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6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-124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6A24C-1E21-4105-A5B7-4D773285658C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A606-3DFE-46C5-B936-A8EF8C2B57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623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6A24C-1E21-4105-A5B7-4D773285658C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A606-3DFE-46C5-B936-A8EF8C2B57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326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6A24C-1E21-4105-A5B7-4D773285658C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A606-3DFE-46C5-B936-A8EF8C2B57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479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6A24C-1E21-4105-A5B7-4D773285658C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A606-3DFE-46C5-B936-A8EF8C2B57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911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6A24C-1E21-4105-A5B7-4D773285658C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A606-3DFE-46C5-B936-A8EF8C2B57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570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6A24C-1E21-4105-A5B7-4D773285658C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A606-3DFE-46C5-B936-A8EF8C2B57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400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6A24C-1E21-4105-A5B7-4D773285658C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A606-3DFE-46C5-B936-A8EF8C2B57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768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6A24C-1E21-4105-A5B7-4D773285658C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A606-3DFE-46C5-B936-A8EF8C2B57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9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6A24C-1E21-4105-A5B7-4D773285658C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A606-3DFE-46C5-B936-A8EF8C2B57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517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6A24C-1E21-4105-A5B7-4D773285658C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A606-3DFE-46C5-B936-A8EF8C2B57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423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6A24C-1E21-4105-A5B7-4D773285658C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A606-3DFE-46C5-B936-A8EF8C2B57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015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6A24C-1E21-4105-A5B7-4D773285658C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CA606-3DFE-46C5-B936-A8EF8C2B57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220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0"/>
            <a:ext cx="9143999" cy="889474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6350">
            <a:solidFill>
              <a:schemeClr val="bg1">
                <a:lumMod val="50000"/>
              </a:schemeClr>
            </a:solidFill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 wrap="square" rtlCol="0">
            <a:spAutoFit/>
          </a:bodyPr>
          <a:lstStyle/>
          <a:p>
            <a:endParaRPr lang="ru-RU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Так 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повелось в былые времена,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Покроет мхом места боёв природа.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Но помнить всех героев имена -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Святое дело, власти и народа</a:t>
            </a: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endParaRPr lang="ru-RU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77" y="152617"/>
            <a:ext cx="1572935" cy="1441857"/>
          </a:xfrm>
          <a:prstGeom prst="rect">
            <a:avLst/>
          </a:prstGeom>
        </p:spPr>
      </p:pic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2977" y="6041411"/>
            <a:ext cx="1870746" cy="591021"/>
          </a:xfrm>
          <a:effectLst>
            <a:glow rad="190500">
              <a:schemeClr val="bg1">
                <a:alpha val="66000"/>
              </a:schemeClr>
            </a:glow>
            <a:outerShdw blurRad="50800" dist="38100" dir="9600000" algn="tl" rotWithShape="0">
              <a:schemeClr val="bg1">
                <a:alpha val="91000"/>
              </a:schemeClr>
            </a:outerShdw>
          </a:effectLst>
          <a:scene3d>
            <a:camera prst="orthographicFront"/>
            <a:lightRig rig="threePt" dir="t"/>
          </a:scene3d>
          <a:sp3d>
            <a:contourClr>
              <a:schemeClr val="bg1"/>
            </a:contourClr>
          </a:sp3d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000" dirty="0" smtClean="0">
                <a:latin typeface="Trajan Pro 3" panose="02020502050503020301" pitchFamily="18" charset="0"/>
              </a:rPr>
              <a:t>МКОУ «Каменская ООШ»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000" dirty="0" err="1" smtClean="0">
                <a:latin typeface="Trajan Pro 3" panose="02020502050503020301" pitchFamily="18" charset="0"/>
              </a:rPr>
              <a:t>Нижнеудинский</a:t>
            </a:r>
            <a:r>
              <a:rPr lang="ru-RU" sz="1000" dirty="0" smtClean="0">
                <a:latin typeface="Trajan Pro 3" panose="02020502050503020301" pitchFamily="18" charset="0"/>
              </a:rPr>
              <a:t> район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000" dirty="0" smtClean="0">
                <a:latin typeface="Trajan Pro 3" panose="02020502050503020301" pitchFamily="18" charset="0"/>
              </a:rPr>
              <a:t>Иркутская область</a:t>
            </a:r>
            <a:endParaRPr lang="ru-RU" sz="1000" dirty="0">
              <a:latin typeface="Trajan Pro 3" panose="02020502050503020301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62597" y="432344"/>
            <a:ext cx="6323512" cy="132343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6350">
            <a:solidFill>
              <a:schemeClr val="bg1">
                <a:lumMod val="50000"/>
              </a:schemeClr>
            </a:solidFill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Героев вечно помнить имена...</a:t>
            </a:r>
          </a:p>
        </p:txBody>
      </p:sp>
    </p:spTree>
    <p:extLst>
      <p:ext uri="{BB962C8B-B14F-4D97-AF65-F5344CB8AC3E}">
        <p14:creationId xmlns:p14="http://schemas.microsoft.com/office/powerpoint/2010/main" val="212799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77" y="152617"/>
            <a:ext cx="1572935" cy="1441857"/>
          </a:xfrm>
          <a:prstGeom prst="rect">
            <a:avLst/>
          </a:prstGeom>
        </p:spPr>
      </p:pic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2977" y="6041411"/>
            <a:ext cx="1870746" cy="591021"/>
          </a:xfrm>
          <a:effectLst>
            <a:glow rad="190500">
              <a:schemeClr val="bg1">
                <a:alpha val="66000"/>
              </a:schemeClr>
            </a:glow>
            <a:outerShdw blurRad="50800" dist="38100" dir="9600000" algn="tl" rotWithShape="0">
              <a:schemeClr val="bg1">
                <a:alpha val="91000"/>
              </a:schemeClr>
            </a:outerShdw>
          </a:effectLst>
          <a:scene3d>
            <a:camera prst="orthographicFront"/>
            <a:lightRig rig="threePt" dir="t"/>
          </a:scene3d>
          <a:sp3d>
            <a:contourClr>
              <a:schemeClr val="bg1"/>
            </a:contourClr>
          </a:sp3d>
        </p:spPr>
        <p:txBody>
          <a:bodyPr>
            <a:noAutofit/>
          </a:bodyPr>
          <a:lstStyle/>
          <a:p>
            <a:pPr algn="l"/>
            <a:r>
              <a:rPr lang="ru-RU" sz="1000" dirty="0">
                <a:latin typeface="Trajan Pro 3" panose="02020502050503020301" pitchFamily="18" charset="0"/>
              </a:rPr>
              <a:t>Гимназия № 631</a:t>
            </a:r>
          </a:p>
          <a:p>
            <a:pPr algn="l">
              <a:spcBef>
                <a:spcPts val="300"/>
              </a:spcBef>
            </a:pPr>
            <a:r>
              <a:rPr lang="ru-RU" sz="1000" dirty="0">
                <a:latin typeface="Trajan Pro 3" panose="02020502050503020301" pitchFamily="18" charset="0"/>
              </a:rPr>
              <a:t>Приморского района</a:t>
            </a:r>
          </a:p>
          <a:p>
            <a:pPr algn="l">
              <a:spcBef>
                <a:spcPts val="300"/>
              </a:spcBef>
            </a:pPr>
            <a:r>
              <a:rPr lang="ru-RU" sz="1000" dirty="0">
                <a:latin typeface="Trajan Pro 3" panose="02020502050503020301" pitchFamily="18" charset="0"/>
              </a:rPr>
              <a:t>Санкт-Петербурга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97286" y="369879"/>
            <a:ext cx="4983060" cy="707886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6350">
            <a:solidFill>
              <a:schemeClr val="bg1">
                <a:lumMod val="50000"/>
              </a:schemeClr>
            </a:solidFill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Русин Павел Григорьевич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10096" y="4808662"/>
            <a:ext cx="3663960" cy="276999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6350">
            <a:solidFill>
              <a:schemeClr val="bg1">
                <a:lumMod val="50000"/>
              </a:schemeClr>
            </a:solidFill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Bahnschrift Light Condensed" panose="020B0502040204020203" pitchFamily="34" charset="0"/>
              </a:rPr>
              <a:t>текст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" y="1594474"/>
            <a:ext cx="5169646" cy="489364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6350">
            <a:solidFill>
              <a:schemeClr val="bg1">
                <a:lumMod val="50000"/>
              </a:schemeClr>
            </a:solidFill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 wrap="square" rtlCol="0">
            <a:spAutoFit/>
          </a:bodyPr>
          <a:lstStyle/>
          <a:p>
            <a:r>
              <a:rPr lang="ru-RU" sz="2000" b="0" i="0" dirty="0">
                <a:solidFill>
                  <a:srgbClr val="262421"/>
                </a:solidFill>
                <a:effectLst/>
              </a:rPr>
              <a:t>Русин Павел Григорьевич, родился в 1922 году, в д. Новое Село. Служил на Западном фронте. В звании сержант, был командиром 157 отдельного инженерного армейского батальона, участвовал в обороне Сталинграда. На Никопольском плацдарме за то. что он освободил путь бойцам, закидав гранатами немецкий дзот, и взорвал гарнизон имеет Орден Славы 3-ей степени. После был переправлен в николаевский десант, в г. Николаеве вместе со своим товарищем разминировали элеватор в городе, после разминирования не ушли, остались и приняли бой. Его именем названа школа в д. Новое Село.</a:t>
            </a:r>
            <a:endParaRPr lang="ru-RU" sz="2000" dirty="0"/>
          </a:p>
          <a:p>
            <a:endParaRPr lang="ru-RU" sz="1200" dirty="0">
              <a:latin typeface="Bahnschrift Light Condensed" panose="020B0502040204020203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01B49A7-09F3-FB0F-BCBD-7D0682F9CC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9647" y="1519720"/>
            <a:ext cx="3663960" cy="501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1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77" y="152617"/>
            <a:ext cx="1572935" cy="14418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97286" y="369879"/>
            <a:ext cx="4983060" cy="707886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6350">
            <a:solidFill>
              <a:schemeClr val="bg1">
                <a:lumMod val="50000"/>
              </a:schemeClr>
            </a:solidFill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Кривенко Петр Михайлович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10096" y="4808662"/>
            <a:ext cx="3663960" cy="276999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6350">
            <a:solidFill>
              <a:schemeClr val="bg1">
                <a:lumMod val="50000"/>
              </a:schemeClr>
            </a:solidFill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текст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" y="1594474"/>
            <a:ext cx="5169646" cy="5201424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6350">
            <a:solidFill>
              <a:schemeClr val="bg1">
                <a:lumMod val="50000"/>
              </a:schemeClr>
            </a:solidFill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 wrap="square" rtlCol="0">
            <a:spAutoFit/>
          </a:bodyPr>
          <a:lstStyle/>
          <a:p>
            <a:endParaRPr lang="ru-RU" sz="2000" b="0" i="0" dirty="0">
              <a:solidFill>
                <a:srgbClr val="262421"/>
              </a:solidFill>
              <a:effectLst/>
              <a:latin typeface="PT Sans" panose="020B0503020203020204" pitchFamily="34" charset="-52"/>
            </a:endParaRPr>
          </a:p>
          <a:p>
            <a:endParaRPr lang="ru-RU" sz="2000" dirty="0">
              <a:solidFill>
                <a:srgbClr val="262421"/>
              </a:solidFill>
              <a:latin typeface="PT Sans" panose="020B0503020203020204" pitchFamily="34" charset="-52"/>
            </a:endParaRPr>
          </a:p>
          <a:p>
            <a:endParaRPr lang="ru-RU" sz="2000" b="0" i="0" dirty="0">
              <a:solidFill>
                <a:srgbClr val="262421"/>
              </a:solidFill>
              <a:effectLst/>
              <a:latin typeface="PT Sans" panose="020B0503020203020204" pitchFamily="34" charset="-52"/>
            </a:endParaRPr>
          </a:p>
          <a:p>
            <a:endParaRPr lang="ru-RU" sz="2000" dirty="0">
              <a:solidFill>
                <a:srgbClr val="262421"/>
              </a:solidFill>
              <a:latin typeface="PT Sans" panose="020B0503020203020204" pitchFamily="34" charset="-52"/>
            </a:endParaRPr>
          </a:p>
          <a:p>
            <a:r>
              <a:rPr lang="ru-RU" sz="2000" b="0" i="0" dirty="0">
                <a:solidFill>
                  <a:srgbClr val="262421"/>
                </a:solidFill>
                <a:effectLst/>
                <a:latin typeface="PT Sans" panose="020B0503020203020204" pitchFamily="34" charset="-52"/>
              </a:rPr>
              <a:t>Кривенко Пётр Михайлович ушёл на фронт в 1943г., когда ему ещё не было 18 лет. </a:t>
            </a:r>
          </a:p>
          <a:p>
            <a:r>
              <a:rPr lang="ru-RU" sz="2000" b="0" i="0" dirty="0">
                <a:solidFill>
                  <a:srgbClr val="262421"/>
                </a:solidFill>
                <a:effectLst/>
                <a:latin typeface="PT Sans" panose="020B0503020203020204" pitchFamily="34" charset="-52"/>
              </a:rPr>
              <a:t>Воевал на Дальнем Востоке, на границе с Маньчжурией при разгроме Квантунской армии. Был командиром танка, сержантом. Имеет медаль "За победу над Японией»</a:t>
            </a:r>
          </a:p>
          <a:p>
            <a:endParaRPr lang="ru-RU" sz="2000" dirty="0">
              <a:solidFill>
                <a:srgbClr val="262421"/>
              </a:solidFill>
              <a:latin typeface="PT Sans" panose="020B0503020203020204" pitchFamily="34" charset="-52"/>
            </a:endParaRPr>
          </a:p>
          <a:p>
            <a:endParaRPr lang="ru-RU" sz="2000" b="0" i="0" dirty="0">
              <a:solidFill>
                <a:srgbClr val="262421"/>
              </a:solidFill>
              <a:effectLst/>
              <a:latin typeface="PT Sans" panose="020B0503020203020204" pitchFamily="34" charset="-52"/>
            </a:endParaRPr>
          </a:p>
          <a:p>
            <a:endParaRPr lang="ru-RU" sz="2000" dirty="0">
              <a:solidFill>
                <a:srgbClr val="262421"/>
              </a:solidFill>
              <a:latin typeface="PT Sans" panose="020B0503020203020204" pitchFamily="34" charset="-52"/>
            </a:endParaRPr>
          </a:p>
          <a:p>
            <a:endParaRPr lang="ru-RU" sz="2000" b="0" i="0" dirty="0">
              <a:solidFill>
                <a:srgbClr val="262421"/>
              </a:solidFill>
              <a:effectLst/>
              <a:latin typeface="PT Sans" panose="020B0503020203020204" pitchFamily="34" charset="-52"/>
            </a:endParaRPr>
          </a:p>
          <a:p>
            <a:endParaRPr lang="ru-RU" sz="2000" dirty="0">
              <a:solidFill>
                <a:srgbClr val="262421"/>
              </a:solidFill>
              <a:latin typeface="PT Sans" panose="020B0503020203020204" pitchFamily="34" charset="-52"/>
            </a:endParaRPr>
          </a:p>
          <a:p>
            <a:endParaRPr lang="ru-RU" sz="2000" b="0" i="0" dirty="0">
              <a:solidFill>
                <a:srgbClr val="262421"/>
              </a:solidFill>
              <a:effectLst/>
              <a:latin typeface="PT Sans" panose="020B0503020203020204" pitchFamily="34" charset="-5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Light Condensed" panose="020B0502040204020203" pitchFamily="34" charset="0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01B49A7-09F3-FB0F-BCBD-7D0682F9CC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9647" y="1519720"/>
            <a:ext cx="3663960" cy="5012514"/>
          </a:xfrm>
          <a:prstGeom prst="rect">
            <a:avLst/>
          </a:prstGeom>
        </p:spPr>
      </p:pic>
      <p:pic>
        <p:nvPicPr>
          <p:cNvPr id="11" name="Объект 10">
            <a:extLst>
              <a:ext uri="{FF2B5EF4-FFF2-40B4-BE49-F238E27FC236}">
                <a16:creationId xmlns:a16="http://schemas.microsoft.com/office/drawing/2014/main" xmlns="" id="{036D5874-FB9F-C064-A303-E7E67A9B740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692" y="1519721"/>
            <a:ext cx="4194187" cy="534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85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77" y="152617"/>
            <a:ext cx="1572935" cy="14418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18888" y="369879"/>
            <a:ext cx="6461458" cy="707886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6350">
            <a:solidFill>
              <a:schemeClr val="bg1">
                <a:lumMod val="50000"/>
              </a:schemeClr>
            </a:solidFill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Заватский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 Николай Васильевич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10096" y="4808662"/>
            <a:ext cx="3663960" cy="276999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6350">
            <a:solidFill>
              <a:schemeClr val="bg1">
                <a:lumMod val="50000"/>
              </a:schemeClr>
            </a:solidFill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текст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" y="1594474"/>
            <a:ext cx="5169646" cy="397031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6350">
            <a:solidFill>
              <a:schemeClr val="bg1">
                <a:lumMod val="50000"/>
              </a:schemeClr>
            </a:solidFill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sz="2000" dirty="0"/>
              <a:t>12 августа 1942 года был призван в запасной стрелковый полк Дальневосточного военного округа. Дальнейшую службу проходил на границе с Маньчжурией командиром пулеметного отделения 886 и 485 стрелковых полках. В августе-сентябре 1945 года участвовал в боевых действиях по освобождению Манчжурии от японских захватчиков. </a:t>
            </a:r>
          </a:p>
          <a:p>
            <a:pPr marL="0" indent="0">
              <a:buNone/>
            </a:pPr>
            <a:r>
              <a:rPr lang="ru-RU" sz="2000" dirty="0"/>
              <a:t>Имеет боевые награды: медаль за победу над Японией, «орден Великой Отечественной войны»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Light Condensed" panose="020B0502040204020203" pitchFamily="34" charset="0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01B49A7-09F3-FB0F-BCBD-7D0682F9CC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9647" y="1519720"/>
            <a:ext cx="3663960" cy="501251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2C73362-E9AB-B85F-39AC-5F64CEB33A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1761" y="1440873"/>
            <a:ext cx="3932238" cy="541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4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77" y="152617"/>
            <a:ext cx="1572935" cy="1441857"/>
          </a:xfrm>
          <a:prstGeom prst="rect">
            <a:avLst/>
          </a:prstGeom>
        </p:spPr>
      </p:pic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2977" y="6041411"/>
            <a:ext cx="1870746" cy="591021"/>
          </a:xfrm>
          <a:effectLst>
            <a:glow rad="190500">
              <a:schemeClr val="bg1">
                <a:alpha val="66000"/>
              </a:schemeClr>
            </a:glow>
            <a:outerShdw blurRad="50800" dist="38100" dir="9600000" algn="tl" rotWithShape="0">
              <a:schemeClr val="bg1">
                <a:alpha val="91000"/>
              </a:schemeClr>
            </a:outerShdw>
          </a:effectLst>
          <a:scene3d>
            <a:camera prst="orthographicFront"/>
            <a:lightRig rig="threePt" dir="t"/>
          </a:scene3d>
          <a:sp3d>
            <a:contourClr>
              <a:schemeClr val="bg1"/>
            </a:contourClr>
          </a:sp3d>
        </p:spPr>
        <p:txBody>
          <a:bodyPr>
            <a:noAutofit/>
          </a:bodyPr>
          <a:lstStyle/>
          <a:p>
            <a:pPr algn="l"/>
            <a:r>
              <a:rPr lang="ru-RU" sz="1000" dirty="0">
                <a:latin typeface="Trajan Pro 3" panose="02020502050503020301" pitchFamily="18" charset="0"/>
              </a:rPr>
              <a:t>Гимназия № 631</a:t>
            </a:r>
          </a:p>
          <a:p>
            <a:pPr algn="l">
              <a:spcBef>
                <a:spcPts val="300"/>
              </a:spcBef>
            </a:pPr>
            <a:r>
              <a:rPr lang="ru-RU" sz="1000" dirty="0">
                <a:latin typeface="Trajan Pro 3" panose="02020502050503020301" pitchFamily="18" charset="0"/>
              </a:rPr>
              <a:t>Приморского района</a:t>
            </a:r>
          </a:p>
          <a:p>
            <a:pPr algn="l">
              <a:spcBef>
                <a:spcPts val="300"/>
              </a:spcBef>
            </a:pPr>
            <a:r>
              <a:rPr lang="ru-RU" sz="1000" dirty="0">
                <a:latin typeface="Trajan Pro 3" panose="02020502050503020301" pitchFamily="18" charset="0"/>
              </a:rPr>
              <a:t>Санкт-Петербурга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85403" y="369879"/>
            <a:ext cx="5894943" cy="707886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6350">
            <a:solidFill>
              <a:schemeClr val="bg1">
                <a:lumMod val="50000"/>
              </a:schemeClr>
            </a:solidFill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Никифоров Василий Петрович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10096" y="4808662"/>
            <a:ext cx="3663960" cy="276999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6350">
            <a:solidFill>
              <a:schemeClr val="bg1">
                <a:lumMod val="50000"/>
              </a:schemeClr>
            </a:solidFill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текст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" y="1594474"/>
            <a:ext cx="4976884" cy="587853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6350">
            <a:solidFill>
              <a:schemeClr val="bg1">
                <a:lumMod val="50000"/>
              </a:schemeClr>
            </a:solidFill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400" dirty="0"/>
              <a:t>Служил в танковой части в Монголии, был артиллеристом-наводчиком.</a:t>
            </a:r>
          </a:p>
          <a:p>
            <a:pPr marL="0" indent="0">
              <a:buNone/>
            </a:pPr>
            <a:r>
              <a:rPr lang="ru-RU" sz="2400" dirty="0"/>
              <a:t>Имеет медаль «За боевые заслуги».</a:t>
            </a:r>
          </a:p>
          <a:p>
            <a:pPr marL="0" indent="0">
              <a:buNone/>
            </a:pPr>
            <a:r>
              <a:rPr lang="ru-RU" sz="2400" dirty="0"/>
              <a:t>Служил в армии до 1948 года. После армии работал комбайнером. 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Light Condensed" panose="020B0502040204020203" pitchFamily="34" charset="0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01B49A7-09F3-FB0F-BCBD-7D0682F9CC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9647" y="1519720"/>
            <a:ext cx="3663960" cy="5012514"/>
          </a:xfrm>
          <a:prstGeom prst="rect">
            <a:avLst/>
          </a:prstGeom>
        </p:spPr>
      </p:pic>
      <p:pic>
        <p:nvPicPr>
          <p:cNvPr id="9" name="Объект 6">
            <a:extLst>
              <a:ext uri="{FF2B5EF4-FFF2-40B4-BE49-F238E27FC236}">
                <a16:creationId xmlns:a16="http://schemas.microsoft.com/office/drawing/2014/main" xmlns="" id="{2DC5D17B-10E2-B0D2-A172-F3F9B6D001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885" y="1594474"/>
            <a:ext cx="4167114" cy="526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51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77" y="152617"/>
            <a:ext cx="1572935" cy="1441857"/>
          </a:xfrm>
          <a:prstGeom prst="rect">
            <a:avLst/>
          </a:prstGeom>
        </p:spPr>
      </p:pic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2977" y="6041411"/>
            <a:ext cx="1870746" cy="591021"/>
          </a:xfrm>
          <a:effectLst>
            <a:glow rad="190500">
              <a:schemeClr val="bg1">
                <a:alpha val="66000"/>
              </a:schemeClr>
            </a:glow>
            <a:outerShdw blurRad="50800" dist="38100" dir="9600000" algn="tl" rotWithShape="0">
              <a:schemeClr val="bg1">
                <a:alpha val="91000"/>
              </a:schemeClr>
            </a:outerShdw>
          </a:effectLst>
          <a:scene3d>
            <a:camera prst="orthographicFront"/>
            <a:lightRig rig="threePt" dir="t"/>
          </a:scene3d>
          <a:sp3d>
            <a:contourClr>
              <a:schemeClr val="bg1"/>
            </a:contourClr>
          </a:sp3d>
        </p:spPr>
        <p:txBody>
          <a:bodyPr>
            <a:noAutofit/>
          </a:bodyPr>
          <a:lstStyle/>
          <a:p>
            <a:pPr algn="l"/>
            <a:r>
              <a:rPr lang="ru-RU" sz="1000" dirty="0">
                <a:latin typeface="Trajan Pro 3" panose="02020502050503020301" pitchFamily="18" charset="0"/>
              </a:rPr>
              <a:t>Гимназия № 631</a:t>
            </a:r>
          </a:p>
          <a:p>
            <a:pPr algn="l">
              <a:spcBef>
                <a:spcPts val="300"/>
              </a:spcBef>
            </a:pPr>
            <a:r>
              <a:rPr lang="ru-RU" sz="1000" dirty="0">
                <a:latin typeface="Trajan Pro 3" panose="02020502050503020301" pitchFamily="18" charset="0"/>
              </a:rPr>
              <a:t>Приморского района</a:t>
            </a:r>
          </a:p>
          <a:p>
            <a:pPr algn="l">
              <a:spcBef>
                <a:spcPts val="300"/>
              </a:spcBef>
            </a:pPr>
            <a:r>
              <a:rPr lang="ru-RU" sz="1000" dirty="0">
                <a:latin typeface="Trajan Pro 3" panose="02020502050503020301" pitchFamily="18" charset="0"/>
              </a:rPr>
              <a:t>Санкт-Петербурга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18888" y="369879"/>
            <a:ext cx="6461458" cy="707886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6350">
            <a:solidFill>
              <a:schemeClr val="bg1">
                <a:lumMod val="50000"/>
              </a:schemeClr>
            </a:solidFill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Катеренюк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 Михаил Ефремович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10096" y="4808662"/>
            <a:ext cx="3663960" cy="276999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6350">
            <a:solidFill>
              <a:schemeClr val="bg1">
                <a:lumMod val="50000"/>
              </a:schemeClr>
            </a:solidFill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текст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" y="1594474"/>
            <a:ext cx="5169646" cy="501675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6350">
            <a:solidFill>
              <a:schemeClr val="bg1">
                <a:lumMod val="50000"/>
              </a:schemeClr>
            </a:solidFill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624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Катеренюк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2624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Михаил Ефремович родился в 1924 году. До войны работал плотником, строил амбары, дома, до сих пор стоят его постройки и прославляют мастера своею прочностью. Но основная его профессия токарь. В совхозе приходилось работать не только токарем, но и сварщиком, комбайнером, трактористом эти профессии приходилось осваивать самостоятельно. </a:t>
            </a:r>
            <a:endParaRPr lang="ru-RU" sz="2000" dirty="0">
              <a:solidFill>
                <a:srgbClr val="262421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2624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феврале 1943 года Михаил Ефремович ушел на фронт, служил пулеметчиком. Когда погнали фашистов</a:t>
            </a:r>
            <a:r>
              <a:rPr lang="ru-RU" sz="2000" dirty="0">
                <a:solidFill>
                  <a:srgbClr val="262421"/>
                </a:solidFill>
                <a:latin typeface="Calibri" panose="020F0502020204030204"/>
              </a:rPr>
              <a:t>, Михаил дошел до Польши, а там получил ранение в грудь. Имеет награды: медаль «За Победу над Германией», орден Славы </a:t>
            </a:r>
            <a:r>
              <a:rPr lang="en-US" sz="2000" dirty="0">
                <a:solidFill>
                  <a:srgbClr val="262421"/>
                </a:solidFill>
                <a:latin typeface="Calibri" panose="020F0502020204030204"/>
              </a:rPr>
              <a:t>III</a:t>
            </a:r>
            <a:r>
              <a:rPr lang="ru-RU" sz="2000" dirty="0">
                <a:solidFill>
                  <a:srgbClr val="262421"/>
                </a:solidFill>
                <a:latin typeface="Calibri" panose="020F0502020204030204"/>
              </a:rPr>
              <a:t>степени, медаль «40 лет Победы ВОВ»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Light Condensed" panose="020B0502040204020203" pitchFamily="34" charset="0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01B49A7-09F3-FB0F-BCBD-7D0682F9CC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9647" y="1519720"/>
            <a:ext cx="3663960" cy="501251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0B76A8A-CD48-A124-32A1-6CE1E20D83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647" y="1594474"/>
            <a:ext cx="3850951" cy="501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51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77" y="152617"/>
            <a:ext cx="1572935" cy="1441857"/>
          </a:xfrm>
          <a:prstGeom prst="rect">
            <a:avLst/>
          </a:prstGeom>
        </p:spPr>
      </p:pic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2977" y="6041411"/>
            <a:ext cx="1870746" cy="591021"/>
          </a:xfrm>
          <a:effectLst>
            <a:glow rad="190500">
              <a:schemeClr val="bg1">
                <a:alpha val="66000"/>
              </a:schemeClr>
            </a:glow>
            <a:outerShdw blurRad="50800" dist="38100" dir="9600000" algn="tl" rotWithShape="0">
              <a:schemeClr val="bg1">
                <a:alpha val="91000"/>
              </a:schemeClr>
            </a:outerShdw>
          </a:effectLst>
          <a:scene3d>
            <a:camera prst="orthographicFront"/>
            <a:lightRig rig="threePt" dir="t"/>
          </a:scene3d>
          <a:sp3d>
            <a:contourClr>
              <a:schemeClr val="bg1"/>
            </a:contourClr>
          </a:sp3d>
        </p:spPr>
        <p:txBody>
          <a:bodyPr>
            <a:noAutofit/>
          </a:bodyPr>
          <a:lstStyle/>
          <a:p>
            <a:pPr algn="l"/>
            <a:r>
              <a:rPr lang="ru-RU" sz="1000" dirty="0">
                <a:latin typeface="Trajan Pro 3" panose="02020502050503020301" pitchFamily="18" charset="0"/>
              </a:rPr>
              <a:t>Гимназия № 631</a:t>
            </a:r>
          </a:p>
          <a:p>
            <a:pPr algn="l">
              <a:spcBef>
                <a:spcPts val="300"/>
              </a:spcBef>
            </a:pPr>
            <a:r>
              <a:rPr lang="ru-RU" sz="1000" dirty="0">
                <a:latin typeface="Trajan Pro 3" panose="02020502050503020301" pitchFamily="18" charset="0"/>
              </a:rPr>
              <a:t>Приморского района</a:t>
            </a:r>
          </a:p>
          <a:p>
            <a:pPr algn="l">
              <a:spcBef>
                <a:spcPts val="300"/>
              </a:spcBef>
            </a:pPr>
            <a:r>
              <a:rPr lang="ru-RU" sz="1000" dirty="0">
                <a:latin typeface="Trajan Pro 3" panose="02020502050503020301" pitchFamily="18" charset="0"/>
              </a:rPr>
              <a:t>Санкт-Петербурга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55463" y="369879"/>
            <a:ext cx="6124883" cy="707886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6350">
            <a:solidFill>
              <a:schemeClr val="bg1">
                <a:lumMod val="50000"/>
              </a:schemeClr>
            </a:solidFill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Гриценюк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 Тимофей Андреевич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10096" y="4808662"/>
            <a:ext cx="3663960" cy="276999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6350">
            <a:solidFill>
              <a:schemeClr val="bg1">
                <a:lumMod val="50000"/>
              </a:schemeClr>
            </a:solidFill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текст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594474"/>
            <a:ext cx="5169647" cy="5334794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6350">
            <a:solidFill>
              <a:schemeClr val="bg1">
                <a:lumMod val="50000"/>
              </a:schemeClr>
            </a:solidFill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Служил на западном фронте старшим сержантом командиром орудия 80-го отдельного противотанкового батальона 4-ой стрелковой дивизии 1-го Белорусского фронта. Всю войну прошел со своим орудием и дошел до Берлина.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Много наград привез домой Тимофей Андреевич: Орден Великой отечественной войны 1-ой степени, Медаль «За освобождение Варшавы», медаль «За Победу над Германией», медаль «за взятие Берлина»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01B49A7-09F3-FB0F-BCBD-7D0682F9CC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9647" y="1519720"/>
            <a:ext cx="3663960" cy="5012514"/>
          </a:xfrm>
          <a:prstGeom prst="rect">
            <a:avLst/>
          </a:prstGeom>
        </p:spPr>
      </p:pic>
      <p:pic>
        <p:nvPicPr>
          <p:cNvPr id="9" name="Объект 6">
            <a:extLst>
              <a:ext uri="{FF2B5EF4-FFF2-40B4-BE49-F238E27FC236}">
                <a16:creationId xmlns:a16="http://schemas.microsoft.com/office/drawing/2014/main" xmlns="" id="{D7123DC5-F604-A8F2-F797-1A83110883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647" y="1519720"/>
            <a:ext cx="3974353" cy="540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46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77" y="152617"/>
            <a:ext cx="1572935" cy="1441857"/>
          </a:xfrm>
          <a:prstGeom prst="rect">
            <a:avLst/>
          </a:prstGeom>
        </p:spPr>
      </p:pic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2977" y="6041411"/>
            <a:ext cx="1870746" cy="591021"/>
          </a:xfrm>
          <a:effectLst>
            <a:glow rad="190500">
              <a:schemeClr val="bg1">
                <a:alpha val="66000"/>
              </a:schemeClr>
            </a:glow>
            <a:outerShdw blurRad="50800" dist="38100" dir="9600000" algn="tl" rotWithShape="0">
              <a:schemeClr val="bg1">
                <a:alpha val="91000"/>
              </a:schemeClr>
            </a:outerShdw>
          </a:effectLst>
          <a:scene3d>
            <a:camera prst="orthographicFront"/>
            <a:lightRig rig="threePt" dir="t"/>
          </a:scene3d>
          <a:sp3d>
            <a:contourClr>
              <a:schemeClr val="bg1"/>
            </a:contourClr>
          </a:sp3d>
        </p:spPr>
        <p:txBody>
          <a:bodyPr>
            <a:noAutofit/>
          </a:bodyPr>
          <a:lstStyle/>
          <a:p>
            <a:pPr algn="l"/>
            <a:r>
              <a:rPr lang="ru-RU" sz="1000" dirty="0">
                <a:latin typeface="Trajan Pro 3" panose="02020502050503020301" pitchFamily="18" charset="0"/>
              </a:rPr>
              <a:t>Гимназия № 631</a:t>
            </a:r>
          </a:p>
          <a:p>
            <a:pPr algn="l">
              <a:spcBef>
                <a:spcPts val="300"/>
              </a:spcBef>
            </a:pPr>
            <a:r>
              <a:rPr lang="ru-RU" sz="1000" dirty="0">
                <a:latin typeface="Trajan Pro 3" panose="02020502050503020301" pitchFamily="18" charset="0"/>
              </a:rPr>
              <a:t>Приморского района</a:t>
            </a:r>
          </a:p>
          <a:p>
            <a:pPr algn="l">
              <a:spcBef>
                <a:spcPts val="300"/>
              </a:spcBef>
            </a:pPr>
            <a:r>
              <a:rPr lang="ru-RU" sz="1000" dirty="0">
                <a:latin typeface="Trajan Pro 3" panose="02020502050503020301" pitchFamily="18" charset="0"/>
              </a:rPr>
              <a:t>Санкт-Петербурга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97286" y="369879"/>
            <a:ext cx="4983060" cy="707886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6350">
            <a:solidFill>
              <a:schemeClr val="bg1">
                <a:lumMod val="50000"/>
              </a:schemeClr>
            </a:solidFill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Супрун Алексей Иванович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10096" y="4808662"/>
            <a:ext cx="3663960" cy="276999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6350">
            <a:solidFill>
              <a:schemeClr val="bg1">
                <a:lumMod val="50000"/>
              </a:schemeClr>
            </a:solidFill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текст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" y="1594474"/>
            <a:ext cx="5169646" cy="524759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6350">
            <a:solidFill>
              <a:schemeClr val="bg1">
                <a:lumMod val="50000"/>
              </a:schemeClr>
            </a:solidFill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Супрун Алексей Иванович родился в 1927 году в селе </a:t>
            </a:r>
            <a:r>
              <a:rPr kumimoji="0" lang="ru-RU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Ладомировка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Воронежской области. В декабре 1944 года забрали в армию. Служба проходила в разных частях. Служил в Мальте Усольского района Иркутской области 67-ио стрелковом полку автоматчиком. Приходилось и колхозникам помогать на полях в </a:t>
            </a:r>
            <a:r>
              <a:rPr kumimoji="0" lang="ru-RU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Усть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-Орде, готовить сено, убирать картофель, так как все это нужно было для фронта. </a:t>
            </a:r>
          </a:p>
          <a:p>
            <a:pPr marL="0" marR="0" lvl="0" indent="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9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декабре 1945 г. попал в Порт - Артур в морскую пехоту. Встречали корабли, разгружали боеприпасы, продукт ы питания, обмундирование.</a:t>
            </a:r>
          </a:p>
          <a:p>
            <a:pPr marL="0" marR="0" lvl="0" indent="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Имеет награды: «Отличник с</a:t>
            </a:r>
            <a:r>
              <a:rPr lang="ru-RU" sz="19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оциалистического</a:t>
            </a:r>
            <a:r>
              <a:rPr lang="ru-RU" sz="19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соревнования сельского хозяйства», «За доблестный труд в ВОВ 1941-1945г.». Медаль «50 лет Победы в 1941-1945г.»</a:t>
            </a:r>
            <a:endParaRPr kumimoji="0" lang="ru-RU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Light Condensed" panose="020B0502040204020203" pitchFamily="34" charset="0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01B49A7-09F3-FB0F-BCBD-7D0682F9CC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9647" y="1519720"/>
            <a:ext cx="3663960" cy="501251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2DD47A8-6EC0-8727-8384-611D5A14F3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96364" y="2191499"/>
            <a:ext cx="5322345" cy="397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64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77" y="152617"/>
            <a:ext cx="1572935" cy="1441857"/>
          </a:xfrm>
          <a:prstGeom prst="rect">
            <a:avLst/>
          </a:prstGeom>
        </p:spPr>
      </p:pic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2977" y="6041411"/>
            <a:ext cx="1870746" cy="591021"/>
          </a:xfrm>
          <a:effectLst>
            <a:glow rad="190500">
              <a:schemeClr val="bg1">
                <a:alpha val="66000"/>
              </a:schemeClr>
            </a:glow>
            <a:outerShdw blurRad="50800" dist="38100" dir="9600000" algn="tl" rotWithShape="0">
              <a:schemeClr val="bg1">
                <a:alpha val="91000"/>
              </a:schemeClr>
            </a:outerShdw>
          </a:effectLst>
          <a:scene3d>
            <a:camera prst="orthographicFront"/>
            <a:lightRig rig="threePt" dir="t"/>
          </a:scene3d>
          <a:sp3d>
            <a:contourClr>
              <a:schemeClr val="bg1"/>
            </a:contourClr>
          </a:sp3d>
        </p:spPr>
        <p:txBody>
          <a:bodyPr>
            <a:noAutofit/>
          </a:bodyPr>
          <a:lstStyle/>
          <a:p>
            <a:pPr algn="l"/>
            <a:endParaRPr lang="ru-RU" sz="1000" dirty="0">
              <a:latin typeface="Trajan Pro 3" panose="02020502050503020301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97286" y="369879"/>
            <a:ext cx="4983060" cy="707886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6350">
            <a:solidFill>
              <a:schemeClr val="bg1">
                <a:lumMod val="50000"/>
              </a:schemeClr>
            </a:solidFill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Боев Георгий Васильевич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10096" y="4808662"/>
            <a:ext cx="3663960" cy="276999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6350">
            <a:solidFill>
              <a:schemeClr val="bg1">
                <a:lumMod val="50000"/>
              </a:schemeClr>
            </a:solidFill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текст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" y="1629833"/>
            <a:ext cx="5169646" cy="483209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6350">
            <a:solidFill>
              <a:schemeClr val="bg1">
                <a:lumMod val="50000"/>
              </a:schemeClr>
            </a:solidFill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2624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Боев Георгий Васильевич, родился в 1925 году. В 16 лет добровольцем отправился на фронт. Служил в пехоте в казачьих войсках. Пешком «прошагали пол-Европы», гнали фашистов из городов Украины, </a:t>
            </a:r>
            <a:r>
              <a:rPr lang="ru-RU" sz="2000" dirty="0">
                <a:solidFill>
                  <a:srgbClr val="262421"/>
                </a:solidFill>
                <a:latin typeface="Calibri" panose="020F0502020204030204"/>
              </a:rPr>
              <a:t>Б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624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елорусии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2624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Болгарии.  После войны Георгию Васильевичу Верховный главнокомандующий СССР Сталин И.В. Выразил благодарность за овладение городами: Таганрог, Новый Буг, Одесса, Минск, Дебрецен, Будапешт, Комарно, Новы Замки,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624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Комьятице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2624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624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Сенец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2624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624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Глоговец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2624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624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Братислав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2624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624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Балашшадьярмат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2624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624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Новград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2624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624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Вац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2624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и др.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Light Condensed" panose="020B050204020402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solidFill>
                <a:prstClr val="black"/>
              </a:solidFill>
              <a:latin typeface="Bahnschrift Light Condensed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Light Condensed" panose="020B050204020402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Light Condensed" panose="020B0502040204020203" pitchFamily="34" charset="0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01B49A7-09F3-FB0F-BCBD-7D0682F9CC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9647" y="1519720"/>
            <a:ext cx="3663960" cy="501251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52CB831-E24C-F272-4932-86DDEFE900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9647" y="1519721"/>
            <a:ext cx="3898981" cy="503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05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400</TotalTime>
  <Words>695</Words>
  <Application>Microsoft Office PowerPoint</Application>
  <PresentationFormat>Экран (4:3)</PresentationFormat>
  <Paragraphs>79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Kalisto</dc:creator>
  <cp:lastModifiedBy>Пользователь</cp:lastModifiedBy>
  <cp:revision>11</cp:revision>
  <dcterms:created xsi:type="dcterms:W3CDTF">2021-05-08T03:25:07Z</dcterms:created>
  <dcterms:modified xsi:type="dcterms:W3CDTF">2025-05-22T03:36:25Z</dcterms:modified>
</cp:coreProperties>
</file>