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58" r:id="rId8"/>
    <p:sldId id="260" r:id="rId9"/>
    <p:sldId id="259" r:id="rId10"/>
    <p:sldId id="265" r:id="rId11"/>
    <p:sldId id="267" r:id="rId12"/>
    <p:sldId id="268" r:id="rId13"/>
    <p:sldId id="266"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380"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05.05.2025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05.05.2025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05.05.2025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05.05.2025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4" name="Picture 8" descr="Picture background"/>
          <p:cNvPicPr>
            <a:picLocks noChangeAspect="1" noChangeArrowheads="1"/>
          </p:cNvPicPr>
          <p:nvPr/>
        </p:nvPicPr>
        <p:blipFill>
          <a:blip r:embed="rId2">
            <a:lum bright="10000" contrast="20000"/>
          </a:blip>
          <a:srcRect/>
          <a:stretch>
            <a:fillRect/>
          </a:stretch>
        </p:blipFill>
        <p:spPr bwMode="auto">
          <a:xfrm>
            <a:off x="0" y="-76201"/>
            <a:ext cx="9525000" cy="6934201"/>
          </a:xfrm>
          <a:prstGeom prst="rect">
            <a:avLst/>
          </a:prstGeom>
          <a:noFill/>
        </p:spPr>
      </p:pic>
      <p:sp>
        <p:nvSpPr>
          <p:cNvPr id="5" name="Прямоугольник 4"/>
          <p:cNvSpPr/>
          <p:nvPr/>
        </p:nvSpPr>
        <p:spPr>
          <a:xfrm>
            <a:off x="3929058" y="0"/>
            <a:ext cx="5357850" cy="2092881"/>
          </a:xfrm>
          <a:prstGeom prst="rect">
            <a:avLst/>
          </a:prstGeom>
          <a:ln>
            <a:solidFill>
              <a:srgbClr val="FF0000"/>
            </a:solidFill>
          </a:ln>
        </p:spPr>
        <p:txBody>
          <a:bodyPr wrap="square">
            <a:spAutoFit/>
          </a:bodyPr>
          <a:lstStyle/>
          <a:p>
            <a:pPr algn="just"/>
            <a:r>
              <a:rPr lang="ru-RU" dirty="0" smtClean="0"/>
              <a:t>  </a:t>
            </a:r>
            <a:r>
              <a:rPr lang="ru-RU" sz="1400" b="1" dirty="0" smtClean="0">
                <a:solidFill>
                  <a:schemeClr val="accent6">
                    <a:lumMod val="50000"/>
                  </a:schemeClr>
                </a:solidFill>
                <a:latin typeface="Times New Roman" pitchFamily="18" charset="0"/>
                <a:cs typeface="Times New Roman" pitchFamily="18" charset="0"/>
              </a:rPr>
              <a:t>Дружок </a:t>
            </a:r>
            <a:r>
              <a:rPr lang="ru-RU" sz="1400" b="1" dirty="0" smtClean="0">
                <a:solidFill>
                  <a:schemeClr val="accent6">
                    <a:lumMod val="50000"/>
                  </a:schemeClr>
                </a:solidFill>
                <a:latin typeface="Times New Roman" pitchFamily="18" charset="0"/>
                <a:cs typeface="Times New Roman" pitchFamily="18" charset="0"/>
              </a:rPr>
              <a:t>— произведение Николая Носова, которое продолжает знакомить с жизнью двух друзей на даче из рассказа «Мишкина каша». </a:t>
            </a:r>
            <a:r>
              <a:rPr lang="ru-RU" sz="1400" b="1" dirty="0" smtClean="0">
                <a:solidFill>
                  <a:schemeClr val="accent6">
                    <a:lumMod val="50000"/>
                  </a:schemeClr>
                </a:solidFill>
                <a:latin typeface="Times New Roman" pitchFamily="18" charset="0"/>
                <a:cs typeface="Times New Roman" pitchFamily="18" charset="0"/>
              </a:rPr>
              <a:t>  Они </a:t>
            </a:r>
            <a:r>
              <a:rPr lang="ru-RU" sz="1400" b="1" dirty="0" smtClean="0">
                <a:solidFill>
                  <a:schemeClr val="accent6">
                    <a:lumMod val="50000"/>
                  </a:schemeClr>
                </a:solidFill>
                <a:latin typeface="Times New Roman" pitchFamily="18" charset="0"/>
                <a:cs typeface="Times New Roman" pitchFamily="18" charset="0"/>
              </a:rPr>
              <a:t>вновь остаются на даче одни под присмотром соседки. Тетя Наташа сетует на то, что ее собака ощенилась, ведь щенят отдать некому. Ребята умоляют соседку не губить щенков. Мишка даже просит отдать одного щенка ему. Как сложится судьба новых </a:t>
            </a:r>
            <a:r>
              <a:rPr lang="ru-RU" sz="1400" b="1" dirty="0" smtClean="0">
                <a:solidFill>
                  <a:schemeClr val="accent6">
                    <a:lumMod val="50000"/>
                  </a:schemeClr>
                </a:solidFill>
                <a:latin typeface="Times New Roman" pitchFamily="18" charset="0"/>
                <a:cs typeface="Times New Roman" pitchFamily="18" charset="0"/>
              </a:rPr>
              <a:t>друзей</a:t>
            </a:r>
            <a:r>
              <a:rPr lang="ru-RU" sz="1400" b="1" dirty="0" smtClean="0">
                <a:solidFill>
                  <a:schemeClr val="accent6">
                    <a:lumMod val="50000"/>
                  </a:schemeClr>
                </a:solidFill>
                <a:latin typeface="Times New Roman" pitchFamily="18" charset="0"/>
                <a:cs typeface="Times New Roman" pitchFamily="18" charset="0"/>
              </a:rPr>
              <a:t>?</a:t>
            </a:r>
            <a:r>
              <a:rPr lang="ru-RU" sz="1400" b="1" dirty="0" smtClean="0">
                <a:solidFill>
                  <a:schemeClr val="accent6">
                    <a:lumMod val="50000"/>
                  </a:schemeClr>
                </a:solidFill>
                <a:latin typeface="Times New Roman" pitchFamily="18" charset="0"/>
                <a:cs typeface="Times New Roman" pitchFamily="18" charset="0"/>
              </a:rPr>
              <a:t>   Он </a:t>
            </a:r>
            <a:r>
              <a:rPr lang="ru-RU" sz="1400" b="1" dirty="0" smtClean="0">
                <a:solidFill>
                  <a:schemeClr val="accent6">
                    <a:lumMod val="50000"/>
                  </a:schemeClr>
                </a:solidFill>
                <a:latin typeface="Times New Roman" pitchFamily="18" charset="0"/>
                <a:cs typeface="Times New Roman" pitchFamily="18" charset="0"/>
              </a:rPr>
              <a:t>учит ответственности, самостоятельности и говорит о ценности дружбы в нашей жизни.</a:t>
            </a:r>
            <a:endParaRPr lang="ru-RU" sz="1400" b="1" dirty="0">
              <a:solidFill>
                <a:schemeClr val="accent6">
                  <a:lumMod val="50000"/>
                </a:schemeClr>
              </a:solidFill>
              <a:latin typeface="Times New Roman" pitchFamily="18" charset="0"/>
              <a:cs typeface="Times New Roman" pitchFamily="18" charset="0"/>
            </a:endParaRPr>
          </a:p>
        </p:txBody>
      </p:sp>
      <p:pic>
        <p:nvPicPr>
          <p:cNvPr id="20494" name="Picture 14" descr="https://mishka-knizhka.ru/wp-content/uploads/2020/01/druzhok1.jpg"/>
          <p:cNvPicPr>
            <a:picLocks noChangeAspect="1" noChangeArrowheads="1"/>
          </p:cNvPicPr>
          <p:nvPr/>
        </p:nvPicPr>
        <p:blipFill>
          <a:blip r:embed="rId3">
            <a:clrChange>
              <a:clrFrom>
                <a:srgbClr val="FEFEFE"/>
              </a:clrFrom>
              <a:clrTo>
                <a:srgbClr val="FEFEFE">
                  <a:alpha val="0"/>
                </a:srgbClr>
              </a:clrTo>
            </a:clrChange>
          </a:blip>
          <a:srcRect l="8993" t="7189" r="2877" b="6549"/>
          <a:stretch>
            <a:fillRect/>
          </a:stretch>
        </p:blipFill>
        <p:spPr bwMode="auto">
          <a:xfrm>
            <a:off x="428596" y="4714884"/>
            <a:ext cx="2500330" cy="1836977"/>
          </a:xfrm>
          <a:prstGeom prst="ellipse">
            <a:avLst/>
          </a:prstGeom>
          <a:noFill/>
        </p:spPr>
      </p:pic>
      <p:pic>
        <p:nvPicPr>
          <p:cNvPr id="20496" name="Picture 16" descr="https://mishka-knizhka.ru/wp-content/uploads/2020/01/druzhok7.jpg"/>
          <p:cNvPicPr>
            <a:picLocks noChangeAspect="1" noChangeArrowheads="1"/>
          </p:cNvPicPr>
          <p:nvPr/>
        </p:nvPicPr>
        <p:blipFill>
          <a:blip r:embed="rId4">
            <a:clrChange>
              <a:clrFrom>
                <a:srgbClr val="FFFEE9"/>
              </a:clrFrom>
              <a:clrTo>
                <a:srgbClr val="FFFEE9">
                  <a:alpha val="0"/>
                </a:srgbClr>
              </a:clrTo>
            </a:clrChange>
          </a:blip>
          <a:srcRect t="8563" b="5714"/>
          <a:stretch>
            <a:fillRect/>
          </a:stretch>
        </p:blipFill>
        <p:spPr bwMode="auto">
          <a:xfrm>
            <a:off x="6572265" y="3214686"/>
            <a:ext cx="2786082" cy="3429024"/>
          </a:xfrm>
          <a:prstGeom prst="rect">
            <a:avLst/>
          </a:prstGeom>
          <a:noFill/>
        </p:spPr>
      </p:pic>
      <p:pic>
        <p:nvPicPr>
          <p:cNvPr id="20498" name="Picture 18" descr="https://mishka-knizhka.ru/wp-content/uploads/2020/01/druzhok4.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00430" y="2143116"/>
            <a:ext cx="2995591" cy="3214710"/>
          </a:xfrm>
          <a:prstGeom prst="rect">
            <a:avLst/>
          </a:prstGeom>
          <a:noFill/>
        </p:spPr>
      </p:pic>
      <p:pic>
        <p:nvPicPr>
          <p:cNvPr id="15" name="Picture 2" descr="Picture background"/>
          <p:cNvPicPr>
            <a:picLocks noChangeAspect="1" noChangeArrowheads="1"/>
          </p:cNvPicPr>
          <p:nvPr/>
        </p:nvPicPr>
        <p:blipFill>
          <a:blip r:embed="rId6">
            <a:lum contrast="20000"/>
          </a:blip>
          <a:srcRect l="33824" r="32352"/>
          <a:stretch>
            <a:fillRect/>
          </a:stretch>
        </p:blipFill>
        <p:spPr bwMode="auto">
          <a:xfrm>
            <a:off x="214282" y="214290"/>
            <a:ext cx="3286148" cy="4381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4" name="Picture 8" descr="Picture background"/>
          <p:cNvPicPr>
            <a:picLocks noChangeAspect="1" noChangeArrowheads="1"/>
          </p:cNvPicPr>
          <p:nvPr/>
        </p:nvPicPr>
        <p:blipFill>
          <a:blip r:embed="rId2">
            <a:lum bright="10000" contrast="20000"/>
          </a:blip>
          <a:srcRect/>
          <a:stretch>
            <a:fillRect/>
          </a:stretch>
        </p:blipFill>
        <p:spPr bwMode="auto">
          <a:xfrm>
            <a:off x="0" y="-76201"/>
            <a:ext cx="9525000" cy="6934201"/>
          </a:xfrm>
          <a:prstGeom prst="rect">
            <a:avLst/>
          </a:prstGeom>
          <a:noFill/>
        </p:spPr>
      </p:pic>
      <p:sp>
        <p:nvSpPr>
          <p:cNvPr id="5" name="Прямоугольник 4"/>
          <p:cNvSpPr/>
          <p:nvPr/>
        </p:nvSpPr>
        <p:spPr>
          <a:xfrm>
            <a:off x="4143372" y="357166"/>
            <a:ext cx="5000628" cy="2246769"/>
          </a:xfrm>
          <a:prstGeom prst="rect">
            <a:avLst/>
          </a:prstGeom>
          <a:ln>
            <a:solidFill>
              <a:srgbClr val="FF0000"/>
            </a:solidFill>
          </a:ln>
        </p:spPr>
        <p:txBody>
          <a:bodyPr wrap="square">
            <a:spAutoFit/>
          </a:bodyPr>
          <a:lstStyle/>
          <a:p>
            <a:pPr algn="just"/>
            <a:r>
              <a:rPr lang="ru-RU" sz="1400" b="1" dirty="0" smtClean="0">
                <a:solidFill>
                  <a:schemeClr val="accent6">
                    <a:lumMod val="50000"/>
                  </a:schemeClr>
                </a:solidFill>
                <a:latin typeface="Times New Roman" pitchFamily="18" charset="0"/>
                <a:cs typeface="Times New Roman" pitchFamily="18" charset="0"/>
              </a:rPr>
              <a:t>Бобик в гостях у Барбоса — рассказ Николая Носова, с которым дети впервые часто знакомятся через мультфильм. Беззаботная жизнь домашнего пса Барбоса в одночасье заканчивается, когда к нему приходит скука. В этот момент Барбос решает пригласить в гости дворового пса Бобика. Чем закончится эта авантюра для обоих, и есть ли различия в оригинале и мультипликационной работе? Прочтите рассказ и сравните вместе с детьми! Он говорит о том, как важно быть вежливым, порядочным, уметь сдерживать свои фантазии и хвастовство.</a:t>
            </a:r>
            <a:endParaRPr lang="ru-RU" sz="1400" b="1" dirty="0">
              <a:solidFill>
                <a:schemeClr val="accent6">
                  <a:lumMod val="50000"/>
                </a:schemeClr>
              </a:solidFill>
              <a:latin typeface="Times New Roman" pitchFamily="18" charset="0"/>
              <a:cs typeface="Times New Roman" pitchFamily="18" charset="0"/>
            </a:endParaRPr>
          </a:p>
        </p:txBody>
      </p:sp>
      <p:pic>
        <p:nvPicPr>
          <p:cNvPr id="23554" name="Picture 2" descr="Picture background"/>
          <p:cNvPicPr>
            <a:picLocks noChangeAspect="1" noChangeArrowheads="1"/>
          </p:cNvPicPr>
          <p:nvPr/>
        </p:nvPicPr>
        <p:blipFill>
          <a:blip r:embed="rId3"/>
          <a:srcRect l="50977" r="2148" b="18749"/>
          <a:stretch>
            <a:fillRect/>
          </a:stretch>
        </p:blipFill>
        <p:spPr bwMode="auto">
          <a:xfrm>
            <a:off x="214282" y="500042"/>
            <a:ext cx="3714776" cy="4929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6" name="Picture 4" descr="Picture background"/>
          <p:cNvPicPr>
            <a:picLocks noChangeAspect="1" noChangeArrowheads="1"/>
          </p:cNvPicPr>
          <p:nvPr/>
        </p:nvPicPr>
        <p:blipFill>
          <a:blip r:embed="rId4"/>
          <a:srcRect r="50267"/>
          <a:stretch>
            <a:fillRect/>
          </a:stretch>
        </p:blipFill>
        <p:spPr bwMode="auto">
          <a:xfrm>
            <a:off x="4143372" y="2714620"/>
            <a:ext cx="2571768" cy="3571900"/>
          </a:xfrm>
          <a:prstGeom prst="rect">
            <a:avLst/>
          </a:prstGeom>
          <a:ln>
            <a:noFill/>
          </a:ln>
          <a:effectLst>
            <a:softEdge rad="112500"/>
          </a:effectLst>
        </p:spPr>
      </p:pic>
      <p:pic>
        <p:nvPicPr>
          <p:cNvPr id="23558" name="Picture 6" descr="Picture background"/>
          <p:cNvPicPr>
            <a:picLocks noChangeAspect="1" noChangeArrowheads="1"/>
          </p:cNvPicPr>
          <p:nvPr/>
        </p:nvPicPr>
        <p:blipFill>
          <a:blip r:embed="rId5"/>
          <a:srcRect l="48215" t="19286" b="18571"/>
          <a:stretch>
            <a:fillRect/>
          </a:stretch>
        </p:blipFill>
        <p:spPr bwMode="auto">
          <a:xfrm>
            <a:off x="6858016" y="3286124"/>
            <a:ext cx="2500330" cy="342902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Picture background"/>
          <p:cNvPicPr>
            <a:picLocks noChangeAspect="1" noChangeArrowheads="1"/>
          </p:cNvPicPr>
          <p:nvPr/>
        </p:nvPicPr>
        <p:blipFill>
          <a:blip r:embed="rId2">
            <a:lum bright="10000" contrast="20000"/>
          </a:blip>
          <a:srcRect/>
          <a:stretch>
            <a:fillRect/>
          </a:stretch>
        </p:blipFill>
        <p:spPr bwMode="auto">
          <a:xfrm>
            <a:off x="0" y="-76201"/>
            <a:ext cx="9525000" cy="6934201"/>
          </a:xfrm>
          <a:prstGeom prst="rect">
            <a:avLst/>
          </a:prstGeom>
          <a:noFill/>
        </p:spPr>
      </p:pic>
      <p:sp>
        <p:nvSpPr>
          <p:cNvPr id="3" name="Скругленный прямоугольник 2"/>
          <p:cNvSpPr/>
          <p:nvPr/>
        </p:nvSpPr>
        <p:spPr>
          <a:xfrm>
            <a:off x="1857356" y="0"/>
            <a:ext cx="5715040" cy="500042"/>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928794" y="0"/>
            <a:ext cx="5572164" cy="369332"/>
          </a:xfrm>
          <a:prstGeom prst="rect">
            <a:avLst/>
          </a:prstGeom>
          <a:noFill/>
        </p:spPr>
        <p:txBody>
          <a:bodyPr wrap="square" rtlCol="0">
            <a:spAutoFit/>
          </a:bodyPr>
          <a:lstStyle/>
          <a:p>
            <a:r>
              <a:rPr lang="ru-RU" b="1" dirty="0" smtClean="0">
                <a:solidFill>
                  <a:schemeClr val="accent6">
                    <a:lumMod val="50000"/>
                  </a:schemeClr>
                </a:solidFill>
                <a:latin typeface="Times New Roman" pitchFamily="18" charset="0"/>
                <a:cs typeface="Times New Roman" pitchFamily="18" charset="0"/>
              </a:rPr>
              <a:t>Мультфильмы, поставленные по книгам Н.Носова</a:t>
            </a:r>
            <a:endParaRPr lang="ru-RU" b="1" dirty="0">
              <a:solidFill>
                <a:schemeClr val="accent6">
                  <a:lumMod val="50000"/>
                </a:schemeClr>
              </a:solidFill>
              <a:latin typeface="Times New Roman" pitchFamily="18" charset="0"/>
              <a:cs typeface="Times New Roman" pitchFamily="18" charset="0"/>
            </a:endParaRPr>
          </a:p>
        </p:txBody>
      </p:sp>
      <p:pic>
        <p:nvPicPr>
          <p:cNvPr id="26626" name="Picture 2" descr="Picture background"/>
          <p:cNvPicPr>
            <a:picLocks noChangeAspect="1" noChangeArrowheads="1"/>
          </p:cNvPicPr>
          <p:nvPr/>
        </p:nvPicPr>
        <p:blipFill>
          <a:blip r:embed="rId3"/>
          <a:srcRect t="8812" b="3071"/>
          <a:stretch>
            <a:fillRect/>
          </a:stretch>
        </p:blipFill>
        <p:spPr bwMode="auto">
          <a:xfrm rot="21392658">
            <a:off x="1214414" y="571480"/>
            <a:ext cx="2714644" cy="3431720"/>
          </a:xfrm>
          <a:prstGeom prst="rect">
            <a:avLst/>
          </a:prstGeom>
          <a:noFill/>
        </p:spPr>
      </p:pic>
      <p:pic>
        <p:nvPicPr>
          <p:cNvPr id="26628" name="Picture 4" descr="Picture background"/>
          <p:cNvPicPr>
            <a:picLocks noChangeAspect="1" noChangeArrowheads="1"/>
          </p:cNvPicPr>
          <p:nvPr/>
        </p:nvPicPr>
        <p:blipFill>
          <a:blip r:embed="rId4" cstate="print"/>
          <a:srcRect t="7098"/>
          <a:stretch>
            <a:fillRect/>
          </a:stretch>
        </p:blipFill>
        <p:spPr bwMode="auto">
          <a:xfrm rot="180611">
            <a:off x="4786314" y="642918"/>
            <a:ext cx="2857520" cy="3480979"/>
          </a:xfrm>
          <a:prstGeom prst="rect">
            <a:avLst/>
          </a:prstGeom>
          <a:ln>
            <a:noFill/>
          </a:ln>
          <a:effectLst>
            <a:softEdge rad="112500"/>
          </a:effectLst>
        </p:spPr>
      </p:pic>
      <p:pic>
        <p:nvPicPr>
          <p:cNvPr id="26630" name="Picture 6" descr="Picture background"/>
          <p:cNvPicPr>
            <a:picLocks noChangeAspect="1" noChangeArrowheads="1"/>
          </p:cNvPicPr>
          <p:nvPr/>
        </p:nvPicPr>
        <p:blipFill>
          <a:blip r:embed="rId5"/>
          <a:srcRect/>
          <a:stretch>
            <a:fillRect/>
          </a:stretch>
        </p:blipFill>
        <p:spPr bwMode="auto">
          <a:xfrm>
            <a:off x="2357422" y="4000504"/>
            <a:ext cx="4742395" cy="2667598"/>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4" name="Picture 8" descr="Picture background"/>
          <p:cNvPicPr>
            <a:picLocks noChangeAspect="1" noChangeArrowheads="1"/>
          </p:cNvPicPr>
          <p:nvPr/>
        </p:nvPicPr>
        <p:blipFill>
          <a:blip r:embed="rId2">
            <a:lum bright="10000" contrast="20000"/>
          </a:blip>
          <a:srcRect/>
          <a:stretch>
            <a:fillRect/>
          </a:stretch>
        </p:blipFill>
        <p:spPr bwMode="auto">
          <a:xfrm>
            <a:off x="0" y="-76201"/>
            <a:ext cx="9525000" cy="6934201"/>
          </a:xfrm>
          <a:prstGeom prst="rect">
            <a:avLst/>
          </a:prstGeom>
          <a:noFill/>
        </p:spPr>
      </p:pic>
      <p:sp>
        <p:nvSpPr>
          <p:cNvPr id="6" name="Скругленный прямоугольник 5"/>
          <p:cNvSpPr/>
          <p:nvPr/>
        </p:nvSpPr>
        <p:spPr>
          <a:xfrm>
            <a:off x="1285852" y="0"/>
            <a:ext cx="7072362" cy="500042"/>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428728" y="0"/>
            <a:ext cx="6786610" cy="369332"/>
          </a:xfrm>
          <a:prstGeom prst="rect">
            <a:avLst/>
          </a:prstGeom>
          <a:noFill/>
        </p:spPr>
        <p:txBody>
          <a:bodyPr wrap="square" rtlCol="0">
            <a:spAutoFit/>
          </a:bodyPr>
          <a:lstStyle/>
          <a:p>
            <a:r>
              <a:rPr lang="ru-RU" b="1" dirty="0" smtClean="0">
                <a:solidFill>
                  <a:schemeClr val="accent6">
                    <a:lumMod val="50000"/>
                  </a:schemeClr>
                </a:solidFill>
                <a:latin typeface="Times New Roman" pitchFamily="18" charset="0"/>
                <a:cs typeface="Times New Roman" pitchFamily="18" charset="0"/>
              </a:rPr>
              <a:t>Художественные фильмы, поставленные по книгам Н.Носова</a:t>
            </a:r>
            <a:endParaRPr lang="ru-RU" b="1" dirty="0">
              <a:solidFill>
                <a:schemeClr val="accent6">
                  <a:lumMod val="50000"/>
                </a:schemeClr>
              </a:solidFill>
              <a:latin typeface="Times New Roman" pitchFamily="18" charset="0"/>
              <a:cs typeface="Times New Roman" pitchFamily="18" charset="0"/>
            </a:endParaRPr>
          </a:p>
        </p:txBody>
      </p:sp>
      <p:pic>
        <p:nvPicPr>
          <p:cNvPr id="24578" name="Picture 2" descr="Picture background"/>
          <p:cNvPicPr>
            <a:picLocks noChangeAspect="1" noChangeArrowheads="1"/>
          </p:cNvPicPr>
          <p:nvPr/>
        </p:nvPicPr>
        <p:blipFill>
          <a:blip r:embed="rId3"/>
          <a:srcRect t="18605"/>
          <a:stretch>
            <a:fillRect/>
          </a:stretch>
        </p:blipFill>
        <p:spPr bwMode="auto">
          <a:xfrm rot="21108537">
            <a:off x="428596" y="857232"/>
            <a:ext cx="2165167" cy="2786082"/>
          </a:xfrm>
          <a:prstGeom prst="rect">
            <a:avLst/>
          </a:prstGeom>
          <a:noFill/>
          <a:ln>
            <a:solidFill>
              <a:srgbClr val="0070C0"/>
            </a:solidFill>
          </a:ln>
        </p:spPr>
      </p:pic>
      <p:pic>
        <p:nvPicPr>
          <p:cNvPr id="24580" name="Picture 4" descr="Picture background"/>
          <p:cNvPicPr>
            <a:picLocks noChangeAspect="1" noChangeArrowheads="1"/>
          </p:cNvPicPr>
          <p:nvPr/>
        </p:nvPicPr>
        <p:blipFill>
          <a:blip r:embed="rId4" cstate="print"/>
          <a:srcRect/>
          <a:stretch>
            <a:fillRect/>
          </a:stretch>
        </p:blipFill>
        <p:spPr bwMode="auto">
          <a:xfrm rot="21172638">
            <a:off x="6383963" y="836199"/>
            <a:ext cx="2143140" cy="2857520"/>
          </a:xfrm>
          <a:prstGeom prst="rect">
            <a:avLst/>
          </a:prstGeom>
          <a:noFill/>
          <a:ln>
            <a:solidFill>
              <a:srgbClr val="0070C0"/>
            </a:solidFill>
          </a:ln>
        </p:spPr>
      </p:pic>
      <p:pic>
        <p:nvPicPr>
          <p:cNvPr id="24582" name="Picture 6" descr="Picture background"/>
          <p:cNvPicPr>
            <a:picLocks noChangeAspect="1" noChangeArrowheads="1"/>
          </p:cNvPicPr>
          <p:nvPr/>
        </p:nvPicPr>
        <p:blipFill>
          <a:blip r:embed="rId5"/>
          <a:srcRect l="19355" t="2863" r="16129" b="2672"/>
          <a:stretch>
            <a:fillRect/>
          </a:stretch>
        </p:blipFill>
        <p:spPr bwMode="auto">
          <a:xfrm rot="21043910">
            <a:off x="3500430" y="857232"/>
            <a:ext cx="2143140" cy="2786082"/>
          </a:xfrm>
          <a:prstGeom prst="rect">
            <a:avLst/>
          </a:prstGeom>
          <a:noFill/>
          <a:ln>
            <a:solidFill>
              <a:srgbClr val="00B050"/>
            </a:solidFill>
          </a:ln>
        </p:spPr>
      </p:pic>
      <p:pic>
        <p:nvPicPr>
          <p:cNvPr id="24584" name="Picture 8" descr="Picture background"/>
          <p:cNvPicPr>
            <a:picLocks noChangeAspect="1" noChangeArrowheads="1"/>
          </p:cNvPicPr>
          <p:nvPr/>
        </p:nvPicPr>
        <p:blipFill>
          <a:blip r:embed="rId6" cstate="print"/>
          <a:srcRect t="9727"/>
          <a:stretch>
            <a:fillRect/>
          </a:stretch>
        </p:blipFill>
        <p:spPr bwMode="auto">
          <a:xfrm>
            <a:off x="2571736" y="3857628"/>
            <a:ext cx="2143140" cy="2786082"/>
          </a:xfrm>
          <a:prstGeom prst="rect">
            <a:avLst/>
          </a:prstGeom>
          <a:noFill/>
          <a:ln>
            <a:solidFill>
              <a:srgbClr val="FFC000"/>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4" name="Picture 8" descr="Picture background"/>
          <p:cNvPicPr>
            <a:picLocks noChangeAspect="1" noChangeArrowheads="1"/>
          </p:cNvPicPr>
          <p:nvPr/>
        </p:nvPicPr>
        <p:blipFill>
          <a:blip r:embed="rId2">
            <a:clrChange>
              <a:clrFrom>
                <a:srgbClr val="FBFFFE"/>
              </a:clrFrom>
              <a:clrTo>
                <a:srgbClr val="FBFFFE">
                  <a:alpha val="0"/>
                </a:srgbClr>
              </a:clrTo>
            </a:clrChange>
            <a:lum bright="10000" contrast="20000"/>
          </a:blip>
          <a:srcRect/>
          <a:stretch>
            <a:fillRect/>
          </a:stretch>
        </p:blipFill>
        <p:spPr bwMode="auto">
          <a:xfrm>
            <a:off x="0" y="-76201"/>
            <a:ext cx="9525000" cy="6934201"/>
          </a:xfrm>
          <a:prstGeom prst="rect">
            <a:avLst/>
          </a:prstGeom>
          <a:noFill/>
        </p:spPr>
      </p:pic>
      <p:sp>
        <p:nvSpPr>
          <p:cNvPr id="5" name="TextBox 4"/>
          <p:cNvSpPr txBox="1"/>
          <p:nvPr/>
        </p:nvSpPr>
        <p:spPr>
          <a:xfrm>
            <a:off x="2500298" y="1857364"/>
            <a:ext cx="4000528" cy="2308324"/>
          </a:xfrm>
          <a:prstGeom prst="rect">
            <a:avLst/>
          </a:prstGeom>
          <a:noFill/>
        </p:spPr>
        <p:txBody>
          <a:bodyPr wrap="square" rtlCol="0">
            <a:spAutoFit/>
          </a:bodyPr>
          <a:lstStyle/>
          <a:p>
            <a:pPr algn="just"/>
            <a:r>
              <a:rPr lang="ru-RU" sz="1600" b="1" dirty="0" smtClean="0">
                <a:solidFill>
                  <a:schemeClr val="accent6">
                    <a:lumMod val="50000"/>
                  </a:schemeClr>
                </a:solidFill>
                <a:latin typeface="Times New Roman" pitchFamily="18" charset="0"/>
                <a:cs typeface="Times New Roman" pitchFamily="18" charset="0"/>
              </a:rPr>
              <a:t>Без преувеличения можно сказать, что не одно поколение выросло на весёлых и увлекательных произведениях автора. </a:t>
            </a:r>
          </a:p>
          <a:p>
            <a:pPr algn="just"/>
            <a:r>
              <a:rPr lang="ru-RU" sz="1600" b="1" dirty="0" smtClean="0">
                <a:solidFill>
                  <a:schemeClr val="accent6">
                    <a:lumMod val="50000"/>
                  </a:schemeClr>
                </a:solidFill>
                <a:latin typeface="Times New Roman" pitchFamily="18" charset="0"/>
                <a:cs typeface="Times New Roman" pitchFamily="18" charset="0"/>
              </a:rPr>
              <a:t>Проходит время, а персонажи, придуманные Носовым не стареют. Да им это и не грозит – даже если и появятся новые авторы, пишущие для детей, герои Носова уже прошли проверку временем.</a:t>
            </a:r>
            <a:endParaRPr lang="ru-RU" sz="1600" b="1" dirty="0">
              <a:solidFill>
                <a:schemeClr val="accent6">
                  <a:lumMod val="50000"/>
                </a:schemeClr>
              </a:solidFill>
              <a:latin typeface="Times New Roman" pitchFamily="18" charset="0"/>
              <a:cs typeface="Times New Roman" pitchFamily="18" charset="0"/>
            </a:endParaRPr>
          </a:p>
        </p:txBody>
      </p:sp>
      <p:pic>
        <p:nvPicPr>
          <p:cNvPr id="27650" name="Picture 2" descr="Picture backgroun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245725">
            <a:off x="6754475" y="85207"/>
            <a:ext cx="2500298" cy="3191517"/>
          </a:xfrm>
          <a:prstGeom prst="rect">
            <a:avLst/>
          </a:prstGeom>
          <a:noFill/>
        </p:spPr>
      </p:pic>
      <p:pic>
        <p:nvPicPr>
          <p:cNvPr id="27656" name="Picture 8" descr="Picture background"/>
          <p:cNvPicPr>
            <a:picLocks noChangeAspect="1" noChangeArrowheads="1"/>
          </p:cNvPicPr>
          <p:nvPr/>
        </p:nvPicPr>
        <p:blipFill>
          <a:blip r:embed="rId4">
            <a:clrChange>
              <a:clrFrom>
                <a:srgbClr val="FEFEFE"/>
              </a:clrFrom>
              <a:clrTo>
                <a:srgbClr val="FEFEFE">
                  <a:alpha val="0"/>
                </a:srgbClr>
              </a:clrTo>
            </a:clrChange>
          </a:blip>
          <a:srcRect l="9999" t="7407" r="2500" b="9259"/>
          <a:stretch>
            <a:fillRect/>
          </a:stretch>
        </p:blipFill>
        <p:spPr bwMode="auto">
          <a:xfrm>
            <a:off x="214282" y="0"/>
            <a:ext cx="2500330" cy="3500438"/>
          </a:xfrm>
          <a:prstGeom prst="rect">
            <a:avLst/>
          </a:prstGeom>
          <a:noFill/>
        </p:spPr>
      </p:pic>
      <p:pic>
        <p:nvPicPr>
          <p:cNvPr id="27658" name="Picture 10" descr="Picture background"/>
          <p:cNvPicPr>
            <a:picLocks noChangeAspect="1" noChangeArrowheads="1"/>
          </p:cNvPicPr>
          <p:nvPr/>
        </p:nvPicPr>
        <p:blipFill>
          <a:blip r:embed="rId5">
            <a:clrChange>
              <a:clrFrom>
                <a:srgbClr val="FFFFFF"/>
              </a:clrFrom>
              <a:clrTo>
                <a:srgbClr val="FFFFFF">
                  <a:alpha val="0"/>
                </a:srgbClr>
              </a:clrTo>
            </a:clrChange>
          </a:blip>
          <a:srcRect l="12000" t="2483" r="14499" b="5629"/>
          <a:stretch>
            <a:fillRect/>
          </a:stretch>
        </p:blipFill>
        <p:spPr bwMode="auto">
          <a:xfrm>
            <a:off x="3428992" y="0"/>
            <a:ext cx="2286048" cy="1726199"/>
          </a:xfrm>
          <a:prstGeom prst="rect">
            <a:avLst/>
          </a:prstGeom>
          <a:noFill/>
        </p:spPr>
      </p:pic>
      <p:pic>
        <p:nvPicPr>
          <p:cNvPr id="27660" name="Picture 12" descr="Picture background"/>
          <p:cNvPicPr>
            <a:picLocks noChangeAspect="1" noChangeArrowheads="1"/>
          </p:cNvPicPr>
          <p:nvPr/>
        </p:nvPicPr>
        <p:blipFill>
          <a:blip r:embed="rId6">
            <a:clrChange>
              <a:clrFrom>
                <a:srgbClr val="F1FEF7"/>
              </a:clrFrom>
              <a:clrTo>
                <a:srgbClr val="F1FEF7">
                  <a:alpha val="0"/>
                </a:srgbClr>
              </a:clrTo>
            </a:clrChange>
          </a:blip>
          <a:srcRect l="20952" r="19684"/>
          <a:stretch>
            <a:fillRect/>
          </a:stretch>
        </p:blipFill>
        <p:spPr bwMode="auto">
          <a:xfrm>
            <a:off x="6143636" y="3571876"/>
            <a:ext cx="3000364" cy="3015859"/>
          </a:xfrm>
          <a:prstGeom prst="rect">
            <a:avLst/>
          </a:prstGeom>
          <a:noFill/>
        </p:spPr>
      </p:pic>
      <p:pic>
        <p:nvPicPr>
          <p:cNvPr id="27662" name="Picture 14" descr="Picture background"/>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714744" y="3929066"/>
            <a:ext cx="1785950" cy="2928934"/>
          </a:xfrm>
          <a:prstGeom prst="rect">
            <a:avLst/>
          </a:prstGeom>
          <a:noFill/>
        </p:spPr>
      </p:pic>
      <p:pic>
        <p:nvPicPr>
          <p:cNvPr id="27664" name="Picture 16" descr="Picture background"/>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0" y="4143380"/>
            <a:ext cx="3905244" cy="249935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4" name="Picture 8" descr="Picture background"/>
          <p:cNvPicPr>
            <a:picLocks noChangeAspect="1" noChangeArrowheads="1"/>
          </p:cNvPicPr>
          <p:nvPr/>
        </p:nvPicPr>
        <p:blipFill>
          <a:blip r:embed="rId2">
            <a:lum bright="10000" contrast="20000"/>
          </a:blip>
          <a:srcRect/>
          <a:stretch>
            <a:fillRect/>
          </a:stretch>
        </p:blipFill>
        <p:spPr bwMode="auto">
          <a:xfrm>
            <a:off x="0" y="0"/>
            <a:ext cx="9144000" cy="6934201"/>
          </a:xfrm>
          <a:prstGeom prst="rect">
            <a:avLst/>
          </a:prstGeom>
          <a:noFill/>
        </p:spPr>
      </p:pic>
      <p:sp>
        <p:nvSpPr>
          <p:cNvPr id="6" name="TextBox 5"/>
          <p:cNvSpPr txBox="1"/>
          <p:nvPr/>
        </p:nvSpPr>
        <p:spPr>
          <a:xfrm>
            <a:off x="5143504" y="714356"/>
            <a:ext cx="3786214" cy="2585323"/>
          </a:xfrm>
          <a:prstGeom prst="rect">
            <a:avLst/>
          </a:prstGeom>
          <a:noFill/>
        </p:spPr>
        <p:txBody>
          <a:bodyPr wrap="square" rtlCol="0">
            <a:spAutoFit/>
          </a:bodyPr>
          <a:lstStyle/>
          <a:p>
            <a:r>
              <a:rPr lang="ru-RU" b="1" dirty="0" smtClean="0">
                <a:solidFill>
                  <a:schemeClr val="accent6">
                    <a:lumMod val="50000"/>
                  </a:schemeClr>
                </a:solidFill>
                <a:latin typeface="Times New Roman" pitchFamily="18" charset="0"/>
                <a:cs typeface="Times New Roman" pitchFamily="18" charset="0"/>
              </a:rPr>
              <a:t>Николай Носов детских книг творец.</a:t>
            </a:r>
          </a:p>
          <a:p>
            <a:r>
              <a:rPr lang="ru-RU" b="1" dirty="0" smtClean="0">
                <a:solidFill>
                  <a:schemeClr val="accent6">
                    <a:lumMod val="50000"/>
                  </a:schemeClr>
                </a:solidFill>
                <a:latin typeface="Times New Roman" pitchFamily="18" charset="0"/>
                <a:cs typeface="Times New Roman" pitchFamily="18" charset="0"/>
              </a:rPr>
              <a:t>Ну какой он молодец!</a:t>
            </a:r>
          </a:p>
          <a:p>
            <a:r>
              <a:rPr lang="ru-RU" b="1" dirty="0" smtClean="0">
                <a:solidFill>
                  <a:schemeClr val="accent6">
                    <a:lumMod val="50000"/>
                  </a:schemeClr>
                </a:solidFill>
                <a:latin typeface="Times New Roman" pitchFamily="18" charset="0"/>
                <a:cs typeface="Times New Roman" pitchFamily="18" charset="0"/>
              </a:rPr>
              <a:t>Доброту, и смех, и юмор</a:t>
            </a:r>
          </a:p>
          <a:p>
            <a:r>
              <a:rPr lang="ru-RU" b="1" dirty="0" smtClean="0">
                <a:solidFill>
                  <a:schemeClr val="accent6">
                    <a:lumMod val="50000"/>
                  </a:schemeClr>
                </a:solidFill>
                <a:latin typeface="Times New Roman" pitchFamily="18" charset="0"/>
                <a:cs typeface="Times New Roman" pitchFamily="18" charset="0"/>
              </a:rPr>
              <a:t>Показать нам всем хотел!</a:t>
            </a:r>
          </a:p>
          <a:p>
            <a:r>
              <a:rPr lang="ru-RU" b="1" dirty="0" smtClean="0">
                <a:solidFill>
                  <a:schemeClr val="accent6">
                    <a:lumMod val="50000"/>
                  </a:schemeClr>
                </a:solidFill>
                <a:latin typeface="Times New Roman" pitchFamily="18" charset="0"/>
                <a:cs typeface="Times New Roman" pitchFamily="18" charset="0"/>
              </a:rPr>
              <a:t>Сколько книг смешных чудесных,</a:t>
            </a:r>
          </a:p>
          <a:p>
            <a:r>
              <a:rPr lang="ru-RU" b="1" dirty="0" smtClean="0">
                <a:solidFill>
                  <a:schemeClr val="accent6">
                    <a:lumMod val="50000"/>
                  </a:schemeClr>
                </a:solidFill>
                <a:latin typeface="Times New Roman" pitchFamily="18" charset="0"/>
                <a:cs typeface="Times New Roman" pitchFamily="18" charset="0"/>
              </a:rPr>
              <a:t>Написать он нам успел!</a:t>
            </a:r>
          </a:p>
          <a:p>
            <a:endParaRPr lang="ru-RU" dirty="0" smtClean="0"/>
          </a:p>
          <a:p>
            <a:endParaRPr lang="ru-RU" dirty="0"/>
          </a:p>
        </p:txBody>
      </p:sp>
      <p:sp>
        <p:nvSpPr>
          <p:cNvPr id="8" name="TextBox 7"/>
          <p:cNvSpPr txBox="1"/>
          <p:nvPr/>
        </p:nvSpPr>
        <p:spPr>
          <a:xfrm>
            <a:off x="642910" y="4286256"/>
            <a:ext cx="4572032" cy="2585323"/>
          </a:xfrm>
          <a:prstGeom prst="rect">
            <a:avLst/>
          </a:prstGeom>
          <a:noFill/>
        </p:spPr>
        <p:txBody>
          <a:bodyPr wrap="square" rtlCol="0">
            <a:spAutoFit/>
          </a:bodyPr>
          <a:lstStyle/>
          <a:p>
            <a:pPr algn="just"/>
            <a:r>
              <a:rPr lang="ru-RU" b="1" dirty="0" smtClean="0">
                <a:solidFill>
                  <a:schemeClr val="accent6">
                    <a:lumMod val="50000"/>
                  </a:schemeClr>
                </a:solidFill>
                <a:latin typeface="Times New Roman" pitchFamily="18" charset="0"/>
                <a:cs typeface="Times New Roman" pitchFamily="18" charset="0"/>
              </a:rPr>
              <a:t>  </a:t>
            </a:r>
            <a:endParaRPr lang="ru-RU" sz="1600" b="1" dirty="0" smtClean="0">
              <a:solidFill>
                <a:schemeClr val="accent6">
                  <a:lumMod val="50000"/>
                </a:schemeClr>
              </a:solidFill>
              <a:latin typeface="Times New Roman" pitchFamily="18" charset="0"/>
              <a:cs typeface="Times New Roman" pitchFamily="18" charset="0"/>
            </a:endParaRPr>
          </a:p>
          <a:p>
            <a:pPr algn="just"/>
            <a:r>
              <a:rPr lang="ru-RU" sz="1600" b="1" dirty="0" smtClean="0">
                <a:solidFill>
                  <a:schemeClr val="accent6">
                    <a:lumMod val="50000"/>
                  </a:schemeClr>
                </a:solidFill>
                <a:latin typeface="Times New Roman" pitchFamily="18" charset="0"/>
                <a:cs typeface="Times New Roman" pitchFamily="18" charset="0"/>
              </a:rPr>
              <a:t>  Именно с коротких рассказов для детей началась творческая дорога писателя. </a:t>
            </a:r>
          </a:p>
          <a:p>
            <a:pPr algn="just"/>
            <a:r>
              <a:rPr lang="ru-RU" sz="1600" b="1" dirty="0" smtClean="0">
                <a:solidFill>
                  <a:schemeClr val="accent6">
                    <a:lumMod val="50000"/>
                  </a:schemeClr>
                </a:solidFill>
                <a:latin typeface="Times New Roman" pitchFamily="18" charset="0"/>
                <a:cs typeface="Times New Roman" pitchFamily="18" charset="0"/>
              </a:rPr>
              <a:t>  Герои Носова - не просто мальчики, а маленькие граждане своей страны. Его мальчишки принципиальны, изобретательны, умны. </a:t>
            </a:r>
          </a:p>
          <a:p>
            <a:pPr algn="just"/>
            <a:r>
              <a:rPr lang="ru-RU" sz="1600" b="1" dirty="0" smtClean="0">
                <a:solidFill>
                  <a:schemeClr val="accent6">
                    <a:lumMod val="50000"/>
                  </a:schemeClr>
                </a:solidFill>
                <a:latin typeface="Times New Roman" pitchFamily="18" charset="0"/>
                <a:cs typeface="Times New Roman" pitchFamily="18" charset="0"/>
              </a:rPr>
              <a:t> </a:t>
            </a:r>
            <a:r>
              <a:rPr lang="ru-RU" sz="1600" b="1" dirty="0" smtClean="0">
                <a:solidFill>
                  <a:schemeClr val="accent6">
                    <a:lumMod val="50000"/>
                  </a:schemeClr>
                </a:solidFill>
                <a:latin typeface="Times New Roman" pitchFamily="18" charset="0"/>
                <a:cs typeface="Times New Roman" pitchFamily="18" charset="0"/>
              </a:rPr>
              <a:t> Почему все герои мальчишки? Писатель отвечал, что, вероятно, лучше знает мальчишек, поэтому и пишет про них.</a:t>
            </a:r>
            <a:endParaRPr lang="ru-RU" sz="1600" b="1" dirty="0">
              <a:solidFill>
                <a:schemeClr val="accent6">
                  <a:lumMod val="50000"/>
                </a:schemeClr>
              </a:solidFill>
              <a:latin typeface="Times New Roman" pitchFamily="18" charset="0"/>
              <a:cs typeface="Times New Roman" pitchFamily="18" charset="0"/>
            </a:endParaRPr>
          </a:p>
        </p:txBody>
      </p:sp>
      <p:pic>
        <p:nvPicPr>
          <p:cNvPr id="5122" name="Picture 2" descr="Picture backgroun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72066" y="3286124"/>
            <a:ext cx="4071934" cy="3571876"/>
          </a:xfrm>
          <a:prstGeom prst="rect">
            <a:avLst/>
          </a:prstGeom>
          <a:noFill/>
        </p:spPr>
      </p:pic>
      <p:pic>
        <p:nvPicPr>
          <p:cNvPr id="5126" name="Picture 6" descr="Picture background"/>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flipH="1">
            <a:off x="1000100" y="500042"/>
            <a:ext cx="3214710" cy="4000528"/>
          </a:xfrm>
          <a:prstGeom prst="rect">
            <a:avLst/>
          </a:prstGeom>
          <a:noFill/>
        </p:spPr>
      </p:pic>
      <p:sp>
        <p:nvSpPr>
          <p:cNvPr id="11" name="TextBox 10"/>
          <p:cNvSpPr txBox="1"/>
          <p:nvPr/>
        </p:nvSpPr>
        <p:spPr>
          <a:xfrm>
            <a:off x="714348" y="0"/>
            <a:ext cx="1928826" cy="707886"/>
          </a:xfrm>
          <a:prstGeom prst="rect">
            <a:avLst/>
          </a:prstGeom>
          <a:noFill/>
        </p:spPr>
        <p:txBody>
          <a:bodyPr wrap="square" rtlCol="0">
            <a:spAutoFit/>
          </a:bodyPr>
          <a:lstStyle/>
          <a:p>
            <a:pPr algn="just"/>
            <a:r>
              <a:rPr lang="ru-RU" sz="2000" b="1" dirty="0" smtClean="0">
                <a:solidFill>
                  <a:srgbClr val="C00000"/>
                </a:solidFill>
                <a:latin typeface="Times New Roman" pitchFamily="18" charset="0"/>
                <a:cs typeface="Times New Roman" pitchFamily="18" charset="0"/>
              </a:rPr>
              <a:t>Носов Н.Н.</a:t>
            </a:r>
          </a:p>
          <a:p>
            <a:pPr algn="just"/>
            <a:r>
              <a:rPr lang="ru-RU" sz="2000" b="1" dirty="0" smtClean="0">
                <a:solidFill>
                  <a:srgbClr val="C00000"/>
                </a:solidFill>
                <a:latin typeface="Times New Roman" pitchFamily="18" charset="0"/>
                <a:cs typeface="Times New Roman" pitchFamily="18" charset="0"/>
              </a:rPr>
              <a:t>(1908 – 1976)</a:t>
            </a:r>
            <a:endParaRPr lang="ru-RU" sz="2000" b="1" dirty="0">
              <a:solidFill>
                <a:srgbClr val="C0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4" name="Picture 8" descr="Picture background"/>
          <p:cNvPicPr>
            <a:picLocks noChangeAspect="1" noChangeArrowheads="1"/>
          </p:cNvPicPr>
          <p:nvPr/>
        </p:nvPicPr>
        <p:blipFill>
          <a:blip r:embed="rId2">
            <a:lum bright="10000" contrast="20000"/>
          </a:blip>
          <a:srcRect/>
          <a:stretch>
            <a:fillRect/>
          </a:stretch>
        </p:blipFill>
        <p:spPr bwMode="auto">
          <a:xfrm>
            <a:off x="0" y="0"/>
            <a:ext cx="9144000" cy="6934201"/>
          </a:xfrm>
          <a:prstGeom prst="rect">
            <a:avLst/>
          </a:prstGeom>
          <a:noFill/>
        </p:spPr>
      </p:pic>
      <p:sp>
        <p:nvSpPr>
          <p:cNvPr id="9" name="TextBox 8"/>
          <p:cNvSpPr txBox="1"/>
          <p:nvPr/>
        </p:nvSpPr>
        <p:spPr>
          <a:xfrm>
            <a:off x="642910" y="500042"/>
            <a:ext cx="4286280" cy="3077766"/>
          </a:xfrm>
          <a:prstGeom prst="rect">
            <a:avLst/>
          </a:prstGeom>
          <a:noFill/>
        </p:spPr>
        <p:txBody>
          <a:bodyPr wrap="square" rtlCol="0">
            <a:spAutoFit/>
          </a:bodyPr>
          <a:lstStyle/>
          <a:p>
            <a:pPr algn="just"/>
            <a:r>
              <a:rPr lang="ru-RU" b="1" dirty="0" smtClean="0">
                <a:solidFill>
                  <a:schemeClr val="accent6">
                    <a:lumMod val="50000"/>
                  </a:schemeClr>
                </a:solidFill>
                <a:latin typeface="Times New Roman" pitchFamily="18" charset="0"/>
                <a:cs typeface="Times New Roman" pitchFamily="18" charset="0"/>
              </a:rPr>
              <a:t>  </a:t>
            </a:r>
            <a:r>
              <a:rPr lang="ru-RU" sz="1600" b="1" dirty="0" smtClean="0">
                <a:solidFill>
                  <a:schemeClr val="accent6">
                    <a:lumMod val="50000"/>
                  </a:schemeClr>
                </a:solidFill>
                <a:latin typeface="Times New Roman" pitchFamily="18" charset="0"/>
                <a:cs typeface="Times New Roman" pitchFamily="18" charset="0"/>
              </a:rPr>
              <a:t>Первый рассказ Н.Носова был напечатан в детском журнале «МУРЗИЛКА» и назывался «ЗАТЕЙНИКИ». </a:t>
            </a:r>
          </a:p>
          <a:p>
            <a:pPr algn="just"/>
            <a:r>
              <a:rPr lang="ru-RU" sz="1600" b="1" dirty="0" smtClean="0">
                <a:solidFill>
                  <a:schemeClr val="accent6">
                    <a:lumMod val="50000"/>
                  </a:schemeClr>
                </a:solidFill>
                <a:latin typeface="Times New Roman" pitchFamily="18" charset="0"/>
                <a:cs typeface="Times New Roman" pitchFamily="18" charset="0"/>
              </a:rPr>
              <a:t>Этот рассказ учит детей не бояться неизвестного, а прежде всего постараться выяснить, почему и как это происходит.</a:t>
            </a:r>
          </a:p>
          <a:p>
            <a:pPr algn="just"/>
            <a:r>
              <a:rPr lang="ru-RU" sz="1600" b="1" dirty="0" smtClean="0">
                <a:solidFill>
                  <a:schemeClr val="accent6">
                    <a:lumMod val="50000"/>
                  </a:schemeClr>
                </a:solidFill>
                <a:latin typeface="Times New Roman" pitchFamily="18" charset="0"/>
                <a:cs typeface="Times New Roman" pitchFamily="18" charset="0"/>
              </a:rPr>
              <a:t>- Ребята, а кого называют затейниками? </a:t>
            </a:r>
          </a:p>
          <a:p>
            <a:pPr algn="just"/>
            <a:r>
              <a:rPr lang="ru-RU" sz="1600" b="1" dirty="0" smtClean="0">
                <a:solidFill>
                  <a:schemeClr val="accent6">
                    <a:lumMod val="50000"/>
                  </a:schemeClr>
                </a:solidFill>
                <a:latin typeface="Times New Roman" pitchFamily="18" charset="0"/>
                <a:cs typeface="Times New Roman" pitchFamily="18" charset="0"/>
              </a:rPr>
              <a:t>- Подберите синонимы к этому слову (фантазёры, выдумщики, весельчаки).</a:t>
            </a:r>
          </a:p>
          <a:p>
            <a:pPr algn="just"/>
            <a:r>
              <a:rPr lang="ru-RU" sz="1600" b="1" dirty="0" smtClean="0">
                <a:solidFill>
                  <a:schemeClr val="accent6">
                    <a:lumMod val="50000"/>
                  </a:schemeClr>
                </a:solidFill>
                <a:latin typeface="Times New Roman" pitchFamily="18" charset="0"/>
                <a:cs typeface="Times New Roman" pitchFamily="18" charset="0"/>
              </a:rPr>
              <a:t> - Встречались ли вы в жизни с затейниками? Где? А среди нас есть затейники?</a:t>
            </a:r>
            <a:endParaRPr lang="ru-RU" sz="1600" b="1" dirty="0">
              <a:solidFill>
                <a:schemeClr val="accent6">
                  <a:lumMod val="50000"/>
                </a:schemeClr>
              </a:solidFill>
              <a:latin typeface="Times New Roman" pitchFamily="18" charset="0"/>
              <a:cs typeface="Times New Roman" pitchFamily="18" charset="0"/>
            </a:endParaRPr>
          </a:p>
        </p:txBody>
      </p:sp>
      <p:pic>
        <p:nvPicPr>
          <p:cNvPr id="1030" name="Picture 6" descr="Picture background"/>
          <p:cNvPicPr>
            <a:picLocks noChangeAspect="1" noChangeArrowheads="1"/>
          </p:cNvPicPr>
          <p:nvPr/>
        </p:nvPicPr>
        <p:blipFill>
          <a:blip r:embed="rId3" cstate="print"/>
          <a:srcRect l="50287"/>
          <a:stretch>
            <a:fillRect/>
          </a:stretch>
        </p:blipFill>
        <p:spPr bwMode="auto">
          <a:xfrm rot="21002760">
            <a:off x="742147" y="3682633"/>
            <a:ext cx="2286016" cy="3000372"/>
          </a:xfrm>
          <a:prstGeom prst="rect">
            <a:avLst/>
          </a:prstGeom>
          <a:ln>
            <a:noFill/>
          </a:ln>
          <a:effectLst>
            <a:softEdge rad="112500"/>
          </a:effectLst>
        </p:spPr>
      </p:pic>
      <p:pic>
        <p:nvPicPr>
          <p:cNvPr id="1032" name="Picture 8" descr="Picture background"/>
          <p:cNvPicPr>
            <a:picLocks noChangeAspect="1" noChangeArrowheads="1"/>
          </p:cNvPicPr>
          <p:nvPr/>
        </p:nvPicPr>
        <p:blipFill>
          <a:blip r:embed="rId4" cstate="print"/>
          <a:srcRect l="5711" t="2220" r="2910" b="4530"/>
          <a:stretch>
            <a:fillRect/>
          </a:stretch>
        </p:blipFill>
        <p:spPr bwMode="auto">
          <a:xfrm rot="21061190">
            <a:off x="3291962" y="3697578"/>
            <a:ext cx="2286016" cy="3000396"/>
          </a:xfrm>
          <a:prstGeom prst="rect">
            <a:avLst/>
          </a:prstGeom>
          <a:ln>
            <a:noFill/>
          </a:ln>
          <a:effectLst>
            <a:softEdge rad="112500"/>
          </a:effectLst>
        </p:spPr>
      </p:pic>
      <p:pic>
        <p:nvPicPr>
          <p:cNvPr id="1026" name="Picture 2" descr="Picture background"/>
          <p:cNvPicPr>
            <a:picLocks noChangeAspect="1" noChangeArrowheads="1"/>
          </p:cNvPicPr>
          <p:nvPr/>
        </p:nvPicPr>
        <p:blipFill>
          <a:blip r:embed="rId5"/>
          <a:srcRect l="11786" t="3214" r="9999" b="2500"/>
          <a:stretch>
            <a:fillRect/>
          </a:stretch>
        </p:blipFill>
        <p:spPr bwMode="auto">
          <a:xfrm>
            <a:off x="5357818" y="285728"/>
            <a:ext cx="3500462" cy="4929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Picture background"/>
          <p:cNvPicPr>
            <a:picLocks noChangeAspect="1" noChangeArrowheads="1"/>
          </p:cNvPicPr>
          <p:nvPr/>
        </p:nvPicPr>
        <p:blipFill>
          <a:blip r:embed="rId2">
            <a:lum bright="10000" contrast="20000"/>
          </a:blip>
          <a:srcRect/>
          <a:stretch>
            <a:fillRect/>
          </a:stretch>
        </p:blipFill>
        <p:spPr bwMode="auto">
          <a:xfrm>
            <a:off x="0" y="0"/>
            <a:ext cx="9144000" cy="6934201"/>
          </a:xfrm>
          <a:prstGeom prst="rect">
            <a:avLst/>
          </a:prstGeom>
          <a:noFill/>
        </p:spPr>
      </p:pic>
      <p:sp>
        <p:nvSpPr>
          <p:cNvPr id="4" name="Прямоугольник 3"/>
          <p:cNvSpPr/>
          <p:nvPr/>
        </p:nvSpPr>
        <p:spPr>
          <a:xfrm>
            <a:off x="285720" y="214291"/>
            <a:ext cx="4429156" cy="2462213"/>
          </a:xfrm>
          <a:prstGeom prst="rect">
            <a:avLst/>
          </a:prstGeom>
          <a:ln>
            <a:solidFill>
              <a:srgbClr val="FF0000"/>
            </a:solidFill>
          </a:ln>
        </p:spPr>
        <p:txBody>
          <a:bodyPr wrap="square">
            <a:spAutoFit/>
          </a:bodyPr>
          <a:lstStyle/>
          <a:p>
            <a:pPr algn="just"/>
            <a:r>
              <a:rPr lang="ru-RU" sz="1400" b="1" dirty="0" smtClean="0">
                <a:solidFill>
                  <a:schemeClr val="accent6">
                    <a:lumMod val="50000"/>
                  </a:schemeClr>
                </a:solidFill>
                <a:latin typeface="Times New Roman" pitchFamily="18" charset="0"/>
                <a:cs typeface="Times New Roman" pitchFamily="18" charset="0"/>
              </a:rPr>
              <a:t>  Живая </a:t>
            </a:r>
            <a:r>
              <a:rPr lang="ru-RU" sz="1400" b="1" dirty="0" smtClean="0">
                <a:solidFill>
                  <a:schemeClr val="accent6">
                    <a:lumMod val="50000"/>
                  </a:schemeClr>
                </a:solidFill>
                <a:latin typeface="Times New Roman" pitchFamily="18" charset="0"/>
                <a:cs typeface="Times New Roman" pitchFamily="18" charset="0"/>
              </a:rPr>
              <a:t>шляпа — маленький веселый рассказ Николая Носова с загадочным сюжетом. Он о котенке Ваське и двух ребятах — Вове и Вадике. </a:t>
            </a:r>
            <a:endParaRPr lang="ru-RU" sz="1400" b="1" dirty="0" smtClean="0">
              <a:solidFill>
                <a:schemeClr val="accent6">
                  <a:lumMod val="50000"/>
                </a:schemeClr>
              </a:solidFill>
              <a:latin typeface="Times New Roman" pitchFamily="18" charset="0"/>
              <a:cs typeface="Times New Roman" pitchFamily="18" charset="0"/>
            </a:endParaRPr>
          </a:p>
          <a:p>
            <a:pPr algn="just"/>
            <a:r>
              <a:rPr lang="ru-RU" sz="1400" b="1" dirty="0" smtClean="0">
                <a:solidFill>
                  <a:schemeClr val="accent6">
                    <a:lumMod val="50000"/>
                  </a:schemeClr>
                </a:solidFill>
                <a:latin typeface="Times New Roman" pitchFamily="18" charset="0"/>
                <a:cs typeface="Times New Roman" pitchFamily="18" charset="0"/>
              </a:rPr>
              <a:t>  Мальчики </a:t>
            </a:r>
            <a:r>
              <a:rPr lang="ru-RU" sz="1400" b="1" dirty="0" smtClean="0">
                <a:solidFill>
                  <a:schemeClr val="accent6">
                    <a:lumMod val="50000"/>
                  </a:schemeClr>
                </a:solidFill>
                <a:latin typeface="Times New Roman" pitchFamily="18" charset="0"/>
                <a:cs typeface="Times New Roman" pitchFamily="18" charset="0"/>
              </a:rPr>
              <a:t>были дома, раскрашивали картинки. Васька сидел у комода. Внезапно позади что-то упало. Дети обернулись на звук и увидели на полу шляпу. Попробовали подойти — та сама собой стала двигаться. Поползла, наводя на них ужас. </a:t>
            </a:r>
            <a:endParaRPr lang="ru-RU" sz="1400" b="1" dirty="0" smtClean="0">
              <a:solidFill>
                <a:schemeClr val="accent6">
                  <a:lumMod val="50000"/>
                </a:schemeClr>
              </a:solidFill>
              <a:latin typeface="Times New Roman" pitchFamily="18" charset="0"/>
              <a:cs typeface="Times New Roman" pitchFamily="18" charset="0"/>
            </a:endParaRPr>
          </a:p>
          <a:p>
            <a:pPr algn="just"/>
            <a:r>
              <a:rPr lang="ru-RU" sz="1400" b="1" dirty="0" smtClean="0">
                <a:solidFill>
                  <a:schemeClr val="accent6">
                    <a:lumMod val="50000"/>
                  </a:schemeClr>
                </a:solidFill>
                <a:latin typeface="Times New Roman" pitchFamily="18" charset="0"/>
                <a:cs typeface="Times New Roman" pitchFamily="18" charset="0"/>
              </a:rPr>
              <a:t>  Чтобы </a:t>
            </a:r>
            <a:r>
              <a:rPr lang="ru-RU" sz="1400" b="1" dirty="0" smtClean="0">
                <a:solidFill>
                  <a:schemeClr val="accent6">
                    <a:lumMod val="50000"/>
                  </a:schemeClr>
                </a:solidFill>
                <a:latin typeface="Times New Roman" pitchFamily="18" charset="0"/>
                <a:cs typeface="Times New Roman" pitchFamily="18" charset="0"/>
              </a:rPr>
              <a:t>узнать, чем все закончилась, читайте историю. Она научит не бояться необычного, искать всему разумное объяснение!</a:t>
            </a:r>
            <a:endParaRPr lang="ru-RU" sz="1400" b="1" dirty="0">
              <a:solidFill>
                <a:schemeClr val="accent6">
                  <a:lumMod val="50000"/>
                </a:schemeClr>
              </a:solidFill>
              <a:latin typeface="Times New Roman" pitchFamily="18" charset="0"/>
              <a:cs typeface="Times New Roman" pitchFamily="18" charset="0"/>
            </a:endParaRPr>
          </a:p>
        </p:txBody>
      </p:sp>
      <p:pic>
        <p:nvPicPr>
          <p:cNvPr id="5" name="Picture 12" descr="Picture background"/>
          <p:cNvPicPr>
            <a:picLocks noChangeAspect="1" noChangeArrowheads="1"/>
          </p:cNvPicPr>
          <p:nvPr/>
        </p:nvPicPr>
        <p:blipFill>
          <a:blip r:embed="rId3">
            <a:lum bright="10000" contrast="10000"/>
          </a:blip>
          <a:srcRect l="12000" t="21000" r="11999" b="6999"/>
          <a:stretch>
            <a:fillRect/>
          </a:stretch>
        </p:blipFill>
        <p:spPr bwMode="auto">
          <a:xfrm>
            <a:off x="5357818" y="214290"/>
            <a:ext cx="3500462"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0" name="Picture 4" descr="Володя и Вадик раскрашивают картинки"/>
          <p:cNvPicPr>
            <a:picLocks noChangeAspect="1" noChangeArrowheads="1"/>
          </p:cNvPicPr>
          <p:nvPr/>
        </p:nvPicPr>
        <p:blipFill>
          <a:blip r:embed="rId4" cstate="print"/>
          <a:srcRect l="938"/>
          <a:stretch>
            <a:fillRect/>
          </a:stretch>
        </p:blipFill>
        <p:spPr bwMode="auto">
          <a:xfrm>
            <a:off x="6143636" y="4643446"/>
            <a:ext cx="2571768" cy="1928826"/>
          </a:xfrm>
          <a:prstGeom prst="rect">
            <a:avLst/>
          </a:prstGeom>
          <a:ln>
            <a:noFill/>
          </a:ln>
          <a:effectLst>
            <a:softEdge rad="112500"/>
          </a:effectLst>
        </p:spPr>
      </p:pic>
      <p:pic>
        <p:nvPicPr>
          <p:cNvPr id="19462" name="Picture 6" descr="Вовка и живая шляпа"/>
          <p:cNvPicPr>
            <a:picLocks noChangeAspect="1" noChangeArrowheads="1"/>
          </p:cNvPicPr>
          <p:nvPr/>
        </p:nvPicPr>
        <p:blipFill>
          <a:blip r:embed="rId5"/>
          <a:srcRect/>
          <a:stretch>
            <a:fillRect/>
          </a:stretch>
        </p:blipFill>
        <p:spPr bwMode="auto">
          <a:xfrm>
            <a:off x="285720" y="2786058"/>
            <a:ext cx="3548034" cy="2071702"/>
          </a:xfrm>
          <a:prstGeom prst="rect">
            <a:avLst/>
          </a:prstGeom>
          <a:ln>
            <a:noFill/>
          </a:ln>
          <a:effectLst>
            <a:softEdge rad="112500"/>
          </a:effectLst>
        </p:spPr>
      </p:pic>
      <p:pic>
        <p:nvPicPr>
          <p:cNvPr id="19464" name="Picture 8" descr="Ребята на диване"/>
          <p:cNvPicPr>
            <a:picLocks noChangeAspect="1" noChangeArrowheads="1"/>
          </p:cNvPicPr>
          <p:nvPr/>
        </p:nvPicPr>
        <p:blipFill>
          <a:blip r:embed="rId6"/>
          <a:srcRect/>
          <a:stretch>
            <a:fillRect/>
          </a:stretch>
        </p:blipFill>
        <p:spPr bwMode="auto">
          <a:xfrm>
            <a:off x="1928794" y="4929198"/>
            <a:ext cx="3500462" cy="1928802"/>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Picture background"/>
          <p:cNvPicPr>
            <a:picLocks noChangeAspect="1" noChangeArrowheads="1"/>
          </p:cNvPicPr>
          <p:nvPr/>
        </p:nvPicPr>
        <p:blipFill>
          <a:blip r:embed="rId2">
            <a:lum bright="10000" contrast="20000"/>
          </a:blip>
          <a:srcRect/>
          <a:stretch>
            <a:fillRect/>
          </a:stretch>
        </p:blipFill>
        <p:spPr bwMode="auto">
          <a:xfrm>
            <a:off x="0" y="0"/>
            <a:ext cx="9144000" cy="6934201"/>
          </a:xfrm>
          <a:prstGeom prst="rect">
            <a:avLst/>
          </a:prstGeom>
          <a:noFill/>
        </p:spPr>
      </p:pic>
      <p:sp>
        <p:nvSpPr>
          <p:cNvPr id="3" name="Прямоугольник 2"/>
          <p:cNvSpPr/>
          <p:nvPr/>
        </p:nvSpPr>
        <p:spPr>
          <a:xfrm>
            <a:off x="3357554" y="214290"/>
            <a:ext cx="3357586" cy="4185761"/>
          </a:xfrm>
          <a:prstGeom prst="rect">
            <a:avLst/>
          </a:prstGeom>
          <a:ln>
            <a:solidFill>
              <a:srgbClr val="FF0000"/>
            </a:solidFill>
          </a:ln>
        </p:spPr>
        <p:txBody>
          <a:bodyPr wrap="square">
            <a:spAutoFit/>
          </a:bodyPr>
          <a:lstStyle/>
          <a:p>
            <a:r>
              <a:rPr lang="ru-RU" sz="1400" b="1" dirty="0" smtClean="0">
                <a:solidFill>
                  <a:schemeClr val="accent6">
                    <a:lumMod val="50000"/>
                  </a:schemeClr>
                </a:solidFill>
                <a:latin typeface="Times New Roman" pitchFamily="18" charset="0"/>
                <a:cs typeface="Times New Roman" pitchFamily="18" charset="0"/>
              </a:rPr>
              <a:t>  Незнайка </a:t>
            </a:r>
            <a:r>
              <a:rPr lang="ru-RU" sz="1400" b="1" dirty="0" smtClean="0">
                <a:solidFill>
                  <a:schemeClr val="accent6">
                    <a:lumMod val="50000"/>
                  </a:schemeClr>
                </a:solidFill>
                <a:latin typeface="Times New Roman" pitchFamily="18" charset="0"/>
                <a:cs typeface="Times New Roman" pitchFamily="18" charset="0"/>
              </a:rPr>
              <a:t>вместе с другими героями живет в сказочным Цветочном городе. Каждый мальчик имеет свои увлечения. </a:t>
            </a:r>
            <a:endParaRPr lang="ru-RU" sz="1400" b="1" dirty="0" smtClean="0">
              <a:solidFill>
                <a:schemeClr val="accent6">
                  <a:lumMod val="50000"/>
                </a:schemeClr>
              </a:solidFill>
              <a:latin typeface="Times New Roman" pitchFamily="18" charset="0"/>
              <a:cs typeface="Times New Roman" pitchFamily="18" charset="0"/>
            </a:endParaRPr>
          </a:p>
          <a:p>
            <a:r>
              <a:rPr lang="ru-RU" sz="1400" b="1" dirty="0" smtClean="0">
                <a:solidFill>
                  <a:schemeClr val="accent6">
                    <a:lumMod val="50000"/>
                  </a:schemeClr>
                </a:solidFill>
                <a:latin typeface="Times New Roman" pitchFamily="18" charset="0"/>
                <a:cs typeface="Times New Roman" pitchFamily="18" charset="0"/>
              </a:rPr>
              <a:t> </a:t>
            </a:r>
            <a:r>
              <a:rPr lang="ru-RU" sz="1400" b="1" dirty="0" smtClean="0">
                <a:solidFill>
                  <a:schemeClr val="accent6">
                    <a:lumMod val="50000"/>
                  </a:schemeClr>
                </a:solidFill>
                <a:latin typeface="Times New Roman" pitchFamily="18" charset="0"/>
                <a:cs typeface="Times New Roman" pitchFamily="18" charset="0"/>
              </a:rPr>
              <a:t> </a:t>
            </a:r>
            <a:r>
              <a:rPr lang="ru-RU" sz="1400" b="1" dirty="0" err="1" smtClean="0">
                <a:solidFill>
                  <a:schemeClr val="accent6">
                    <a:lumMod val="50000"/>
                  </a:schemeClr>
                </a:solidFill>
                <a:latin typeface="Times New Roman" pitchFamily="18" charset="0"/>
                <a:cs typeface="Times New Roman" pitchFamily="18" charset="0"/>
              </a:rPr>
              <a:t>Знайка</a:t>
            </a:r>
            <a:r>
              <a:rPr lang="ru-RU" sz="1400" b="1" dirty="0" smtClean="0">
                <a:solidFill>
                  <a:schemeClr val="accent6">
                    <a:lumMod val="50000"/>
                  </a:schemeClr>
                </a:solidFill>
                <a:latin typeface="Times New Roman" pitchFamily="18" charset="0"/>
                <a:cs typeface="Times New Roman" pitchFamily="18" charset="0"/>
              </a:rPr>
              <a:t> </a:t>
            </a:r>
            <a:r>
              <a:rPr lang="ru-RU" sz="1400" b="1" dirty="0" smtClean="0">
                <a:solidFill>
                  <a:schemeClr val="accent6">
                    <a:lumMod val="50000"/>
                  </a:schemeClr>
                </a:solidFill>
                <a:latin typeface="Times New Roman" pitchFamily="18" charset="0"/>
                <a:cs typeface="Times New Roman" pitchFamily="18" charset="0"/>
              </a:rPr>
              <a:t>стремится проявлять ответственность, </a:t>
            </a:r>
            <a:r>
              <a:rPr lang="ru-RU" sz="1400" b="1" dirty="0" err="1" smtClean="0">
                <a:solidFill>
                  <a:schemeClr val="accent6">
                    <a:lumMod val="50000"/>
                  </a:schemeClr>
                </a:solidFill>
                <a:latin typeface="Times New Roman" pitchFamily="18" charset="0"/>
                <a:cs typeface="Times New Roman" pitchFamily="18" charset="0"/>
              </a:rPr>
              <a:t>Шпунтик</a:t>
            </a:r>
            <a:r>
              <a:rPr lang="ru-RU" sz="1400" b="1" dirty="0" smtClean="0">
                <a:solidFill>
                  <a:schemeClr val="accent6">
                    <a:lumMod val="50000"/>
                  </a:schemeClr>
                </a:solidFill>
                <a:latin typeface="Times New Roman" pitchFamily="18" charset="0"/>
                <a:cs typeface="Times New Roman" pitchFamily="18" charset="0"/>
              </a:rPr>
              <a:t> и Винтик любят мастерить, Доктор </a:t>
            </a:r>
            <a:r>
              <a:rPr lang="ru-RU" sz="1400" b="1" dirty="0" err="1" smtClean="0">
                <a:solidFill>
                  <a:schemeClr val="accent6">
                    <a:lumMod val="50000"/>
                  </a:schemeClr>
                </a:solidFill>
                <a:latin typeface="Times New Roman" pitchFamily="18" charset="0"/>
                <a:cs typeface="Times New Roman" pitchFamily="18" charset="0"/>
              </a:rPr>
              <a:t>Пилюлькин</a:t>
            </a:r>
            <a:r>
              <a:rPr lang="ru-RU" sz="1400" b="1" dirty="0" smtClean="0">
                <a:solidFill>
                  <a:schemeClr val="accent6">
                    <a:lumMod val="50000"/>
                  </a:schemeClr>
                </a:solidFill>
                <a:latin typeface="Times New Roman" pitchFamily="18" charset="0"/>
                <a:cs typeface="Times New Roman" pitchFamily="18" charset="0"/>
              </a:rPr>
              <a:t> пытается всех лечить. </a:t>
            </a:r>
            <a:endParaRPr lang="ru-RU" sz="1400" b="1" dirty="0" smtClean="0">
              <a:solidFill>
                <a:schemeClr val="accent6">
                  <a:lumMod val="50000"/>
                </a:schemeClr>
              </a:solidFill>
              <a:latin typeface="Times New Roman" pitchFamily="18" charset="0"/>
              <a:cs typeface="Times New Roman" pitchFamily="18" charset="0"/>
            </a:endParaRPr>
          </a:p>
          <a:p>
            <a:r>
              <a:rPr lang="ru-RU" sz="1400" b="1" dirty="0" smtClean="0">
                <a:solidFill>
                  <a:schemeClr val="accent6">
                    <a:lumMod val="50000"/>
                  </a:schemeClr>
                </a:solidFill>
                <a:latin typeface="Times New Roman" pitchFamily="18" charset="0"/>
                <a:cs typeface="Times New Roman" pitchFamily="18" charset="0"/>
              </a:rPr>
              <a:t> </a:t>
            </a:r>
            <a:r>
              <a:rPr lang="ru-RU" sz="1400" b="1" dirty="0" smtClean="0">
                <a:solidFill>
                  <a:schemeClr val="accent6">
                    <a:lumMod val="50000"/>
                  </a:schemeClr>
                </a:solidFill>
                <a:latin typeface="Times New Roman" pitchFamily="18" charset="0"/>
                <a:cs typeface="Times New Roman" pitchFamily="18" charset="0"/>
              </a:rPr>
              <a:t> Главный </a:t>
            </a:r>
            <a:r>
              <a:rPr lang="ru-RU" sz="1400" b="1" dirty="0" smtClean="0">
                <a:solidFill>
                  <a:schemeClr val="accent6">
                    <a:lumMod val="50000"/>
                  </a:schemeClr>
                </a:solidFill>
                <a:latin typeface="Times New Roman" pitchFamily="18" charset="0"/>
                <a:cs typeface="Times New Roman" pitchFamily="18" charset="0"/>
              </a:rPr>
              <a:t>герой часто попадает в смешные и неприятные истории. Но это не мешает ему по-настоящему дружить и интересно проводить время. </a:t>
            </a:r>
            <a:endParaRPr lang="ru-RU" sz="1400" b="1" dirty="0" smtClean="0">
              <a:solidFill>
                <a:schemeClr val="accent6">
                  <a:lumMod val="50000"/>
                </a:schemeClr>
              </a:solidFill>
              <a:latin typeface="Times New Roman" pitchFamily="18" charset="0"/>
              <a:cs typeface="Times New Roman" pitchFamily="18" charset="0"/>
            </a:endParaRPr>
          </a:p>
          <a:p>
            <a:r>
              <a:rPr lang="ru-RU" sz="1400" b="1" dirty="0" smtClean="0">
                <a:solidFill>
                  <a:schemeClr val="accent6">
                    <a:lumMod val="50000"/>
                  </a:schemeClr>
                </a:solidFill>
                <a:latin typeface="Times New Roman" pitchFamily="18" charset="0"/>
                <a:cs typeface="Times New Roman" pitchFamily="18" charset="0"/>
              </a:rPr>
              <a:t> </a:t>
            </a:r>
            <a:r>
              <a:rPr lang="ru-RU" sz="1400" b="1" dirty="0" smtClean="0">
                <a:solidFill>
                  <a:schemeClr val="accent6">
                    <a:lumMod val="50000"/>
                  </a:schemeClr>
                </a:solidFill>
                <a:latin typeface="Times New Roman" pitchFamily="18" charset="0"/>
                <a:cs typeface="Times New Roman" pitchFamily="18" charset="0"/>
              </a:rPr>
              <a:t> Иногда </a:t>
            </a:r>
            <a:r>
              <a:rPr lang="ru-RU" sz="1400" b="1" dirty="0" smtClean="0">
                <a:solidFill>
                  <a:schemeClr val="accent6">
                    <a:lumMod val="50000"/>
                  </a:schemeClr>
                </a:solidFill>
                <a:latin typeface="Times New Roman" pitchFamily="18" charset="0"/>
                <a:cs typeface="Times New Roman" pitchFamily="18" charset="0"/>
              </a:rPr>
              <a:t>Незнайка обижает своих товарищей, но они прощают ему шалости. </a:t>
            </a:r>
            <a:r>
              <a:rPr lang="ru-RU" sz="1400" b="1" dirty="0" smtClean="0">
                <a:solidFill>
                  <a:schemeClr val="accent6">
                    <a:lumMod val="50000"/>
                  </a:schemeClr>
                </a:solidFill>
                <a:latin typeface="Times New Roman" pitchFamily="18" charset="0"/>
                <a:cs typeface="Times New Roman" pitchFamily="18" charset="0"/>
              </a:rPr>
              <a:t>        Девочки-малышки </a:t>
            </a:r>
            <a:r>
              <a:rPr lang="ru-RU" sz="1400" b="1" dirty="0" smtClean="0">
                <a:solidFill>
                  <a:schemeClr val="accent6">
                    <a:lumMod val="50000"/>
                  </a:schemeClr>
                </a:solidFill>
                <a:latin typeface="Times New Roman" pitchFamily="18" charset="0"/>
                <a:cs typeface="Times New Roman" pitchFamily="18" charset="0"/>
              </a:rPr>
              <a:t>живут рядом — в Зеленом городе. </a:t>
            </a:r>
            <a:endParaRPr lang="ru-RU" sz="1400" b="1" dirty="0" smtClean="0">
              <a:solidFill>
                <a:schemeClr val="accent6">
                  <a:lumMod val="50000"/>
                </a:schemeClr>
              </a:solidFill>
              <a:latin typeface="Times New Roman" pitchFamily="18" charset="0"/>
              <a:cs typeface="Times New Roman" pitchFamily="18" charset="0"/>
            </a:endParaRPr>
          </a:p>
          <a:p>
            <a:r>
              <a:rPr lang="ru-RU" sz="1400" b="1" dirty="0" smtClean="0">
                <a:solidFill>
                  <a:schemeClr val="accent6">
                    <a:lumMod val="50000"/>
                  </a:schemeClr>
                </a:solidFill>
                <a:latin typeface="Times New Roman" pitchFamily="18" charset="0"/>
                <a:cs typeface="Times New Roman" pitchFamily="18" charset="0"/>
              </a:rPr>
              <a:t> </a:t>
            </a:r>
            <a:r>
              <a:rPr lang="ru-RU" sz="1400" b="1" dirty="0" smtClean="0">
                <a:solidFill>
                  <a:schemeClr val="accent6">
                    <a:lumMod val="50000"/>
                  </a:schemeClr>
                </a:solidFill>
                <a:latin typeface="Times New Roman" pitchFamily="18" charset="0"/>
                <a:cs typeface="Times New Roman" pitchFamily="18" charset="0"/>
              </a:rPr>
              <a:t> Постепенно </a:t>
            </a:r>
            <a:r>
              <a:rPr lang="ru-RU" sz="1400" b="1" dirty="0" smtClean="0">
                <a:solidFill>
                  <a:schemeClr val="accent6">
                    <a:lumMod val="50000"/>
                  </a:schemeClr>
                </a:solidFill>
                <a:latin typeface="Times New Roman" pitchFamily="18" charset="0"/>
                <a:cs typeface="Times New Roman" pitchFamily="18" charset="0"/>
              </a:rPr>
              <a:t>жители двух городков находят общий язык, хотя получается это у них не сразу</a:t>
            </a:r>
            <a:r>
              <a:rPr lang="ru-RU" sz="1400" b="1" dirty="0" smtClean="0">
                <a:solidFill>
                  <a:schemeClr val="accent6">
                    <a:lumMod val="50000"/>
                  </a:schemeClr>
                </a:solidFill>
                <a:latin typeface="Times New Roman" pitchFamily="18" charset="0"/>
                <a:cs typeface="Times New Roman" pitchFamily="18" charset="0"/>
              </a:rPr>
              <a:t>.</a:t>
            </a:r>
            <a:endParaRPr lang="ru-RU" sz="1400" b="1" dirty="0" smtClean="0">
              <a:solidFill>
                <a:schemeClr val="accent6">
                  <a:lumMod val="50000"/>
                </a:schemeClr>
              </a:solidFill>
              <a:latin typeface="Times New Roman" pitchFamily="18" charset="0"/>
              <a:cs typeface="Times New Roman" pitchFamily="18" charset="0"/>
            </a:endParaRPr>
          </a:p>
        </p:txBody>
      </p:sp>
      <p:pic>
        <p:nvPicPr>
          <p:cNvPr id="22530" name="Picture 2" descr="Picture background"/>
          <p:cNvPicPr>
            <a:picLocks noChangeAspect="1" noChangeArrowheads="1"/>
          </p:cNvPicPr>
          <p:nvPr/>
        </p:nvPicPr>
        <p:blipFill>
          <a:blip r:embed="rId3" cstate="print">
            <a:lum contrast="10000"/>
          </a:blip>
          <a:srcRect/>
          <a:stretch>
            <a:fillRect/>
          </a:stretch>
        </p:blipFill>
        <p:spPr bwMode="auto">
          <a:xfrm>
            <a:off x="214282" y="214290"/>
            <a:ext cx="3000396"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2" name="Picture 4" descr="Picture background"/>
          <p:cNvPicPr>
            <a:picLocks noChangeAspect="1" noChangeArrowheads="1"/>
          </p:cNvPicPr>
          <p:nvPr/>
        </p:nvPicPr>
        <p:blipFill>
          <a:blip r:embed="rId4"/>
          <a:srcRect r="49731"/>
          <a:stretch>
            <a:fillRect/>
          </a:stretch>
        </p:blipFill>
        <p:spPr bwMode="auto">
          <a:xfrm rot="316801">
            <a:off x="6500826" y="3714752"/>
            <a:ext cx="2428892" cy="2928958"/>
          </a:xfrm>
          <a:prstGeom prst="rect">
            <a:avLst/>
          </a:prstGeom>
          <a:ln>
            <a:noFill/>
          </a:ln>
          <a:effectLst>
            <a:softEdge rad="112500"/>
          </a:effectLst>
        </p:spPr>
      </p:pic>
      <p:pic>
        <p:nvPicPr>
          <p:cNvPr id="22534" name="Picture 6" descr="Picture background"/>
          <p:cNvPicPr>
            <a:picLocks noChangeAspect="1" noChangeArrowheads="1"/>
          </p:cNvPicPr>
          <p:nvPr/>
        </p:nvPicPr>
        <p:blipFill>
          <a:blip r:embed="rId5" cstate="print"/>
          <a:srcRect/>
          <a:stretch>
            <a:fillRect/>
          </a:stretch>
        </p:blipFill>
        <p:spPr bwMode="auto">
          <a:xfrm rot="359025">
            <a:off x="6617660" y="329216"/>
            <a:ext cx="2369066" cy="3141159"/>
          </a:xfrm>
          <a:prstGeom prst="rect">
            <a:avLst/>
          </a:prstGeom>
          <a:ln>
            <a:noFill/>
          </a:ln>
          <a:effectLst>
            <a:softEdge rad="112500"/>
          </a:effectLst>
        </p:spPr>
      </p:pic>
      <p:pic>
        <p:nvPicPr>
          <p:cNvPr id="22538" name="Picture 10" descr="Picture background"/>
          <p:cNvPicPr>
            <a:picLocks noChangeAspect="1" noChangeArrowheads="1"/>
          </p:cNvPicPr>
          <p:nvPr/>
        </p:nvPicPr>
        <p:blipFill>
          <a:blip r:embed="rId6"/>
          <a:srcRect/>
          <a:stretch>
            <a:fillRect/>
          </a:stretch>
        </p:blipFill>
        <p:spPr bwMode="auto">
          <a:xfrm>
            <a:off x="1500166" y="4572008"/>
            <a:ext cx="3571900" cy="228599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Picture background"/>
          <p:cNvPicPr>
            <a:picLocks noChangeAspect="1" noChangeArrowheads="1"/>
          </p:cNvPicPr>
          <p:nvPr/>
        </p:nvPicPr>
        <p:blipFill>
          <a:blip r:embed="rId2">
            <a:lum bright="10000" contrast="20000"/>
          </a:blip>
          <a:srcRect/>
          <a:stretch>
            <a:fillRect/>
          </a:stretch>
        </p:blipFill>
        <p:spPr bwMode="auto">
          <a:xfrm>
            <a:off x="0" y="0"/>
            <a:ext cx="9144000" cy="6934201"/>
          </a:xfrm>
          <a:prstGeom prst="rect">
            <a:avLst/>
          </a:prstGeom>
          <a:noFill/>
        </p:spPr>
      </p:pic>
      <p:sp>
        <p:nvSpPr>
          <p:cNvPr id="3" name="Прямоугольник 2"/>
          <p:cNvSpPr/>
          <p:nvPr/>
        </p:nvSpPr>
        <p:spPr>
          <a:xfrm>
            <a:off x="3357554" y="142853"/>
            <a:ext cx="5572164" cy="2246769"/>
          </a:xfrm>
          <a:prstGeom prst="rect">
            <a:avLst/>
          </a:prstGeom>
          <a:ln>
            <a:solidFill>
              <a:srgbClr val="FF0000"/>
            </a:solidFill>
          </a:ln>
        </p:spPr>
        <p:txBody>
          <a:bodyPr wrap="square">
            <a:spAutoFit/>
          </a:bodyPr>
          <a:lstStyle/>
          <a:p>
            <a:pPr algn="just"/>
            <a:r>
              <a:rPr lang="ru-RU" sz="1400" b="1" dirty="0" smtClean="0">
                <a:latin typeface="Times New Roman" pitchFamily="18" charset="0"/>
                <a:cs typeface="Times New Roman" pitchFamily="18" charset="0"/>
              </a:rPr>
              <a:t>  Фантазеры </a:t>
            </a:r>
            <a:r>
              <a:rPr lang="ru-RU" sz="1400" b="1" dirty="0" smtClean="0">
                <a:latin typeface="Times New Roman" pitchFamily="18" charset="0"/>
                <a:cs typeface="Times New Roman" pitchFamily="18" charset="0"/>
              </a:rPr>
              <a:t>— рассказ Николая Носова, на котором выросло не одно поколение советских ребят. </a:t>
            </a:r>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В </a:t>
            </a:r>
            <a:r>
              <a:rPr lang="ru-RU" sz="1400" b="1" dirty="0" smtClean="0">
                <a:latin typeface="Times New Roman" pitchFamily="18" charset="0"/>
                <a:cs typeface="Times New Roman" pitchFamily="18" charset="0"/>
              </a:rPr>
              <a:t>нем двое друзей коротают время и фантазируют о своих возможностях. К ним присоединяется мальчик Игорь. Он хвастается тем, как обманул родителей и подвел под наказание сестру. </a:t>
            </a:r>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Что </a:t>
            </a:r>
            <a:r>
              <a:rPr lang="ru-RU" sz="1400" b="1" dirty="0" smtClean="0">
                <a:latin typeface="Times New Roman" pitchFamily="18" charset="0"/>
                <a:cs typeface="Times New Roman" pitchFamily="18" charset="0"/>
              </a:rPr>
              <a:t>ответят ему мальчики на подобное откровение? Чем закончится их расставание? </a:t>
            </a:r>
          </a:p>
          <a:p>
            <a:pPr algn="just"/>
            <a:r>
              <a:rPr lang="ru-RU" sz="1400" b="1" dirty="0" smtClean="0">
                <a:latin typeface="Times New Roman" pitchFamily="18" charset="0"/>
                <a:cs typeface="Times New Roman" pitchFamily="18" charset="0"/>
              </a:rPr>
              <a:t>   Он </a:t>
            </a:r>
            <a:r>
              <a:rPr lang="ru-RU" sz="1400" b="1" dirty="0" smtClean="0">
                <a:latin typeface="Times New Roman" pitchFamily="18" charset="0"/>
                <a:cs typeface="Times New Roman" pitchFamily="18" charset="0"/>
              </a:rPr>
              <a:t>учит настоящей дружбе, сочувствию, умению делиться и тому, как отличить воображение ото лжи.</a:t>
            </a:r>
            <a:endParaRPr lang="ru-RU" sz="1400" b="1" dirty="0">
              <a:latin typeface="Times New Roman" pitchFamily="18" charset="0"/>
              <a:cs typeface="Times New Roman" pitchFamily="18" charset="0"/>
            </a:endParaRPr>
          </a:p>
        </p:txBody>
      </p:sp>
      <p:pic>
        <p:nvPicPr>
          <p:cNvPr id="21506" name="Picture 2" descr="Picture background"/>
          <p:cNvPicPr>
            <a:picLocks noChangeAspect="1" noChangeArrowheads="1"/>
          </p:cNvPicPr>
          <p:nvPr/>
        </p:nvPicPr>
        <p:blipFill>
          <a:blip r:embed="rId3" cstate="print">
            <a:lum contrast="20000"/>
          </a:blip>
          <a:srcRect l="4878" t="2857" r="2439" b="2856"/>
          <a:stretch>
            <a:fillRect/>
          </a:stretch>
        </p:blipFill>
        <p:spPr bwMode="auto">
          <a:xfrm>
            <a:off x="285720" y="214290"/>
            <a:ext cx="2714644" cy="321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8" name="Picture 4" descr="Мальчики сидят на скамейке"/>
          <p:cNvPicPr>
            <a:picLocks noChangeAspect="1" noChangeArrowheads="1"/>
          </p:cNvPicPr>
          <p:nvPr/>
        </p:nvPicPr>
        <p:blipFill>
          <a:blip r:embed="rId4"/>
          <a:srcRect/>
          <a:stretch>
            <a:fillRect/>
          </a:stretch>
        </p:blipFill>
        <p:spPr bwMode="auto">
          <a:xfrm>
            <a:off x="3571868" y="2500306"/>
            <a:ext cx="3143272" cy="2000264"/>
          </a:xfrm>
          <a:prstGeom prst="rect">
            <a:avLst/>
          </a:prstGeom>
          <a:ln>
            <a:noFill/>
          </a:ln>
          <a:effectLst>
            <a:softEdge rad="112500"/>
          </a:effectLst>
        </p:spPr>
      </p:pic>
      <p:pic>
        <p:nvPicPr>
          <p:cNvPr id="21510" name="Picture 6" descr="Игорь с вареньем"/>
          <p:cNvPicPr>
            <a:picLocks noChangeAspect="1" noChangeArrowheads="1"/>
          </p:cNvPicPr>
          <p:nvPr/>
        </p:nvPicPr>
        <p:blipFill>
          <a:blip r:embed="rId5"/>
          <a:srcRect/>
          <a:stretch>
            <a:fillRect/>
          </a:stretch>
        </p:blipFill>
        <p:spPr bwMode="auto">
          <a:xfrm rot="251497">
            <a:off x="6169780" y="3994788"/>
            <a:ext cx="2690810" cy="2768575"/>
          </a:xfrm>
          <a:prstGeom prst="rect">
            <a:avLst/>
          </a:prstGeom>
          <a:ln>
            <a:noFill/>
          </a:ln>
          <a:effectLst>
            <a:softEdge rad="112500"/>
          </a:effectLst>
        </p:spPr>
      </p:pic>
      <p:pic>
        <p:nvPicPr>
          <p:cNvPr id="21512" name="Picture 8" descr="Мальчик летает с птицами"/>
          <p:cNvPicPr>
            <a:picLocks noChangeAspect="1" noChangeArrowheads="1"/>
          </p:cNvPicPr>
          <p:nvPr/>
        </p:nvPicPr>
        <p:blipFill>
          <a:blip r:embed="rId6"/>
          <a:srcRect/>
          <a:stretch>
            <a:fillRect/>
          </a:stretch>
        </p:blipFill>
        <p:spPr bwMode="auto">
          <a:xfrm rot="21353172">
            <a:off x="833231" y="3712407"/>
            <a:ext cx="2651771" cy="3054411"/>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4" name="Picture 8" descr="Picture background"/>
          <p:cNvPicPr>
            <a:picLocks noChangeAspect="1" noChangeArrowheads="1"/>
          </p:cNvPicPr>
          <p:nvPr/>
        </p:nvPicPr>
        <p:blipFill>
          <a:blip r:embed="rId2">
            <a:lum bright="10000" contrast="20000"/>
          </a:blip>
          <a:srcRect/>
          <a:stretch>
            <a:fillRect/>
          </a:stretch>
        </p:blipFill>
        <p:spPr bwMode="auto">
          <a:xfrm>
            <a:off x="0" y="-76201"/>
            <a:ext cx="9525000" cy="6934201"/>
          </a:xfrm>
          <a:prstGeom prst="rect">
            <a:avLst/>
          </a:prstGeom>
          <a:noFill/>
        </p:spPr>
      </p:pic>
      <p:sp>
        <p:nvSpPr>
          <p:cNvPr id="6" name="Прямоугольник 5"/>
          <p:cNvSpPr/>
          <p:nvPr/>
        </p:nvSpPr>
        <p:spPr>
          <a:xfrm>
            <a:off x="214282" y="4857760"/>
            <a:ext cx="5786478" cy="1815882"/>
          </a:xfrm>
          <a:prstGeom prst="rect">
            <a:avLst/>
          </a:prstGeom>
          <a:ln>
            <a:solidFill>
              <a:srgbClr val="FF0000"/>
            </a:solidFill>
          </a:ln>
        </p:spPr>
        <p:txBody>
          <a:bodyPr wrap="square">
            <a:spAutoFit/>
          </a:bodyPr>
          <a:lstStyle/>
          <a:p>
            <a:r>
              <a:rPr lang="ru-RU" sz="1400" b="1" dirty="0" smtClean="0">
                <a:solidFill>
                  <a:schemeClr val="accent6">
                    <a:lumMod val="50000"/>
                  </a:schemeClr>
                </a:solidFill>
                <a:latin typeface="Times New Roman" pitchFamily="18" charset="0"/>
                <a:cs typeface="Times New Roman" pitchFamily="18" charset="0"/>
              </a:rPr>
              <a:t>  Огурцы </a:t>
            </a:r>
            <a:r>
              <a:rPr lang="ru-RU" sz="1400" b="1" dirty="0" smtClean="0">
                <a:solidFill>
                  <a:schemeClr val="accent6">
                    <a:lumMod val="50000"/>
                  </a:schemeClr>
                </a:solidFill>
                <a:latin typeface="Times New Roman" pitchFamily="18" charset="0"/>
                <a:cs typeface="Times New Roman" pitchFamily="18" charset="0"/>
              </a:rPr>
              <a:t>- рассказ </a:t>
            </a:r>
            <a:r>
              <a:rPr lang="ru-RU" sz="1400" b="1" dirty="0" smtClean="0">
                <a:solidFill>
                  <a:schemeClr val="accent6">
                    <a:lumMod val="50000"/>
                  </a:schemeClr>
                </a:solidFill>
                <a:latin typeface="Times New Roman" pitchFamily="18" charset="0"/>
                <a:cs typeface="Times New Roman" pitchFamily="18" charset="0"/>
              </a:rPr>
              <a:t>, в котором описывается</a:t>
            </a:r>
            <a:r>
              <a:rPr lang="ru-RU" sz="1400" b="1" dirty="0" smtClean="0">
                <a:solidFill>
                  <a:schemeClr val="accent6">
                    <a:lumMod val="50000"/>
                  </a:schemeClr>
                </a:solidFill>
                <a:latin typeface="Times New Roman" pitchFamily="18" charset="0"/>
                <a:cs typeface="Times New Roman" pitchFamily="18" charset="0"/>
              </a:rPr>
              <a:t>, как два друга, Котька и Павлик, идут с рыбалки и набирают огурцов на общественном поле. Их замечает сторож, однако мальчики успели убежать. Котька приносит домой добычу и сообщает маме, откуда они взялись. </a:t>
            </a:r>
            <a:endParaRPr lang="ru-RU" sz="1400" b="1" dirty="0" smtClean="0">
              <a:solidFill>
                <a:schemeClr val="accent6">
                  <a:lumMod val="50000"/>
                </a:schemeClr>
              </a:solidFill>
              <a:latin typeface="Times New Roman" pitchFamily="18" charset="0"/>
              <a:cs typeface="Times New Roman" pitchFamily="18" charset="0"/>
            </a:endParaRPr>
          </a:p>
          <a:p>
            <a:r>
              <a:rPr lang="ru-RU" sz="1400" b="1" dirty="0" smtClean="0">
                <a:solidFill>
                  <a:schemeClr val="accent6">
                    <a:lumMod val="50000"/>
                  </a:schemeClr>
                </a:solidFill>
                <a:latin typeface="Times New Roman" pitchFamily="18" charset="0"/>
                <a:cs typeface="Times New Roman" pitchFamily="18" charset="0"/>
              </a:rPr>
              <a:t> </a:t>
            </a:r>
            <a:r>
              <a:rPr lang="ru-RU" sz="1400" b="1" dirty="0" smtClean="0">
                <a:solidFill>
                  <a:schemeClr val="accent6">
                    <a:lumMod val="50000"/>
                  </a:schemeClr>
                </a:solidFill>
                <a:latin typeface="Times New Roman" pitchFamily="18" charset="0"/>
                <a:cs typeface="Times New Roman" pitchFamily="18" charset="0"/>
              </a:rPr>
              <a:t> Что </a:t>
            </a:r>
            <a:r>
              <a:rPr lang="ru-RU" sz="1400" b="1" dirty="0" smtClean="0">
                <a:solidFill>
                  <a:schemeClr val="accent6">
                    <a:lumMod val="50000"/>
                  </a:schemeClr>
                </a:solidFill>
                <a:latin typeface="Times New Roman" pitchFamily="18" charset="0"/>
                <a:cs typeface="Times New Roman" pitchFamily="18" charset="0"/>
              </a:rPr>
              <a:t>скажет ему на это мама, и чем закончится вечер </a:t>
            </a:r>
            <a:r>
              <a:rPr lang="ru-RU" sz="1400" b="1" dirty="0" smtClean="0">
                <a:solidFill>
                  <a:schemeClr val="accent6">
                    <a:lumMod val="50000"/>
                  </a:schemeClr>
                </a:solidFill>
                <a:latin typeface="Times New Roman" pitchFamily="18" charset="0"/>
                <a:cs typeface="Times New Roman" pitchFamily="18" charset="0"/>
              </a:rPr>
              <a:t>Котьки? </a:t>
            </a:r>
          </a:p>
          <a:p>
            <a:r>
              <a:rPr lang="ru-RU" sz="1400" b="1" dirty="0" smtClean="0">
                <a:solidFill>
                  <a:schemeClr val="accent6">
                    <a:lumMod val="50000"/>
                  </a:schemeClr>
                </a:solidFill>
                <a:latin typeface="Times New Roman" pitchFamily="18" charset="0"/>
                <a:cs typeface="Times New Roman" pitchFamily="18" charset="0"/>
              </a:rPr>
              <a:t> </a:t>
            </a:r>
            <a:r>
              <a:rPr lang="ru-RU" sz="1400" b="1" dirty="0" smtClean="0">
                <a:solidFill>
                  <a:schemeClr val="accent6">
                    <a:lumMod val="50000"/>
                  </a:schemeClr>
                </a:solidFill>
                <a:latin typeface="Times New Roman" pitchFamily="18" charset="0"/>
                <a:cs typeface="Times New Roman" pitchFamily="18" charset="0"/>
              </a:rPr>
              <a:t> Рассказ </a:t>
            </a:r>
            <a:r>
              <a:rPr lang="ru-RU" sz="1400" b="1" dirty="0" smtClean="0">
                <a:solidFill>
                  <a:schemeClr val="accent6">
                    <a:lumMod val="50000"/>
                  </a:schemeClr>
                </a:solidFill>
                <a:latin typeface="Times New Roman" pitchFamily="18" charset="0"/>
                <a:cs typeface="Times New Roman" pitchFamily="18" charset="0"/>
              </a:rPr>
              <a:t>говорит о том, что брать чужие вещи неправильно, а за свои ошибки нужно отвечать и впредь не подаваться на уговоры совершить дурной поступок.</a:t>
            </a:r>
            <a:endParaRPr lang="ru-RU" sz="1400" b="1" dirty="0">
              <a:solidFill>
                <a:schemeClr val="accent6">
                  <a:lumMod val="50000"/>
                </a:schemeClr>
              </a:solidFill>
              <a:latin typeface="Times New Roman" pitchFamily="18" charset="0"/>
              <a:cs typeface="Times New Roman" pitchFamily="18" charset="0"/>
            </a:endParaRPr>
          </a:p>
        </p:txBody>
      </p:sp>
      <p:pic>
        <p:nvPicPr>
          <p:cNvPr id="4098" name="Picture 2" descr="Picture background"/>
          <p:cNvPicPr>
            <a:picLocks noChangeAspect="1" noChangeArrowheads="1"/>
          </p:cNvPicPr>
          <p:nvPr/>
        </p:nvPicPr>
        <p:blipFill>
          <a:blip r:embed="rId3"/>
          <a:srcRect/>
          <a:stretch>
            <a:fillRect/>
          </a:stretch>
        </p:blipFill>
        <p:spPr bwMode="auto">
          <a:xfrm>
            <a:off x="6929454" y="0"/>
            <a:ext cx="2386005" cy="357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Мальчики собирают огурцы"/>
          <p:cNvPicPr>
            <a:picLocks noChangeAspect="1" noChangeArrowheads="1"/>
          </p:cNvPicPr>
          <p:nvPr/>
        </p:nvPicPr>
        <p:blipFill>
          <a:blip r:embed="rId4"/>
          <a:srcRect/>
          <a:stretch>
            <a:fillRect/>
          </a:stretch>
        </p:blipFill>
        <p:spPr bwMode="auto">
          <a:xfrm>
            <a:off x="214282" y="0"/>
            <a:ext cx="3468445" cy="2571768"/>
          </a:xfrm>
          <a:prstGeom prst="rect">
            <a:avLst/>
          </a:prstGeom>
          <a:ln>
            <a:noFill/>
          </a:ln>
          <a:effectLst>
            <a:softEdge rad="112500"/>
          </a:effectLst>
        </p:spPr>
      </p:pic>
      <p:pic>
        <p:nvPicPr>
          <p:cNvPr id="4102" name="Picture 6" descr="Котька плачет"/>
          <p:cNvPicPr>
            <a:picLocks noChangeAspect="1" noChangeArrowheads="1"/>
          </p:cNvPicPr>
          <p:nvPr/>
        </p:nvPicPr>
        <p:blipFill>
          <a:blip r:embed="rId5">
            <a:lum bright="10000" contrast="10000"/>
          </a:blip>
          <a:srcRect/>
          <a:stretch>
            <a:fillRect/>
          </a:stretch>
        </p:blipFill>
        <p:spPr bwMode="auto">
          <a:xfrm>
            <a:off x="3000364" y="2214554"/>
            <a:ext cx="3464895" cy="2561041"/>
          </a:xfrm>
          <a:prstGeom prst="rect">
            <a:avLst/>
          </a:prstGeom>
          <a:ln>
            <a:noFill/>
          </a:ln>
          <a:effectLst>
            <a:softEdge rad="112500"/>
          </a:effectLst>
        </p:spPr>
      </p:pic>
      <p:pic>
        <p:nvPicPr>
          <p:cNvPr id="4104" name="Picture 8" descr="Котька выложил огурцы"/>
          <p:cNvPicPr>
            <a:picLocks noChangeAspect="1" noChangeArrowheads="1"/>
          </p:cNvPicPr>
          <p:nvPr/>
        </p:nvPicPr>
        <p:blipFill>
          <a:blip r:embed="rId6">
            <a:lum bright="10000" contrast="10000"/>
          </a:blip>
          <a:srcRect/>
          <a:stretch>
            <a:fillRect/>
          </a:stretch>
        </p:blipFill>
        <p:spPr bwMode="auto">
          <a:xfrm>
            <a:off x="6000760" y="4143380"/>
            <a:ext cx="3483188" cy="25200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4" name="Picture 8" descr="Picture background"/>
          <p:cNvPicPr>
            <a:picLocks noChangeAspect="1" noChangeArrowheads="1"/>
          </p:cNvPicPr>
          <p:nvPr/>
        </p:nvPicPr>
        <p:blipFill>
          <a:blip r:embed="rId2">
            <a:lum bright="10000" contrast="20000"/>
          </a:blip>
          <a:srcRect/>
          <a:stretch>
            <a:fillRect/>
          </a:stretch>
        </p:blipFill>
        <p:spPr bwMode="auto">
          <a:xfrm>
            <a:off x="0" y="0"/>
            <a:ext cx="9144000" cy="6934201"/>
          </a:xfrm>
          <a:prstGeom prst="rect">
            <a:avLst/>
          </a:prstGeom>
          <a:noFill/>
        </p:spPr>
      </p:pic>
      <p:sp>
        <p:nvSpPr>
          <p:cNvPr id="15362"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 name="Прямоугольник 10"/>
          <p:cNvSpPr/>
          <p:nvPr/>
        </p:nvSpPr>
        <p:spPr>
          <a:xfrm>
            <a:off x="214282" y="214291"/>
            <a:ext cx="6643718" cy="1600438"/>
          </a:xfrm>
          <a:prstGeom prst="rect">
            <a:avLst/>
          </a:prstGeom>
          <a:ln>
            <a:solidFill>
              <a:srgbClr val="FF0000"/>
            </a:solidFill>
          </a:ln>
        </p:spPr>
        <p:txBody>
          <a:bodyPr wrap="square">
            <a:spAutoFit/>
          </a:bodyPr>
          <a:lstStyle/>
          <a:p>
            <a:pPr algn="just"/>
            <a:r>
              <a:rPr lang="ru-RU" sz="1400" b="1" dirty="0" smtClean="0">
                <a:solidFill>
                  <a:schemeClr val="accent6">
                    <a:lumMod val="50000"/>
                  </a:schemeClr>
                </a:solidFill>
                <a:latin typeface="Times New Roman" pitchFamily="18" charset="0"/>
                <a:cs typeface="Times New Roman" pitchFamily="18" charset="0"/>
              </a:rPr>
              <a:t>На горке - рассказ Николая Носова, в котором каждый ребенок хоть однажды может узнать себя. В нем представлена история создания горки дворовыми друзьями. Все они вышли строить ее, кроме Котьки Чижова. Ему не хотелось помогать товарищам, и он представил все так, что он не может выйти из дома. Что случится, когда ребята закончат строительство </a:t>
            </a:r>
            <a:r>
              <a:rPr lang="ru-RU" sz="1400" b="1" dirty="0" smtClean="0">
                <a:solidFill>
                  <a:schemeClr val="accent6">
                    <a:lumMod val="50000"/>
                  </a:schemeClr>
                </a:solidFill>
                <a:latin typeface="Times New Roman" pitchFamily="18" charset="0"/>
                <a:cs typeface="Times New Roman" pitchFamily="18" charset="0"/>
              </a:rPr>
              <a:t>горы? </a:t>
            </a:r>
          </a:p>
          <a:p>
            <a:pPr algn="just"/>
            <a:r>
              <a:rPr lang="ru-RU" sz="1400" b="1" dirty="0" smtClean="0">
                <a:solidFill>
                  <a:schemeClr val="accent6">
                    <a:lumMod val="50000"/>
                  </a:schemeClr>
                </a:solidFill>
                <a:latin typeface="Times New Roman" pitchFamily="18" charset="0"/>
                <a:cs typeface="Times New Roman" pitchFamily="18" charset="0"/>
              </a:rPr>
              <a:t> </a:t>
            </a:r>
            <a:r>
              <a:rPr lang="ru-RU" sz="1400" b="1" dirty="0" smtClean="0">
                <a:solidFill>
                  <a:schemeClr val="accent6">
                    <a:lumMod val="50000"/>
                  </a:schemeClr>
                </a:solidFill>
                <a:latin typeface="Times New Roman" pitchFamily="18" charset="0"/>
                <a:cs typeface="Times New Roman" pitchFamily="18" charset="0"/>
              </a:rPr>
              <a:t> Он </a:t>
            </a:r>
            <a:r>
              <a:rPr lang="ru-RU" sz="1400" b="1" dirty="0" smtClean="0">
                <a:solidFill>
                  <a:schemeClr val="accent6">
                    <a:lumMod val="50000"/>
                  </a:schemeClr>
                </a:solidFill>
                <a:latin typeface="Times New Roman" pitchFamily="18" charset="0"/>
                <a:cs typeface="Times New Roman" pitchFamily="18" charset="0"/>
              </a:rPr>
              <a:t>учит ценить труд других людей, действовать с ними сообща, признавать и исправлять свои ошибки, чтобы получать радость от результата общей </a:t>
            </a:r>
            <a:r>
              <a:rPr lang="ru-RU" sz="1400" b="1" dirty="0" smtClean="0">
                <a:solidFill>
                  <a:schemeClr val="accent6">
                    <a:lumMod val="50000"/>
                  </a:schemeClr>
                </a:solidFill>
                <a:latin typeface="Times New Roman" pitchFamily="18" charset="0"/>
                <a:cs typeface="Times New Roman" pitchFamily="18" charset="0"/>
              </a:rPr>
              <a:t>работы.</a:t>
            </a:r>
            <a:endParaRPr lang="ru-RU" sz="1400" b="1" dirty="0" smtClean="0">
              <a:solidFill>
                <a:schemeClr val="accent6">
                  <a:lumMod val="50000"/>
                </a:schemeClr>
              </a:solidFill>
              <a:latin typeface="Times New Roman" pitchFamily="18" charset="0"/>
              <a:cs typeface="Times New Roman" pitchFamily="18" charset="0"/>
            </a:endParaRPr>
          </a:p>
        </p:txBody>
      </p:sp>
      <p:pic>
        <p:nvPicPr>
          <p:cNvPr id="3074" name="Picture 2" descr="Picture background"/>
          <p:cNvPicPr>
            <a:picLocks noChangeAspect="1" noChangeArrowheads="1"/>
          </p:cNvPicPr>
          <p:nvPr/>
        </p:nvPicPr>
        <p:blipFill>
          <a:blip r:embed="rId3">
            <a:lum contrast="20000"/>
          </a:blip>
          <a:srcRect/>
          <a:stretch>
            <a:fillRect/>
          </a:stretch>
        </p:blipFill>
        <p:spPr bwMode="auto">
          <a:xfrm>
            <a:off x="214282" y="2071678"/>
            <a:ext cx="3238494" cy="4338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Ребята поливают горку"/>
          <p:cNvPicPr>
            <a:picLocks noChangeAspect="1" noChangeArrowheads="1"/>
          </p:cNvPicPr>
          <p:nvPr/>
        </p:nvPicPr>
        <p:blipFill>
          <a:blip r:embed="rId4" cstate="print"/>
          <a:srcRect/>
          <a:stretch>
            <a:fillRect/>
          </a:stretch>
        </p:blipFill>
        <p:spPr bwMode="auto">
          <a:xfrm>
            <a:off x="6572264" y="3870000"/>
            <a:ext cx="2332098" cy="2988000"/>
          </a:xfrm>
          <a:prstGeom prst="rect">
            <a:avLst/>
          </a:prstGeom>
          <a:ln>
            <a:noFill/>
          </a:ln>
          <a:effectLst>
            <a:softEdge rad="112500"/>
          </a:effectLst>
        </p:spPr>
      </p:pic>
      <p:pic>
        <p:nvPicPr>
          <p:cNvPr id="3078" name="Picture 6" descr="Котька снова упал на горке"/>
          <p:cNvPicPr>
            <a:picLocks noChangeAspect="1" noChangeArrowheads="1"/>
          </p:cNvPicPr>
          <p:nvPr/>
        </p:nvPicPr>
        <p:blipFill>
          <a:blip r:embed="rId5" cstate="print"/>
          <a:srcRect/>
          <a:stretch>
            <a:fillRect/>
          </a:stretch>
        </p:blipFill>
        <p:spPr bwMode="auto">
          <a:xfrm>
            <a:off x="4000496" y="1928802"/>
            <a:ext cx="2346319" cy="3012087"/>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4" name="Picture 8" descr="Picture background"/>
          <p:cNvPicPr>
            <a:picLocks noChangeAspect="1" noChangeArrowheads="1"/>
          </p:cNvPicPr>
          <p:nvPr/>
        </p:nvPicPr>
        <p:blipFill>
          <a:blip r:embed="rId2">
            <a:lum bright="10000" contrast="20000"/>
          </a:blip>
          <a:srcRect/>
          <a:stretch>
            <a:fillRect/>
          </a:stretch>
        </p:blipFill>
        <p:spPr bwMode="auto">
          <a:xfrm>
            <a:off x="0" y="-76201"/>
            <a:ext cx="9525000" cy="6934201"/>
          </a:xfrm>
          <a:prstGeom prst="rect">
            <a:avLst/>
          </a:prstGeom>
          <a:noFill/>
        </p:spPr>
      </p:pic>
      <p:sp>
        <p:nvSpPr>
          <p:cNvPr id="5" name="Прямоугольник 4"/>
          <p:cNvSpPr/>
          <p:nvPr/>
        </p:nvSpPr>
        <p:spPr>
          <a:xfrm>
            <a:off x="214282" y="214290"/>
            <a:ext cx="5500726" cy="2308324"/>
          </a:xfrm>
          <a:prstGeom prst="rect">
            <a:avLst/>
          </a:prstGeom>
          <a:ln>
            <a:solidFill>
              <a:srgbClr val="FF0000"/>
            </a:solidFill>
          </a:ln>
        </p:spPr>
        <p:txBody>
          <a:bodyPr wrap="square">
            <a:spAutoFit/>
          </a:bodyPr>
          <a:lstStyle/>
          <a:p>
            <a:pPr algn="just"/>
            <a:r>
              <a:rPr lang="ru-RU" dirty="0" smtClean="0"/>
              <a:t>  </a:t>
            </a:r>
            <a:r>
              <a:rPr lang="ru-RU" sz="1400" b="1" dirty="0" smtClean="0">
                <a:solidFill>
                  <a:schemeClr val="accent6">
                    <a:lumMod val="50000"/>
                  </a:schemeClr>
                </a:solidFill>
                <a:latin typeface="Times New Roman" pitchFamily="18" charset="0"/>
                <a:cs typeface="Times New Roman" pitchFamily="18" charset="0"/>
              </a:rPr>
              <a:t>Мишкина </a:t>
            </a:r>
            <a:r>
              <a:rPr lang="ru-RU" sz="1400" b="1" dirty="0" smtClean="0">
                <a:solidFill>
                  <a:schemeClr val="accent6">
                    <a:lumMod val="50000"/>
                  </a:schemeClr>
                </a:solidFill>
                <a:latin typeface="Times New Roman" pitchFamily="18" charset="0"/>
                <a:cs typeface="Times New Roman" pitchFamily="18" charset="0"/>
              </a:rPr>
              <a:t>каша — произведение Н. Носова, который любим многими детьми. В нём рассказывается про то мальчишек, как двое ребят, Миша и сам рассказчик, остались одни на несколько дней на даче. Мама повествователя дала им инструкции, как варить еду, чего и сколько класть при варке каши. Первый же опыт в кулинарии у мальчиков оказался провальным, потому что ни один из ребят не прислушивался к наставлениям мамы. </a:t>
            </a:r>
            <a:endParaRPr lang="ru-RU" sz="1400" b="1" dirty="0" smtClean="0">
              <a:solidFill>
                <a:schemeClr val="accent6">
                  <a:lumMod val="50000"/>
                </a:schemeClr>
              </a:solidFill>
              <a:latin typeface="Times New Roman" pitchFamily="18" charset="0"/>
              <a:cs typeface="Times New Roman" pitchFamily="18" charset="0"/>
            </a:endParaRPr>
          </a:p>
          <a:p>
            <a:pPr algn="just"/>
            <a:r>
              <a:rPr lang="ru-RU" sz="1400" b="1" dirty="0" smtClean="0">
                <a:solidFill>
                  <a:schemeClr val="accent6">
                    <a:lumMod val="50000"/>
                  </a:schemeClr>
                </a:solidFill>
                <a:latin typeface="Times New Roman" pitchFamily="18" charset="0"/>
                <a:cs typeface="Times New Roman" pitchFamily="18" charset="0"/>
              </a:rPr>
              <a:t> </a:t>
            </a:r>
            <a:r>
              <a:rPr lang="ru-RU" sz="1400" b="1" dirty="0" smtClean="0">
                <a:solidFill>
                  <a:schemeClr val="accent6">
                    <a:lumMod val="50000"/>
                  </a:schemeClr>
                </a:solidFill>
                <a:latin typeface="Times New Roman" pitchFamily="18" charset="0"/>
                <a:cs typeface="Times New Roman" pitchFamily="18" charset="0"/>
              </a:rPr>
              <a:t> Автор </a:t>
            </a:r>
            <a:r>
              <a:rPr lang="ru-RU" sz="1400" b="1" dirty="0" smtClean="0">
                <a:solidFill>
                  <a:schemeClr val="accent6">
                    <a:lumMod val="50000"/>
                  </a:schemeClr>
                </a:solidFill>
                <a:latin typeface="Times New Roman" pitchFamily="18" charset="0"/>
                <a:cs typeface="Times New Roman" pitchFamily="18" charset="0"/>
              </a:rPr>
              <a:t>рассказа напоминает юным читателям, как важно слушать советы старших, быть самостоятельным и не зазнаваться.</a:t>
            </a:r>
            <a:endParaRPr lang="ru-RU" sz="1400" b="1" dirty="0">
              <a:solidFill>
                <a:schemeClr val="accent6">
                  <a:lumMod val="50000"/>
                </a:schemeClr>
              </a:solidFill>
              <a:latin typeface="Times New Roman" pitchFamily="18" charset="0"/>
              <a:cs typeface="Times New Roman" pitchFamily="18" charset="0"/>
            </a:endParaRPr>
          </a:p>
        </p:txBody>
      </p:sp>
      <p:pic>
        <p:nvPicPr>
          <p:cNvPr id="2050" name="Picture 2" descr="Picture background"/>
          <p:cNvPicPr>
            <a:picLocks noChangeAspect="1" noChangeArrowheads="1"/>
          </p:cNvPicPr>
          <p:nvPr/>
        </p:nvPicPr>
        <p:blipFill>
          <a:blip r:embed="rId3">
            <a:lum contrast="10000"/>
          </a:blip>
          <a:srcRect l="3906" t="5208" r="53906" b="10417"/>
          <a:stretch>
            <a:fillRect/>
          </a:stretch>
        </p:blipFill>
        <p:spPr bwMode="auto">
          <a:xfrm>
            <a:off x="6500826" y="285728"/>
            <a:ext cx="2643174" cy="3571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Мишка приехал в гости"/>
          <p:cNvPicPr>
            <a:picLocks noChangeAspect="1" noChangeArrowheads="1"/>
          </p:cNvPicPr>
          <p:nvPr/>
        </p:nvPicPr>
        <p:blipFill>
          <a:blip r:embed="rId4" cstate="print"/>
          <a:srcRect/>
          <a:stretch>
            <a:fillRect/>
          </a:stretch>
        </p:blipFill>
        <p:spPr bwMode="auto">
          <a:xfrm rot="386577">
            <a:off x="6715140" y="4000504"/>
            <a:ext cx="2428860" cy="2643206"/>
          </a:xfrm>
          <a:prstGeom prst="rect">
            <a:avLst/>
          </a:prstGeom>
          <a:ln>
            <a:noFill/>
          </a:ln>
          <a:effectLst>
            <a:softEdge rad="112500"/>
          </a:effectLst>
        </p:spPr>
      </p:pic>
      <p:pic>
        <p:nvPicPr>
          <p:cNvPr id="2054" name="Picture 6" descr="Мишка накладывает кашу"/>
          <p:cNvPicPr>
            <a:picLocks noChangeAspect="1" noChangeArrowheads="1"/>
          </p:cNvPicPr>
          <p:nvPr/>
        </p:nvPicPr>
        <p:blipFill>
          <a:blip r:embed="rId5"/>
          <a:srcRect/>
          <a:stretch>
            <a:fillRect/>
          </a:stretch>
        </p:blipFill>
        <p:spPr bwMode="auto">
          <a:xfrm>
            <a:off x="285720" y="2714620"/>
            <a:ext cx="5541804" cy="1904995"/>
          </a:xfrm>
          <a:prstGeom prst="rect">
            <a:avLst/>
          </a:prstGeom>
          <a:ln>
            <a:noFill/>
          </a:ln>
          <a:effectLst>
            <a:softEdge rad="112500"/>
          </a:effectLst>
        </p:spPr>
      </p:pic>
      <p:pic>
        <p:nvPicPr>
          <p:cNvPr id="2056" name="Picture 8" descr="Мишка достал сковородку"/>
          <p:cNvPicPr>
            <a:picLocks noChangeAspect="1" noChangeArrowheads="1"/>
          </p:cNvPicPr>
          <p:nvPr/>
        </p:nvPicPr>
        <p:blipFill>
          <a:blip r:embed="rId6"/>
          <a:srcRect/>
          <a:stretch>
            <a:fillRect/>
          </a:stretch>
        </p:blipFill>
        <p:spPr bwMode="auto">
          <a:xfrm>
            <a:off x="857224" y="4714884"/>
            <a:ext cx="5500726" cy="1928826"/>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962</Words>
  <PresentationFormat>Экран (4:3)</PresentationFormat>
  <Paragraphs>42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acer</cp:lastModifiedBy>
  <cp:revision>47</cp:revision>
  <dcterms:created xsi:type="dcterms:W3CDTF">2025-05-03T17:12:33Z</dcterms:created>
  <dcterms:modified xsi:type="dcterms:W3CDTF">2025-05-05T16:24:06Z</dcterms:modified>
</cp:coreProperties>
</file>