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1" r:id="rId2"/>
    <p:sldId id="311" r:id="rId3"/>
    <p:sldId id="305" r:id="rId4"/>
    <p:sldId id="312" r:id="rId5"/>
    <p:sldId id="298" r:id="rId6"/>
    <p:sldId id="302" r:id="rId7"/>
    <p:sldId id="306" r:id="rId8"/>
    <p:sldId id="307" r:id="rId9"/>
    <p:sldId id="308" r:id="rId10"/>
    <p:sldId id="303" r:id="rId11"/>
    <p:sldId id="309" r:id="rId12"/>
    <p:sldId id="304" r:id="rId13"/>
    <p:sldId id="313" r:id="rId14"/>
    <p:sldId id="314" r:id="rId15"/>
    <p:sldId id="320" r:id="rId16"/>
    <p:sldId id="317" r:id="rId17"/>
    <p:sldId id="319" r:id="rId18"/>
    <p:sldId id="318" r:id="rId19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8" autoAdjust="0"/>
    <p:restoredTop sz="90368" autoAdjust="0"/>
  </p:normalViewPr>
  <p:slideViewPr>
    <p:cSldViewPr>
      <p:cViewPr varScale="1">
        <p:scale>
          <a:sx n="69" d="100"/>
          <a:sy n="69" d="100"/>
        </p:scale>
        <p:origin x="121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AEC909E-1C68-49E9-89DE-BB29DB7B1476}" type="datetimeFigureOut">
              <a:rPr lang="ru-RU"/>
              <a:pPr>
                <a:defRPr/>
              </a:pPr>
              <a:t>04.12.2024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C68CF72-535E-4261-A0DA-4CA199BE1C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528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DC1E66-B03F-42C2-9819-170A17CE35F9}" type="datetimeFigureOut">
              <a:rPr lang="ru-RU"/>
              <a:pPr>
                <a:defRPr/>
              </a:pPr>
              <a:t>04.12.2024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C1C4EC-8D73-4C47-9959-C4A9B484BC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018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ade-frame-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332656"/>
            <a:ext cx="8424936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115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981075"/>
            <a:ext cx="47625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34B29-1DDA-4B5E-9145-20A68D3BC185}" type="datetimeFigureOut">
              <a:rPr lang="ru-RU"/>
              <a:pPr>
                <a:defRPr/>
              </a:pPr>
              <a:t>04.12.2024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198AA-F966-41C0-A409-8D5BB886D4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de-frame-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332656"/>
            <a:ext cx="8352928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http://li-web.ru/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573463"/>
            <a:ext cx="10795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9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4221163"/>
            <a:ext cx="122396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img-fotki.yandex.ru/get/6507/20573769.d/0_82749_1b642d8e_M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5084763"/>
            <a:ext cx="1704975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A4030-F9FC-4570-BFBC-4D9DB5EFAA3D}" type="datetimeFigureOut">
              <a:rPr lang="ru-RU"/>
              <a:pPr>
                <a:defRPr/>
              </a:pPr>
              <a:t>04.12.2024</a:t>
            </a:fld>
            <a:endParaRPr lang="ru-RU" dirty="0"/>
          </a:p>
        </p:txBody>
      </p:sp>
      <p:sp>
        <p:nvSpPr>
          <p:cNvPr id="9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A2FE4-5403-42E0-B658-690DA6A7BE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ade-frame-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-1152634" y="1808818"/>
            <a:ext cx="6336704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9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3933825"/>
            <a:ext cx="12239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li-web.ru/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3357563"/>
            <a:ext cx="10795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img-fotki.yandex.ru/get/6507/20573769.d/0_82749_1b642d8e_M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813" y="4868863"/>
            <a:ext cx="1704975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AFE17-D9C4-4422-8421-0E9782F41482}" type="datetimeFigureOut">
              <a:rPr lang="ru-RU"/>
              <a:pPr>
                <a:defRPr/>
              </a:pPr>
              <a:t>04.12.2024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F061C-D45B-46A8-B890-5E2C86709C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8B5427-AA60-4A56-9C32-60F523E62CF8}" type="datetimeFigureOut">
              <a:rPr lang="ru-RU"/>
              <a:pPr>
                <a:defRPr/>
              </a:pPr>
              <a:t>04.12.2024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F9547D-AECF-459F-9D8D-63A41F2A66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images.yandex.ru/yandsearch?p=2&amp;text=%D1%82%D1%83%D0%BD%D0%B3%D1%83%D1%81%D1%81%D0%BA%D0%B8%D0%B9%20%D0%B7%D0%B0%D0%BF%D0%BE%D0%B2%D0%B5%D0%B4%D0%BD%D0%B8%D0%BA%20%D0%BA%D0%B0%D1%80%D1%82%D0%B8%D0%BD%D0%BA%D0%B8&amp;noreask=1&amp;img_url=www.sayanring.ru/static/images/regions/krasnoyarsk%20territory/vanavara/jgfh.jpg&amp;pos=73&amp;rpt=simage&amp;lr=62&amp;nojs=1" TargetMode="External"/><Relationship Id="rId7" Type="http://schemas.openxmlformats.org/officeDocument/2006/relationships/hyperlink" Target="http://images.yandex.ru/yandsearch?text=%D1%82%D1%83%D0%BD%D0%B3%D1%83%D1%81%D1%81%D0%BA%D0%B8%D0%B9%20%D0%B7%D0%B0%D0%BF%D0%BE%D0%B2%D0%B5%D0%B4%D0%BD%D0%B8%D0%BA%20%D0%BA%D0%B0%D1%80%D1%82%D0%B8%D0%BD%D0%BA%D0%B8&amp;noreask=1&amp;img_url=ufoi.ru/images/image/1_(4).jpg&amp;pos=0&amp;rpt=simage&amp;lr=62&amp;nojs=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hyperlink" Target="http://images.yandex.ru/yandsearch?text=%D1%82%D1%83%D0%BD%D0%B3%D1%83%D1%81%D1%81%D0%BA%D0%B8%D0%B9%20%D0%B7%D0%B0%D0%BF%D0%BE%D0%B2%D0%B5%D0%B4%D0%BD%D0%B8%D0%BA%20%D0%BA%D0%B0%D1%80%D1%82%D0%B8%D0%BD%D0%BA%D0%B8&amp;noreask=1&amp;img_url=katyaburg.ru/sites/default/files/pictures/zabavnie_jivotnie/sobol_foto_16.jpg&amp;pos=5&amp;rpt=simage&amp;lr=62&amp;nojs=1" TargetMode="External"/><Relationship Id="rId10" Type="http://schemas.openxmlformats.org/officeDocument/2006/relationships/image" Target="../media/image36.jpeg"/><Relationship Id="rId4" Type="http://schemas.openxmlformats.org/officeDocument/2006/relationships/image" Target="../media/image33.jpeg"/><Relationship Id="rId9" Type="http://schemas.openxmlformats.org/officeDocument/2006/relationships/hyperlink" Target="http://images.yandex.ru/yandsearch?p=2&amp;text=%D1%82%D1%83%D0%BD%D0%B3%D1%83%D1%81%D1%81%D0%BA%D0%B8%D0%B9%20%D0%B7%D0%B0%D0%BF%D0%BE%D0%B2%D0%B5%D0%B4%D0%BD%D0%B8%D0%BA%20%D0%BA%D0%B0%D1%80%D1%82%D0%B8%D0%BD%D0%BA%D0%B8&amp;noreask=1&amp;img_url=www.ecosiberia.org/images/get_img.php?id=732&amp;pos=62&amp;rpt=simage&amp;lr=62&amp;nojs=1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text=%D0%BF%D1%83%D1%82%D0%BE%D1%80%D0%B0%D0%BD%D1%81%D0%BA%D0%B8%D0%B9%20%D0%B3%D0%BE%D1%81%D1%83%D0%B4%D0%B0%D1%80%D1%81%D1%82%D0%B2%D0%B5%D0%BD%D0%BD%D1%8B%D0%B9%20%D0%BF%D1%80%D0%B8%D1%80%D0%BE%D0%B4%D0%BD%D1%8B%D0%B9%20%D0%B7%D0%B0%D0%BF%D0%BE%D0%B2%D0%B5%D0%B4%D0%BD%D0%B8%D0%BA&amp;noreask=1&amp;img_url=www.vashsad.ua/rus/templates/vashsad_standart/images/reserves/rossiya/putoranskiy/putoranskiy_8.jpg&amp;pos=11&amp;rpt=simage&amp;lr=62&amp;nojs=1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images.yandex.ru/yandsearch?p=1&amp;text=%D0%BF%D1%83%D1%82%D0%BE%D1%80%D0%B0%D0%BD%D1%81%D0%BA%D0%B8%D0%B9%20%D0%B3%D0%BE%D1%81%D1%83%D0%B4%D0%B0%D1%80%D1%81%D1%82%D0%B2%D0%B5%D0%BD%D0%BD%D1%8B%D0%B9%20%D0%BF%D1%80%D0%B8%D1%80%D0%BE%D0%B4%D0%BD%D1%8B%D0%B9%20%D0%B7%D0%B0%D0%BF%D0%BE%D0%B2%D0%B5%D0%B4%D0%BD%D0%B8%D0%BA&amp;noreask=1&amp;img_url=bms.24open.ru/images/d8565feff2f4869f9049c3c79197ef79&amp;pos=57&amp;rpt=simage&amp;lr=62&amp;nojs=1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://images.yandex.ru/yandsearch?text=%D0%BF%D1%83%D1%82%D0%BE%D1%80%D0%B0%D0%BD%D1%81%D0%BA%D0%B8%D0%B9%20%D0%B3%D0%BE%D1%81%D1%83%D0%B4%D0%B0%D1%80%D1%81%D1%82%D0%B2%D0%B5%D0%BD%D0%BD%D1%8B%D0%B9%20%D0%BF%D1%80%D0%B8%D1%80%D0%BE%D0%B4%D0%BD%D1%8B%D0%B9%20%D0%B7%D0%B0%D0%BF%D0%BE%D0%B2%D0%B5%D0%B4%D0%BD%D0%B8%D0%BA&amp;noreask=1&amp;img_url=s59.radikal.ru/i166/0910/a1/e9daff4e42d1.jpg&amp;pos=1&amp;rpt=simage&amp;lr=62&amp;nojs=1" TargetMode="External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jpeg"/><Relationship Id="rId7" Type="http://schemas.openxmlformats.org/officeDocument/2006/relationships/hyperlink" Target="http://images.yandex.ru/yandsearch?p=3&amp;text=%D1%81%D0%B0%D1%8F%D0%BD%D0%BE-%D1%88%D1%83%D1%88%D0%B5%D0%BD%D1%81%D0%BA%D0%B8%D0%B9%20%D0%B7%D0%B0%D0%BF%D0%BE%D0%B2%D0%B5%D0%B4%D0%BD%D0%B8%D0%BA%20%D0%BA%D0%B0%D1%80%D1%82%D0%B8%D0%BD%D0%BA%D0%B8&amp;noreask=1&amp;img_url=mirpriroda.ru/images/morfeoshow/____________-4909/big/39115_c2c5d85e.jpg&amp;pos=97&amp;rpt=simage&amp;lr=62&amp;nojs=1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hyperlink" Target="http://www.doopt.ru/?id=881" TargetMode="Externa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images.yandex.ru/yandsearch?p=1&amp;text=%D0%B1%D0%BE%D0%BB%D1%8C%D1%88%D0%BE%D0%B9%20%D0%B0%D1%80%D0%BA%D1%82%D0%B8%D1%87%D0%B5%D1%81%D0%BA%D0%B8%D0%B9%20%D0%B7%D0%B0%D0%BF%D0%BE%D0%B2%D0%B5%D0%B4%D0%BD%D0%B8%D0%BA&amp;noreask=1&amp;img_url=img133.imageshack.us/img133/3999/800pxursusmaritimussteveamstrupxu3.jpg&amp;pos=40&amp;rpt=simage&amp;lr=62&amp;nojs=1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images.yandex.ru/yandsearch?text=%D0%B7%D0%B0%D0%BF%D0%BE%D0%B2%D0%B5%D0%B4%D0%BD%D0%B8%D0%BA%20%D1%81%D1%82%D0%BE%D0%BB%D0%B1%D1%8B%20%D0%BA%D1%80%D0%B0%D1%81%D0%BD%D0%BE%D1%8F%D1%80%D1%81%D0%BA%20%D0%BA%D0%B0%D1%80%D1%82%D0%B0&amp;noreask=1&amp;img_url=s48.radikal.ru/i120/0812/32/7670d389510a.jpg&amp;pos=19&amp;rpt=simage&amp;lr=62&amp;nojs=1" TargetMode="External"/><Relationship Id="rId7" Type="http://schemas.openxmlformats.org/officeDocument/2006/relationships/hyperlink" Target="http://images.yandex.ru/yandsearch?p=1&amp;text=%D0%B7%D0%B0%D0%BF%D0%BE%D0%B2%D0%B5%D0%B4%D0%BD%D0%B8%D0%BA%20%D1%81%D1%82%D0%BE%D0%BB%D0%B1%D1%8B%20%D0%BA%D1%80%D0%B0%D1%81%D0%BD%D0%BE%D1%8F%D1%80%D1%81%D0%BA%20%D0%BA%D0%B0%D1%80%D1%82%D0%B0&amp;noreask=1&amp;img_url=krasnoyarsktut.ru/upload/board/2012-03/80a08cd7252e3e_big.jpg&amp;pos=42&amp;rpt=simage&amp;lr=62&amp;nojs=1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hyperlink" Target="http://images.yandex.ru/yandsearch?text=%D0%B7%D0%B0%D0%BF%D0%BE%D0%B2%D0%B5%D0%B4%D0%BD%D0%B8%D0%BA%20%D1%81%D1%82%D0%BE%D0%BB%D0%B1%D1%8B%20%D0%BA%D1%80%D0%B0%D1%81%D0%BD%D0%BE%D1%8F%D1%80%D1%81%D0%BA%20%D0%BA%D0%B0%D1%80%D1%82%D0%B0&amp;noreask=1&amp;img_url=s017.radikal.ru/i428/1111/77/9d96371f09d4.jpg&amp;pos=29&amp;rpt=simage&amp;lr=62&amp;nojs=1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text=%D1%82%D0%B0%D0%B9%D0%BC%D1%8B%D1%80%D1%81%D0%BA%D0%B8%D0%B9%20%D0%B7%D0%B0%D0%BF%D0%BE%D0%B2%D0%B5%D0%B4%D0%BD%D0%B8%D0%BA%20%D0%BA%D0%B0%D1%80%D1%82%D0%B8%D0%BD%D0%BA%D0%B8&amp;noreask=1&amp;img_url=www.tutor-tour.ru/img/odi/zubr.jpg&amp;pos=15&amp;rpt=simage&amp;lr=62&amp;nojs=1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images.yandex.ru/yandsearch?p=1&amp;text=%D1%82%D0%B0%D0%B9%D0%BC%D1%8B%D1%80%D1%81%D0%BA%D0%B8%D0%B9%20%D0%B7%D0%B0%D0%BF%D0%BE%D0%B2%D0%B5%D0%B4%D0%BD%D0%B8%D0%BA%20%D0%BA%D0%B0%D1%80%D1%82%D0%B8%D0%BD%D0%BA%D0%B8&amp;noreask=1&amp;img_url=www.taimyrsky.ru/images/SomateriaSpectrabilis1.jpg&amp;pos=34&amp;rpt=simage&amp;lr=62&amp;nojs=1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://images.yandex.ru/yandsearch?p=2&amp;text=%D1%82%D0%B0%D0%B9%D0%BC%D1%8B%D1%80%D1%81%D0%BA%D0%B8%D0%B9%20%D0%B7%D0%B0%D0%BF%D0%BE%D0%B2%D0%B5%D0%B4%D0%BD%D0%B8%D0%BA%20%D0%BA%D0%B0%D1%80%D1%82%D0%B8%D0%BD%D0%BA%D0%B8&amp;noreask=1&amp;img_url=k-ozeru.ru/wp-content/gallery/taymyr/taymyr5.jpg&amp;pos=64&amp;rpt=simage&amp;lr=62&amp;nojs=1" TargetMode="External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2"/>
          <p:cNvSpPr>
            <a:spLocks noChangeArrowheads="1"/>
          </p:cNvSpPr>
          <p:nvPr/>
        </p:nvSpPr>
        <p:spPr bwMode="auto">
          <a:xfrm>
            <a:off x="1258888" y="260350"/>
            <a:ext cx="741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340768"/>
            <a:ext cx="8568952" cy="1656185"/>
          </a:xfrm>
          <a:prstGeom prst="rect">
            <a:avLst/>
          </a:prstGeom>
          <a:noFill/>
        </p:spPr>
        <p:txBody>
          <a:bodyPr wrap="none">
            <a:prstTxWarp prst="textStop">
              <a:avLst>
                <a:gd name="adj" fmla="val 14286"/>
              </a:avLst>
            </a:prstTxWarp>
            <a:spAutoFit/>
          </a:bodyPr>
          <a:lstStyle/>
          <a:p>
            <a:pPr algn="ctr"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>
              <a:defRPr/>
            </a:pPr>
            <a:r>
              <a:rPr lang="ru-RU" sz="5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Заповедники Красноярского 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sp>
        <p:nvSpPr>
          <p:cNvPr id="6149" name="TextBox 10"/>
          <p:cNvSpPr txBox="1">
            <a:spLocks noChangeArrowheads="1"/>
          </p:cNvSpPr>
          <p:nvPr/>
        </p:nvSpPr>
        <p:spPr bwMode="auto">
          <a:xfrm>
            <a:off x="5364163" y="5157788"/>
            <a:ext cx="338455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/>
            <a:r>
              <a:rPr lang="ru-RU" alt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Авторы: Винтер А. В</a:t>
            </a:r>
          </a:p>
          <a:p>
            <a:pPr algn="r"/>
            <a:r>
              <a:rPr lang="ru-RU" alt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Якунина С.А</a:t>
            </a:r>
          </a:p>
          <a:p>
            <a:pPr algn="r"/>
            <a:endParaRPr lang="ru-RU" alt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60350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«Детский сад №16 «Колосок комбинированного вида»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3244334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подготовительная группа (6-7 лет)</a:t>
            </a: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E0C847B0-F013-4C7C-4AB3-977834243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1" y="4020483"/>
            <a:ext cx="3411027" cy="22746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FFEC4D-4317-F893-18B2-8F5AAEC15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875267"/>
            <a:ext cx="1872208" cy="1238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247B3E-3F9A-469C-5B3E-3052F02DE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952" y="716544"/>
            <a:ext cx="2800114" cy="1401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5AB601-7DF1-7813-F857-383B1F8B0AB6}"/>
              </a:ext>
            </a:extLst>
          </p:cNvPr>
          <p:cNvSpPr txBox="1"/>
          <p:nvPr/>
        </p:nvSpPr>
        <p:spPr>
          <a:xfrm>
            <a:off x="2119606" y="320138"/>
            <a:ext cx="4040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Тунгусский заповедник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606" y="1794373"/>
            <a:ext cx="44958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 descr="http://im2-tub-ru.yandex.net/i?id=3670723-11-72&amp;n=21">
            <a:hlinkClick r:id="rId3"/>
            <a:extLst>
              <a:ext uri="{FF2B5EF4-FFF2-40B4-BE49-F238E27FC236}">
                <a16:creationId xmlns:a16="http://schemas.microsoft.com/office/drawing/2014/main" id="{B8E02268-7E27-F8F1-E599-0ECF2B11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im0-tub-ru.yandex.net/i?id=120355704-57-72&amp;n=21">
            <a:hlinkClick r:id="rId5"/>
            <a:extLst>
              <a:ext uri="{FF2B5EF4-FFF2-40B4-BE49-F238E27FC236}">
                <a16:creationId xmlns:a16="http://schemas.microsoft.com/office/drawing/2014/main" id="{9FF249C8-C0AE-CE33-B9FB-88762AA57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4590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im3-tub-ru.yandex.net/i?id=147451942-35-72&amp;n=21">
            <a:hlinkClick r:id="rId7"/>
            <a:extLst>
              <a:ext uri="{FF2B5EF4-FFF2-40B4-BE49-F238E27FC236}">
                <a16:creationId xmlns:a16="http://schemas.microsoft.com/office/drawing/2014/main" id="{960B17D0-537C-E1CF-15C7-B64F7863E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3" y="848035"/>
            <a:ext cx="321627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http://im0-tub-ru.yandex.net/i?id=204742788-46-72&amp;n=21">
            <a:hlinkClick r:id="rId9"/>
            <a:extLst>
              <a:ext uri="{FF2B5EF4-FFF2-40B4-BE49-F238E27FC236}">
                <a16:creationId xmlns:a16="http://schemas.microsoft.com/office/drawing/2014/main" id="{99D1C0F9-32A6-91AE-2152-DB2A5D27A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0" y="4430217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22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20689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Путоранский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природный заповедник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4958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89692B-4A2B-D07C-2DE1-6A95C9094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37112"/>
            <a:ext cx="3944509" cy="1972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6" descr="http://im6-tub-ru.yandex.net/i?id=434399143-20-72&amp;n=21">
            <a:hlinkClick r:id="rId4"/>
            <a:extLst>
              <a:ext uri="{FF2B5EF4-FFF2-40B4-BE49-F238E27FC236}">
                <a16:creationId xmlns:a16="http://schemas.microsoft.com/office/drawing/2014/main" id="{0B304966-CE84-A415-5532-58BE080CD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69" y="1082354"/>
            <a:ext cx="318293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2" descr="http://im5-tub-ru.yandex.net/i?id=12778029-33-72&amp;n=21">
            <a:hlinkClick r:id="rId6"/>
            <a:extLst>
              <a:ext uri="{FF2B5EF4-FFF2-40B4-BE49-F238E27FC236}">
                <a16:creationId xmlns:a16="http://schemas.microsoft.com/office/drawing/2014/main" id="{BF69F9E4-1525-ED1D-4F57-A67DAD6B7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76723"/>
            <a:ext cx="33258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http://im3-tub-ru.yandex.net/i?id=436562792-69-72&amp;n=21">
            <a:hlinkClick r:id="rId8"/>
            <a:extLst>
              <a:ext uri="{FF2B5EF4-FFF2-40B4-BE49-F238E27FC236}">
                <a16:creationId xmlns:a16="http://schemas.microsoft.com/office/drawing/2014/main" id="{E9A0A901-0C14-7F0A-A5EE-D8422B845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6" y="1232644"/>
            <a:ext cx="30575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53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3D007C-EAB8-AF3A-E1D1-61F95EC1F91E}"/>
              </a:ext>
            </a:extLst>
          </p:cNvPr>
          <p:cNvSpPr txBox="1"/>
          <p:nvPr/>
        </p:nvSpPr>
        <p:spPr>
          <a:xfrm>
            <a:off x="323529" y="836712"/>
            <a:ext cx="3024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F85CC-3B72-956A-D446-A708362E9C28}"/>
              </a:ext>
            </a:extLst>
          </p:cNvPr>
          <p:cNvSpPr txBox="1"/>
          <p:nvPr/>
        </p:nvSpPr>
        <p:spPr>
          <a:xfrm>
            <a:off x="303333" y="703812"/>
            <a:ext cx="9272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Саяно-Шушенский заповедник</a:t>
            </a:r>
            <a:endParaRPr lang="ru-RU" sz="2400" dirty="0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84363"/>
            <a:ext cx="44958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/photo/sshush03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81128"/>
            <a:ext cx="32400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/photo/sshush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18" y="4404519"/>
            <a:ext cx="32400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С мамой спокойнее. Фото Александра Углева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73279"/>
            <a:ext cx="21605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im5-tub-ru.yandex.net/i?id=551316421-31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18" y="1268760"/>
            <a:ext cx="25050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66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620E6-704C-EE65-CADD-5C473FD0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проекта</a:t>
            </a:r>
            <a:b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61137-C807-72E4-CDCC-D4FC34E84638}"/>
              </a:ext>
            </a:extLst>
          </p:cNvPr>
          <p:cNvSpPr txBox="1"/>
          <p:nvPr/>
        </p:nvSpPr>
        <p:spPr>
          <a:xfrm>
            <a:off x="457200" y="2132856"/>
            <a:ext cx="8003232" cy="39703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1 этап – подготовительный: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</a:rPr>
              <a:t>Изучение и подбор литературы по данной теме;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</a:rPr>
              <a:t>Составление комплексно-тематического плана;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</a:rPr>
              <a:t>Подбор иллюстраций по теме «Заповедники Красноярского края»;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</a:rPr>
              <a:t>Планирование работы с детьми и взаимодействие с родителями.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7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5D78D-B910-CFE4-7C49-1A4A7EEE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этап</a:t>
            </a:r>
            <a:b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9CC74-B051-E928-C8E6-360863CA8474}"/>
              </a:ext>
            </a:extLst>
          </p:cNvPr>
          <p:cNvSpPr txBox="1"/>
          <p:nvPr/>
        </p:nvSpPr>
        <p:spPr>
          <a:xfrm>
            <a:off x="2339751" y="1268760"/>
            <a:ext cx="4549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Познавательная детальность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3097514" y="4867280"/>
            <a:ext cx="2478921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Рассматривание альбомов и наглядно - демонстрационного материала 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00B95C-8FD1-B6D8-3E03-1DEE268EC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129" y="3192138"/>
            <a:ext cx="3278154" cy="2458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5E5538-CF79-EECE-E753-4DD5D587D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3598" y="1202954"/>
            <a:ext cx="3083571" cy="231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048568-62BD-C0EE-484A-B110B77DB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1716" y="410866"/>
            <a:ext cx="2978665" cy="223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0BD65F-B124-2DC9-C729-9AE1E4CBA5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61358" y="3945998"/>
            <a:ext cx="3025442" cy="2269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B8185D-CA40-1807-BCE8-BB8E7AC3E5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83244" y="1868891"/>
            <a:ext cx="2587372" cy="1940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111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XNWG923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7" r="839"/>
          <a:stretch/>
        </p:blipFill>
        <p:spPr bwMode="auto">
          <a:xfrm>
            <a:off x="6135638" y="742723"/>
            <a:ext cx="2520280" cy="2304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3283244" y="1102394"/>
            <a:ext cx="2592288" cy="6192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Дидактическая игра: «Четвертый лишний».</a:t>
            </a:r>
            <a:endParaRPr lang="ru-RU" sz="16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6105"/>
            <a:ext cx="2067694" cy="275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79" y="3609123"/>
            <a:ext cx="2067694" cy="27569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83996"/>
            <a:ext cx="2247714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4644008" y="4791782"/>
            <a:ext cx="3528392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 презентаций: </a:t>
            </a:r>
          </a:p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«Природа Красноярского края»</a:t>
            </a:r>
          </a:p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«Путешествие по страницам</a:t>
            </a:r>
            <a:b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Красной книги Красноярского края»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077072"/>
            <a:ext cx="237626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Беседа: «Животные - наши друзья»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0074D7-1293-E629-D71A-167A095A7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997" y="1022691"/>
            <a:ext cx="2996952" cy="224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B2DCB1-CB2D-8C41-7A08-08EE44FCA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1" r="7055" b="13684"/>
          <a:stretch/>
        </p:blipFill>
        <p:spPr bwMode="auto">
          <a:xfrm rot="10800000">
            <a:off x="6093903" y="1160903"/>
            <a:ext cx="2759221" cy="1968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678072-C9B2-2E69-5BFF-67EAFE8D95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r="5934" b="14752"/>
          <a:stretch/>
        </p:blipFill>
        <p:spPr bwMode="auto">
          <a:xfrm rot="10800000">
            <a:off x="3658169" y="2660935"/>
            <a:ext cx="2833308" cy="1968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07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5652120" y="4329471"/>
            <a:ext cx="309634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>
                <a:solidFill>
                  <a:srgbClr val="0070C0"/>
                </a:solidFill>
              </a:rPr>
              <a:t>Раскрашивание животные и  растения «Красной книги Красноярского края»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E815A5-7561-E993-E727-40F65E96B9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5" y="3589952"/>
            <a:ext cx="2016224" cy="2679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E9247E-0926-8CEA-D405-AE1C8D5C5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40" y="484118"/>
            <a:ext cx="2337140" cy="3105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6A8308-90E5-641E-AC3C-7D391C5781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73" y="3401857"/>
            <a:ext cx="1829373" cy="24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C3CF17-49D0-F90E-865D-D7BD8EB578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8" y="387411"/>
            <a:ext cx="2016225" cy="2679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6C4890-84A5-7EA9-B0C1-F6791C01D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71" y="367520"/>
            <a:ext cx="2148275" cy="285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23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07519" y="924399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</a:rPr>
              <a:t>Макет «Большой Арктический заповедник»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260648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 проекта: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988841"/>
            <a:ext cx="3707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Макет «Саяно-Шушенский заповедник»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3334" b="6666"/>
          <a:stretch/>
        </p:blipFill>
        <p:spPr>
          <a:xfrm rot="10800000">
            <a:off x="215515" y="3356992"/>
            <a:ext cx="4032449" cy="3195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Admin\Desktop\IMG_579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/>
          <a:stretch/>
        </p:blipFill>
        <p:spPr bwMode="auto">
          <a:xfrm rot="10800000">
            <a:off x="4788024" y="1772816"/>
            <a:ext cx="3939958" cy="2972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895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4D882-2567-4B39-D916-21C606F14D3E}"/>
              </a:ext>
            </a:extLst>
          </p:cNvPr>
          <p:cNvSpPr txBox="1"/>
          <p:nvPr/>
        </p:nvSpPr>
        <p:spPr>
          <a:xfrm>
            <a:off x="611560" y="980728"/>
            <a:ext cx="7776864" cy="46166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    </a:t>
            </a: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каждым годом состояние природы становится всё хуже. Человек всё чаще и чаще вмешивается в её жизнь. Сокращается разнообразие видов животных, исчезают леса, высыхают реки, заболачиваются озёра. Земля может стать непригодной для жизни людей, если не принимать мер.</a:t>
            </a: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4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EA3DBE-13BB-02F7-6C8D-15F3F35DF434}"/>
              </a:ext>
            </a:extLst>
          </p:cNvPr>
          <p:cNvSpPr txBox="1"/>
          <p:nvPr/>
        </p:nvSpPr>
        <p:spPr>
          <a:xfrm>
            <a:off x="683568" y="522176"/>
            <a:ext cx="7704856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Познакомить детей с заповедными территориями Красноярского края, показать разнообразие и различие обитателей заповедников.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510972-8867-2EF8-787D-BEE418B934B0}"/>
              </a:ext>
            </a:extLst>
          </p:cNvPr>
          <p:cNvSpPr txBox="1"/>
          <p:nvPr/>
        </p:nvSpPr>
        <p:spPr>
          <a:xfrm>
            <a:off x="683567" y="2529190"/>
            <a:ext cx="7744647" cy="2893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          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Расширить знания детей о заповедниках Красноярского края, и об их  обитателях;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сформировать представление об охраняемых животных и растениях;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воспитывать у детей чувства гордости, за наш родной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Красноярский край, где 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люди берегут, охраняют заповедные уголки природы</a:t>
            </a:r>
            <a:r>
              <a:rPr lang="ru-RU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0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48301-429A-58F1-79F2-B95F9701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Ожидаемый результат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C4337-47EA-0730-13A6-1BA6494F755B}"/>
              </a:ext>
            </a:extLst>
          </p:cNvPr>
          <p:cNvSpPr txBox="1"/>
          <p:nvPr/>
        </p:nvSpPr>
        <p:spPr>
          <a:xfrm>
            <a:off x="683568" y="1783560"/>
            <a:ext cx="7848872" cy="3827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процессе реализации проекта дети получат представление о том, для чего созданы заповедники; </a:t>
            </a:r>
            <a:endParaRPr lang="ru-RU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Обогатятся </a:t>
            </a: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знания о животных и растениях заповедников Красноярского края, познакомятся со средой их обитания;</a:t>
            </a: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Ребята будут бережно относиться к природе и стремиться принять посильное участие в ее охране и защите;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детей сформируется стремление к исследованию объектов природы, они научатся делать выводы, устанавливать причинно-следственные связи.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60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4CC32115-3FBC-0AF0-3A66-29C3E0484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644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CC5A88-56E8-BDFD-3911-B62871ADE46C}"/>
              </a:ext>
            </a:extLst>
          </p:cNvPr>
          <p:cNvSpPr txBox="1"/>
          <p:nvPr/>
        </p:nvSpPr>
        <p:spPr>
          <a:xfrm>
            <a:off x="683569" y="836712"/>
            <a:ext cx="28803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1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D70DDD-FFFC-E79F-7E09-E32FFC775691}"/>
              </a:ext>
            </a:extLst>
          </p:cNvPr>
          <p:cNvSpPr txBox="1"/>
          <p:nvPr/>
        </p:nvSpPr>
        <p:spPr>
          <a:xfrm>
            <a:off x="1979712" y="736309"/>
            <a:ext cx="6392078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Большой Арктический заповедник</a:t>
            </a:r>
            <a:endParaRPr lang="ru-RU" sz="2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47191"/>
            <a:ext cx="44878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28765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http://im0-tub-ru.yandex.net/i?id=393884983-41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147" y="1454757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C51EABC9-C85E-9F93-0011-15FA51E4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14" y="3972461"/>
            <a:ext cx="3487658" cy="261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id="{EEBDEAE5-AFA9-D346-740E-A02EB844D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5" y="1408528"/>
            <a:ext cx="3348909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3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1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Государственный заповедник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«Столбы»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878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im2-tub-ru.yandex.net/i?id=417327001-10-72&amp;n=21">
            <a:hlinkClick r:id="rId3"/>
            <a:extLst>
              <a:ext uri="{FF2B5EF4-FFF2-40B4-BE49-F238E27FC236}">
                <a16:creationId xmlns:a16="http://schemas.microsoft.com/office/drawing/2014/main" id="{026BEE50-90F7-C3D0-A994-D24C641E6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10346"/>
            <a:ext cx="33258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im4-tub-ru.yandex.net/i?id=363494070-52-72&amp;n=21">
            <a:hlinkClick r:id="rId5"/>
            <a:extLst>
              <a:ext uri="{FF2B5EF4-FFF2-40B4-BE49-F238E27FC236}">
                <a16:creationId xmlns:a16="http://schemas.microsoft.com/office/drawing/2014/main" id="{E1860E51-147D-66EA-8342-839EC7A7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48731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http://im5-tub-ru.yandex.net/i?id=457901430-69-72&amp;n=21">
            <a:hlinkClick r:id="rId7"/>
            <a:extLst>
              <a:ext uri="{FF2B5EF4-FFF2-40B4-BE49-F238E27FC236}">
                <a16:creationId xmlns:a16="http://schemas.microsoft.com/office/drawing/2014/main" id="{BAECCF77-ED6E-6FF7-79A5-A245DB3C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3" y="3828468"/>
            <a:ext cx="1744480" cy="259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934CC06-4596-1A69-1B4D-9FA05588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638" y="1100058"/>
            <a:ext cx="2879725" cy="19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0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692697"/>
            <a:ext cx="5454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Таймырский заповедник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4958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7B41E6-62D1-6954-0D40-8FBDAE774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365104"/>
            <a:ext cx="2880320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2" descr="http://im0-tub-ru.yandex.net/i?id=461043916-43-72&amp;n=21">
            <a:hlinkClick r:id="rId4"/>
            <a:extLst>
              <a:ext uri="{FF2B5EF4-FFF2-40B4-BE49-F238E27FC236}">
                <a16:creationId xmlns:a16="http://schemas.microsoft.com/office/drawing/2014/main" id="{9B5FD844-B27E-AE97-94E4-492DA3D6F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39602"/>
            <a:ext cx="3225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http://im8-tub-ru.yandex.net/i?id=20309275-07-72&amp;n=21">
            <a:hlinkClick r:id="rId6"/>
            <a:extLst>
              <a:ext uri="{FF2B5EF4-FFF2-40B4-BE49-F238E27FC236}">
                <a16:creationId xmlns:a16="http://schemas.microsoft.com/office/drawing/2014/main" id="{211727A9-1A72-6E76-8B31-97FE3816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25" y="1275173"/>
            <a:ext cx="32686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im2-tub-ru.yandex.net/i?id=332652155-44-72&amp;n=21">
            <a:hlinkClick r:id="rId8"/>
            <a:extLst>
              <a:ext uri="{FF2B5EF4-FFF2-40B4-BE49-F238E27FC236}">
                <a16:creationId xmlns:a16="http://schemas.microsoft.com/office/drawing/2014/main" id="{27B98331-72FF-673B-0724-8BBEFCBEA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44" y="4321580"/>
            <a:ext cx="32686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04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548680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Центрально- Сибирский заповедник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24" y="1396346"/>
            <a:ext cx="45196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F525DFA-88E1-ED95-4F23-56AF3DB5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42095"/>
            <a:ext cx="32400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5A6520EF-9839-76E5-8B8F-368F75935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5" y="1189960"/>
            <a:ext cx="3584975" cy="229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id="{2D85841D-6782-0050-6320-6A86D68C9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5" y="4318197"/>
            <a:ext cx="3427921" cy="228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icture background">
            <a:extLst>
              <a:ext uri="{FF2B5EF4-FFF2-40B4-BE49-F238E27FC236}">
                <a16:creationId xmlns:a16="http://schemas.microsoft.com/office/drawing/2014/main" id="{99DA4A8E-1142-FBB7-8055-C5DCC9F91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308" y="1252737"/>
            <a:ext cx="2819057" cy="187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52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347</Words>
  <Application>Microsoft Office PowerPoint</Application>
  <PresentationFormat>Экран (4:3)</PresentationFormat>
  <Paragraphs>62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Актуальность </vt:lpstr>
      <vt:lpstr>Презентация PowerPoint</vt:lpstr>
      <vt:lpstr>Ожидаемый результат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реализации проекта </vt:lpstr>
      <vt:lpstr>Основной этап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Пользователь</cp:lastModifiedBy>
  <cp:revision>80</cp:revision>
  <cp:lastPrinted>2015-03-26T02:14:59Z</cp:lastPrinted>
  <dcterms:created xsi:type="dcterms:W3CDTF">2014-08-12T18:36:10Z</dcterms:created>
  <dcterms:modified xsi:type="dcterms:W3CDTF">2024-12-04T13:34:11Z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1472801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