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4" d="100"/>
          <a:sy n="104" d="100"/>
        </p:scale>
        <p:origin x="1008" y="102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ru-RU" altLang="en-US" smtClean="0"/>
              <a:pPr/>
              <a:t>25.11.2024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ru-RU" altLang="en-US" smtClean="0"/>
              <a:pPr/>
              <a:t>25.11.2024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ru-RU" altLang="en-US" smtClean="0"/>
              <a:t>Введение</a:t>
            </a:r>
            <a:endParaRPr lang="ru-RU" altLang="en-US"/>
          </a:p>
          <a:p>
            <a:pPr lvl="0"/>
            <a:r>
              <a:rPr lang="ru-RU" altLang="en-US" smtClean="0"/>
              <a:t>Основной текст 1</a:t>
            </a:r>
            <a:endParaRPr lang="ru-RU" altLang="en-US"/>
          </a:p>
          <a:p>
            <a:pPr lvl="0"/>
            <a:r>
              <a:rPr lang="ru-RU" altLang="en-US" smtClean="0"/>
              <a:t>Основной текст 2</a:t>
            </a:r>
            <a:endParaRPr lang="ru-RU" altLang="en-US"/>
          </a:p>
          <a:p>
            <a:pPr lvl="0"/>
            <a:r>
              <a:rPr lang="ru-RU" altLang="en-US" smtClean="0"/>
              <a:t>Основной текст 3</a:t>
            </a:r>
            <a:endParaRPr lang="ru-RU" altLang="en-US"/>
          </a:p>
          <a:p>
            <a:pPr lvl="0"/>
            <a:r>
              <a:rPr lang="ru-RU" altLang="en-US" smtClean="0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ru-RU" altLang="en-US" smtClean="0"/>
              <a:pPr/>
              <a:t>25.11.2024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Манифе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ru-RU" altLang="en-US" smtClean="0"/>
              <a:pPr/>
              <a:t>25.11.2024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ru-RU" altLang="en-US" smtClean="0"/>
              <a:pPr/>
              <a:t>25.11.2024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ru-RU" altLang="en-US" smtClean="0"/>
              <a:pPr/>
              <a:t>25.11.2024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ru-RU" altLang="en-US" smtClean="0"/>
              <a:pPr/>
              <a:t>25.11.2024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ru-RU" altLang="en-US" smtClean="0"/>
              <a:pPr/>
              <a:t>25.11.2024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ru-RU" altLang="en-US" smtClean="0"/>
              <a:pPr/>
              <a:t>25.11.2024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altLang="en-US" smtClean="0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ru-RU" altLang="en-US" smtClean="0"/>
              <a:pPr/>
              <a:t>25.11.2024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25.11.2024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en-US" smtClean="0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altLang="en-US" smtClean="0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25.11.2024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25.11.2024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Введение в компьютерную графику.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Мир </a:t>
            </a:r>
            <a:br>
              <a:rPr lang="ru-RU" dirty="0" smtClean="0"/>
            </a:br>
            <a:r>
              <a:rPr lang="ru-RU" dirty="0" smtClean="0"/>
              <a:t>изображений.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alt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4000">
                <a:latin typeface="Times New Roman"/>
                <a:cs typeface="Times New Roman"/>
              </a:rPr>
              <a:t>Инструменты и технологии: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 Графические редакторы:</a:t>
            </a:r>
            <a:r>
              <a:rPr lang="ru-RU" altLang="en-US">
                <a:latin typeface="Times New Roman"/>
                <a:cs typeface="Times New Roman"/>
              </a:rPr>
              <a:t> Photoshop, GIMP, Affinity Photo.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 </a:t>
            </a:r>
            <a:r>
              <a:rPr lang="ru-RU" altLang="en-US" b="1" i="1">
                <a:latin typeface="Times New Roman"/>
                <a:cs typeface="Times New Roman"/>
              </a:rPr>
              <a:t>3D-программы:</a:t>
            </a:r>
            <a:r>
              <a:rPr lang="ru-RU" altLang="en-US">
                <a:latin typeface="Times New Roman"/>
                <a:cs typeface="Times New Roman"/>
              </a:rPr>
              <a:t> Blender, Maya, 3ds Max.</a:t>
            </a:r>
          </a:p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 Языки программирования: </a:t>
            </a:r>
            <a:r>
              <a:rPr lang="ru-RU" altLang="en-US">
                <a:latin typeface="Times New Roman"/>
                <a:cs typeface="Times New Roman"/>
              </a:rPr>
              <a:t>C++, Python, OpenGL.</a:t>
            </a:r>
          </a:p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Библиотеки: </a:t>
            </a:r>
            <a:r>
              <a:rPr lang="ru-RU" altLang="en-US">
                <a:latin typeface="Times New Roman"/>
                <a:cs typeface="Times New Roman"/>
              </a:rPr>
              <a:t>OpenGL, DirectX, SDL.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3429000"/>
            <a:ext cx="5905235" cy="3312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341539"/>
            <a:ext cx="11582401" cy="5784624"/>
          </a:xfrm>
        </p:spPr>
        <p:txBody>
          <a:bodyPr/>
          <a:lstStyle/>
          <a:p>
            <a:pPr marL="0" indent="0">
              <a:buNone/>
              <a:defRPr/>
            </a:pPr>
            <a:endParaRPr lang="ru-RU" altLang="en-US" b="1" i="1"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Компьютерная графика </a:t>
            </a:r>
            <a:r>
              <a:rPr lang="ru-RU" altLang="en-US" i="1">
                <a:latin typeface="Times New Roman"/>
                <a:cs typeface="Times New Roman"/>
              </a:rPr>
              <a:t>- </a:t>
            </a:r>
            <a:r>
              <a:rPr lang="ru-RU" altLang="en-US">
                <a:latin typeface="Times New Roman"/>
                <a:cs typeface="Times New Roman"/>
              </a:rPr>
              <a:t>это динамичная и постоянно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развивающаяся область, которая играет ключевую роль в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 различных отраслях. Понимание основных принципов и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 инструментов компьютерной графики открывает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возможности для создания и манипулирования изображениями, а также для участия в создании интерактивных и визуально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 впечатляющих цифровых миров.</a:t>
            </a:r>
          </a:p>
          <a:p>
            <a:pPr>
              <a:defRPr/>
            </a:pPr>
            <a:endParaRPr lang="ru-RU" altLang="en-US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" y="426584"/>
            <a:ext cx="115511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Компьютерная графика </a:t>
            </a:r>
            <a:r>
              <a:rPr lang="ru-RU" altLang="en-US">
                <a:latin typeface="Times New Roman"/>
                <a:cs typeface="Times New Roman"/>
              </a:rPr>
              <a:t>- это область информатики, которая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 занимается созданием, обработкой, отображением и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манипулированием цифровыми изображениями.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Она объединяет математику, физику, алгоритмы и технологии,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 чтобы создавать реалистичные, абстрактные и интерактивные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визуальные представления.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39405" y="2847975"/>
            <a:ext cx="575310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4000">
                <a:latin typeface="Times New Roman"/>
                <a:cs typeface="Times New Roman"/>
              </a:rPr>
              <a:t>Мир изображений: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 Растровые изображения: </a:t>
            </a:r>
            <a:r>
              <a:rPr lang="ru-RU" altLang="en-US">
                <a:latin typeface="Times New Roman"/>
                <a:cs typeface="Times New Roman"/>
              </a:rPr>
              <a:t>Состоят из пикселей, точек,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 расположенных на сетке. Каждый пиксель имеет свой цвет, создавая изображение.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2530"/>
          <a:stretch>
            <a:fillRect/>
          </a:stretch>
        </p:blipFill>
        <p:spPr>
          <a:xfrm>
            <a:off x="0" y="1978933"/>
            <a:ext cx="12192000" cy="4629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>
                <a:latin typeface="Times New Roman"/>
                <a:cs typeface="Times New Roman"/>
              </a:rPr>
              <a:t>Мир изображений:</a:t>
            </a:r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Векторные изображения: </a:t>
            </a:r>
            <a:r>
              <a:rPr lang="ru-RU" altLang="en-US">
                <a:latin typeface="Times New Roman"/>
                <a:cs typeface="Times New Roman"/>
              </a:rPr>
              <a:t>Состоят из математических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формул, которые описывают линии, кривые и фигуры.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Эти формулы позволяют масштабировать изображение без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потери качества.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85571" y="2991333"/>
            <a:ext cx="3888030" cy="3866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2210"/>
          <a:stretch>
            <a:fillRect/>
          </a:stretch>
        </p:blipFill>
        <p:spPr>
          <a:xfrm>
            <a:off x="1332139" y="3799793"/>
            <a:ext cx="5076839" cy="3058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>
                <a:latin typeface="Times New Roman"/>
                <a:cs typeface="Times New Roman"/>
              </a:rPr>
              <a:t>Мир изображений:</a:t>
            </a:r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3D-модели: </a:t>
            </a:r>
            <a:r>
              <a:rPr lang="ru-RU" altLang="en-US">
                <a:latin typeface="Times New Roman"/>
                <a:cs typeface="Times New Roman"/>
              </a:rPr>
              <a:t>Представляют собой трехмерные объекты,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построенные из вершин, граней и текстур.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2699128"/>
            <a:ext cx="5058086" cy="4158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53058" y="2986088"/>
            <a:ext cx="5828507" cy="3871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>
                <a:latin typeface="Times New Roman"/>
                <a:cs typeface="Times New Roman"/>
              </a:rPr>
              <a:t>Области применения компьютерной графики: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910" y="1600199"/>
            <a:ext cx="11704181" cy="549547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 </a:t>
            </a:r>
            <a:r>
              <a:rPr lang="ru-RU" altLang="en-US" b="1" i="1">
                <a:latin typeface="Times New Roman"/>
                <a:cs typeface="Times New Roman"/>
              </a:rPr>
              <a:t>Игры:</a:t>
            </a:r>
            <a:r>
              <a:rPr lang="ru-RU" altLang="en-US">
                <a:latin typeface="Times New Roman"/>
                <a:cs typeface="Times New Roman"/>
              </a:rPr>
              <a:t> Визуальные эффекты, персонажи, окружения.</a:t>
            </a:r>
          </a:p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 Фильмы и анимация: </a:t>
            </a:r>
            <a:r>
              <a:rPr lang="ru-RU" altLang="en-US">
                <a:latin typeface="Times New Roman"/>
                <a:cs typeface="Times New Roman"/>
              </a:rPr>
              <a:t>Спецэффекты, визуальные эффекты,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анимация.</a:t>
            </a:r>
          </a:p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Дизайн: </a:t>
            </a:r>
            <a:r>
              <a:rPr lang="ru-RU" altLang="en-US">
                <a:latin typeface="Times New Roman"/>
                <a:cs typeface="Times New Roman"/>
              </a:rPr>
              <a:t>Веб-дизайн, графический дизайн, дизайн интерфейсов.</a:t>
            </a:r>
          </a:p>
          <a:p>
            <a:pPr>
              <a:defRPr/>
            </a:pPr>
            <a:endParaRPr lang="ru-RU" altLang="en-US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830" t="17590" r="17910" b="10560"/>
          <a:stretch>
            <a:fillRect/>
          </a:stretch>
        </p:blipFill>
        <p:spPr>
          <a:xfrm>
            <a:off x="6540952" y="3589118"/>
            <a:ext cx="3855584" cy="3268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3429000"/>
            <a:ext cx="5291954" cy="3978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>
                <a:latin typeface="Times New Roman"/>
                <a:cs typeface="Times New Roman"/>
              </a:rPr>
              <a:t>Области применения компьютерной графики:</a:t>
            </a: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47481" y="2340247"/>
            <a:ext cx="7664223" cy="510149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4108" y="1417638"/>
            <a:ext cx="11987892" cy="460647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Визуализация:</a:t>
            </a:r>
            <a:r>
              <a:rPr lang="ru-RU" altLang="en-US">
                <a:latin typeface="Times New Roman"/>
                <a:cs typeface="Times New Roman"/>
              </a:rPr>
              <a:t> Архитектурные проекты, медицинские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исследования, научные данные.</a:t>
            </a:r>
          </a:p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Образование:</a:t>
            </a:r>
            <a:r>
              <a:rPr lang="ru-RU" altLang="en-US">
                <a:latin typeface="Times New Roman"/>
                <a:cs typeface="Times New Roman"/>
              </a:rPr>
              <a:t> Визуальное обучение, создание учебных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материалов.</a:t>
            </a:r>
          </a:p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Виртуальная реальность (VR) и дополненная реальность (AR):</a:t>
            </a:r>
            <a:r>
              <a:rPr lang="ru-RU" altLang="en-US">
                <a:latin typeface="Times New Roman"/>
                <a:cs typeface="Times New Roman"/>
              </a:rPr>
              <a:t> Создание интерактивных виртуальных миров и дополнение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реальности с помощью графики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599" y="4467792"/>
            <a:ext cx="3112633" cy="3112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6" y="593271"/>
            <a:ext cx="772409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 sz="4000">
                <a:latin typeface="Times New Roman"/>
                <a:cs typeface="Times New Roman"/>
              </a:rPr>
              <a:t>Основные понятия</a:t>
            </a:r>
            <a:br>
              <a:rPr lang="ru-RU" altLang="en-US" sz="4000">
                <a:latin typeface="Times New Roman"/>
                <a:cs typeface="Times New Roman"/>
              </a:rPr>
            </a:br>
            <a:r>
              <a:rPr lang="ru-RU" altLang="en-US" sz="4000">
                <a:latin typeface="Times New Roman"/>
                <a:cs typeface="Times New Roman"/>
              </a:rPr>
              <a:t> в компьютерной графике: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33999" y="0"/>
            <a:ext cx="6858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6" y="2552700"/>
            <a:ext cx="10972798" cy="370953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Пиксель:</a:t>
            </a:r>
            <a:r>
              <a:rPr lang="ru-RU" altLang="en-US" b="1">
                <a:latin typeface="Times New Roman"/>
                <a:cs typeface="Times New Roman"/>
              </a:rPr>
              <a:t> </a:t>
            </a:r>
            <a:r>
              <a:rPr lang="ru-RU" altLang="en-US">
                <a:latin typeface="Times New Roman"/>
                <a:cs typeface="Times New Roman"/>
              </a:rPr>
              <a:t>Основная единица изображения, представляет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собой точку, имеющую определенный цвет.</a:t>
            </a:r>
          </a:p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Разрешение:</a:t>
            </a:r>
            <a:r>
              <a:rPr lang="ru-RU" altLang="en-US" b="1">
                <a:latin typeface="Times New Roman"/>
                <a:cs typeface="Times New Roman"/>
              </a:rPr>
              <a:t> </a:t>
            </a:r>
            <a:r>
              <a:rPr lang="ru-RU" altLang="en-US">
                <a:latin typeface="Times New Roman"/>
                <a:cs typeface="Times New Roman"/>
              </a:rPr>
              <a:t>Количество пикселей по горизонтали и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вертикали.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 </a:t>
            </a:r>
            <a:r>
              <a:rPr lang="ru-RU" altLang="en-US" b="1" i="1">
                <a:latin typeface="Times New Roman"/>
                <a:cs typeface="Times New Roman"/>
              </a:rPr>
              <a:t>Цвет: </a:t>
            </a:r>
            <a:r>
              <a:rPr lang="ru-RU" altLang="en-US">
                <a:latin typeface="Times New Roman"/>
                <a:cs typeface="Times New Roman"/>
              </a:rPr>
              <a:t>Определяется цветовой моделью (RGB, CMYK) и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значениями цветовых компонент.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716870"/>
            <a:ext cx="717980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>
                <a:latin typeface="Times New Roman"/>
                <a:cs typeface="Times New Roman"/>
              </a:rPr>
              <a:t>Основные понятия</a:t>
            </a:r>
            <a:br>
              <a:rPr lang="ru-RU" altLang="en-US">
                <a:latin typeface="Times New Roman"/>
                <a:cs typeface="Times New Roman"/>
              </a:rPr>
            </a:br>
            <a:r>
              <a:rPr lang="ru-RU" altLang="en-US">
                <a:latin typeface="Times New Roman"/>
                <a:cs typeface="Times New Roman"/>
              </a:rPr>
              <a:t> в компьютерной графике:</a:t>
            </a: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33999" y="0"/>
            <a:ext cx="6858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413" y="1859870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Глубина цвета: </a:t>
            </a:r>
            <a:r>
              <a:rPr lang="ru-RU" altLang="en-US">
                <a:latin typeface="Times New Roman"/>
                <a:cs typeface="Times New Roman"/>
              </a:rPr>
              <a:t>Количество бит, используемых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 для представления цвета каждого пикселя.</a:t>
            </a:r>
          </a:p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Формат изображения: </a:t>
            </a:r>
            <a:r>
              <a:rPr lang="ru-RU" altLang="en-US">
                <a:latin typeface="Times New Roman"/>
                <a:cs typeface="Times New Roman"/>
              </a:rPr>
              <a:t>Определяет способ хранения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изображения (JPEG, PNG, GIF, TIFF).</a:t>
            </a:r>
          </a:p>
          <a:p>
            <a:pPr marL="0" indent="0">
              <a:buNone/>
              <a:defRPr/>
            </a:pPr>
            <a:r>
              <a:rPr lang="ru-RU" altLang="en-US" b="1" i="1">
                <a:latin typeface="Times New Roman"/>
                <a:cs typeface="Times New Roman"/>
              </a:rPr>
              <a:t>Рендеринг:</a:t>
            </a:r>
            <a:r>
              <a:rPr lang="ru-RU" altLang="en-US">
                <a:latin typeface="Times New Roman"/>
                <a:cs typeface="Times New Roman"/>
              </a:rPr>
              <a:t> Процесс преобразования 3D-модели 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в 2D-изображение, чтобы его можно было отобразить</a:t>
            </a:r>
          </a:p>
          <a:p>
            <a:pPr marL="0" indent="0">
              <a:buNone/>
              <a:defRPr/>
            </a:pPr>
            <a:r>
              <a:rPr lang="ru-RU" altLang="en-US">
                <a:latin typeface="Times New Roman"/>
                <a:cs typeface="Times New Roman"/>
              </a:rPr>
              <a:t> на экране.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Hancom 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Hancom Office</vt:lpstr>
      <vt:lpstr>Введение в компьютерную графику.  Мир  изображений.  </vt:lpstr>
      <vt:lpstr>Презентация PowerPoint</vt:lpstr>
      <vt:lpstr>Мир изображений:</vt:lpstr>
      <vt:lpstr>Мир изображений:</vt:lpstr>
      <vt:lpstr>Мир изображений:</vt:lpstr>
      <vt:lpstr>Области применения компьютерной графики:</vt:lpstr>
      <vt:lpstr>Области применения компьютерной графики:</vt:lpstr>
      <vt:lpstr>Основные понятия  в компьютерной графике:</vt:lpstr>
      <vt:lpstr>Основные понятия  в компьютерной графике:</vt:lpstr>
      <vt:lpstr>Инструменты и технологии: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компьютерную графику.  Мир  изображений.  </dc:title>
  <dc:creator>Валерия</dc:creator>
  <cp:lastModifiedBy>lazer</cp:lastModifiedBy>
  <cp:revision>21</cp:revision>
  <dcterms:created xsi:type="dcterms:W3CDTF">2024-09-11T22:30:08Z</dcterms:created>
  <dcterms:modified xsi:type="dcterms:W3CDTF">2024-11-25T06:10:25Z</dcterms:modified>
  <cp:version>1100.0100.01</cp:version>
</cp:coreProperties>
</file>