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5" r:id="rId8"/>
    <p:sldId id="261" r:id="rId9"/>
    <p:sldId id="276" r:id="rId10"/>
    <p:sldId id="264" r:id="rId11"/>
    <p:sldId id="265" r:id="rId12"/>
    <p:sldId id="273" r:id="rId13"/>
    <p:sldId id="266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-260" y="-16"/>
      </p:cViewPr>
      <p:guideLst>
        <p:guide orient="horz" pos="2160"/>
        <p:guide pos="3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9D53-468C-4846-9C70-F3F8A1C77E42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B19293-3DDA-446B-A73A-2DA71C4D0C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____Microsoft_Word1.doc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4255" y="0"/>
            <a:ext cx="6884895" cy="1496649"/>
          </a:xfrm>
        </p:spPr>
        <p:txBody>
          <a:bodyPr anchor="b">
            <a:norm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И НАУКИ ИВАНОВСКОЙ ОБЛАСТИ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профессиональное образовательное учреждение</a:t>
            </a: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«Ивановский промышленно-экономический колледж»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3067" y="2667000"/>
            <a:ext cx="7493000" cy="2116666"/>
          </a:xfrm>
        </p:spPr>
        <p:txBody>
          <a:bodyPr anchor="t"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инвестиций в экономику Ивановской области и инвестиционная структура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337403" y="4783666"/>
          <a:ext cx="8450064" cy="1136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5944870" imgH="982980" progId="Word.Document.12">
                  <p:embed/>
                </p:oleObj>
              </mc:Choice>
              <mc:Fallback>
                <p:oleObj name="Document" r:id="rId4" imgW="5944870" imgH="982980" progId="Word.Document.12">
                  <p:embed/>
                  <p:pic>
                    <p:nvPicPr>
                      <p:cNvPr id="0" name="Изображение 104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7403" y="4783666"/>
                        <a:ext cx="8450064" cy="1136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поддержки инвестиционной активности в регионе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содействие в подключении к инженерным сетям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устранение административных барьеров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налоговое стимулирование инвестиционной деятельности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предоставление льготных займов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 поддержки инвестиционной активности в регионе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38" y="1904301"/>
            <a:ext cx="5089063" cy="286259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062" y="1858511"/>
            <a:ext cx="2286000" cy="12954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062" y="3153911"/>
            <a:ext cx="4448808" cy="21430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Выявленные проблемы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несбалансированный рынок труда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известность,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недооцененность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слабая активность в привлечении инвестиций в течение длительного предыдущего периода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 новой энергетической и коммунальной инфраструктурой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конкурентного предложения для целевых инвесторов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активное продвижение региона как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рядом с Москвой»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транспортногеографического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положения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сфокусированная работа с крупнейшими федеральными компаниями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достраивание региональных производственных цепочек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схемы льготного кредитования, организация соответствующего фонда поддержки для объектов малой генерации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 цель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инвестиционной привлекательности территории создает основу для реализации масштабных проектов, что, в свою очередь, способствует созданию новых рабочих мест, обеспечивает устойчивый экономический рост, а также рост доходов региональных и местных бюджетов.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исследования состояния инвестиционной деятельности Ивановской области за 2021-2023 гг., анализ инвестиционной структуры, выявление проблем привлечения инвестиций в экономику, а также рассмотрение институтов и механизмов поддержки.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объект и предмет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267" y="1464733"/>
            <a:ext cx="9159345" cy="4624289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  исследовать состояния инвестиционной деятельности Ивановской области за 2021-2023 гг.;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рассмотреть инвестиционную структуру;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выявить проблемы привлечения инвестиций в экономику региона;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рассмотреть институты и механизмы поддержки инвестиционной деятельности.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Инвестиционная деятельность Ивановской области.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 показатели, характеризующие инвестиционную деятельность региона;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 институты и механизмы поддержки инвестиционной деятельности.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601" y="262467"/>
            <a:ext cx="8596668" cy="1693333"/>
          </a:xfrm>
        </p:spPr>
        <p:txBody>
          <a:bodyPr>
            <a:no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Инвестиционный климат Ивановской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Ивановской области созданы благоприятные условия для роста и развития не только крупных, но и малых и средних производств.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Законодательная и нормативная базы региона гарантируют безопасность капиталовложений как российским, так и иностранным компаниям.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Ивановская область обладает высокими конкурентными преимуществами для инвесторов, по ряду показателей занимает лидирующие позиции в ЦФО.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инвестиционной деятельности Ивановской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7582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 – Динамика инвестиций в основной капитал в 2022-2023 гг.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Из таблицы 1 видно, что инвестиции в основной капитал имеют положительную динамику.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354455" y="2497455"/>
          <a:ext cx="7919085" cy="2887345"/>
        </p:xfrm>
        <a:graphic>
          <a:graphicData uri="http://schemas.openxmlformats.org/drawingml/2006/table">
            <a:tbl>
              <a:tblPr firstRow="1" firstCol="1" bandRow="1"/>
              <a:tblGrid>
                <a:gridCol w="1896745"/>
                <a:gridCol w="1700530"/>
                <a:gridCol w="1561465"/>
                <a:gridCol w="1559560"/>
                <a:gridCol w="1200785"/>
              </a:tblGrid>
              <a:tr h="14439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                    млн. руб.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                      млн. руб.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Абс. откл. (+/-)                млн. руб.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(%)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6526,7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7809,7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119,66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полугодие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17207,4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21257,3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4049,9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123,54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29934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35120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5186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59451,1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65247,2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5796,1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109,75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14035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и структура инвестиционной деятельности Ивановской области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066" y="1794933"/>
            <a:ext cx="8528935" cy="424642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Таблица 2 - Структура инвестиций в основной капитал по источникам                       финансирования в 2023 г.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93800" y="2433771"/>
          <a:ext cx="6900333" cy="4246428"/>
        </p:xfrm>
        <a:graphic>
          <a:graphicData uri="http://schemas.openxmlformats.org/drawingml/2006/table">
            <a:tbl>
              <a:tblPr firstRow="1" firstCol="1" bandRow="1"/>
              <a:tblGrid>
                <a:gridCol w="3398496"/>
                <a:gridCol w="1829902"/>
                <a:gridCol w="1671935"/>
              </a:tblGrid>
              <a:tr h="231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 в основной капитал - всего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средства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11524,9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привлеченные средства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6035,1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т.ч:                                                                        кредиты банка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383,8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заемные средства других организаций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810,8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средства (средства консолидированного бюджета)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4164,8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т.ч:                                                                               из федерального бюджета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2480,3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бюджетов субъектов Федерации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1294,1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местных бюджетов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внебюджетных фондов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источники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544,1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62" marR="66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1320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31734" y="640343"/>
            <a:ext cx="5192787" cy="10234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Перспективные направления привлечения инвестиций в экономику Ивановской области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021310" y="1663799"/>
            <a:ext cx="411059" cy="3439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5" idx="0"/>
          </p:cNvCxnSpPr>
          <p:nvPr/>
        </p:nvCxnSpPr>
        <p:spPr>
          <a:xfrm flipH="1">
            <a:off x="4875728" y="1677134"/>
            <a:ext cx="6985" cy="328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624521" y="1640304"/>
            <a:ext cx="293614" cy="365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78938" y="2004379"/>
            <a:ext cx="2508309" cy="18241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Особая экономическая зона промышленно-производственного типа «Иваново»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591560" y="2005330"/>
            <a:ext cx="2567305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опережающего социально-экономического развития (ТОСЭР)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663055" y="2019935"/>
            <a:ext cx="2508250" cy="1809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Индустриальные парки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6352709" y="3828683"/>
            <a:ext cx="310393" cy="5452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27" idx="0"/>
          </p:cNvCxnSpPr>
          <p:nvPr/>
        </p:nvCxnSpPr>
        <p:spPr>
          <a:xfrm>
            <a:off x="8029535" y="3840713"/>
            <a:ext cx="2540" cy="516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9171410" y="3828683"/>
            <a:ext cx="351790" cy="532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494661" y="4373967"/>
            <a:ext cx="1602297" cy="1048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Индустриальный парк «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Иваново-Вознесенск»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364730" y="4357370"/>
            <a:ext cx="1334135" cy="10655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Индустриальный парк «Меланж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8966835" y="4373880"/>
            <a:ext cx="1501775" cy="10490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Индустриальный парк «Родники»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717243"/>
            <a:ext cx="8466667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привлечения инвестиций в экономику Ивановской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притока инвестиций в приоритетные сектора экономики Ивановской области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конкурентных преимуществ в межрегиональной конкуренции за привлечение инвестиционных ресурсов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инвестиционной привлекательности и создание условий для улучшения делового климата на территории Ивановской области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новых высокотехнологичных рабочих мест, повышение квалификации персонала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модернизация производств Ивановской области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67031" y="788565"/>
            <a:ext cx="4152551" cy="1686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Перспективные направления привлечения инвестиций в экономику Ивановской области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742801" y="2484277"/>
            <a:ext cx="806450" cy="487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15" idx="0"/>
          </p:cNvCxnSpPr>
          <p:nvPr/>
        </p:nvCxnSpPr>
        <p:spPr>
          <a:xfrm>
            <a:off x="3717826" y="2467132"/>
            <a:ext cx="5080" cy="520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6" idx="0"/>
          </p:cNvCxnSpPr>
          <p:nvPr/>
        </p:nvCxnSpPr>
        <p:spPr>
          <a:xfrm>
            <a:off x="5995565" y="2492532"/>
            <a:ext cx="8890" cy="494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719582" y="2474752"/>
            <a:ext cx="830580" cy="4883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70535" y="2986405"/>
            <a:ext cx="1945640" cy="11410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Легкая промышленность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68270" y="2987040"/>
            <a:ext cx="2108835" cy="11398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Электротехническое оборудование</a:t>
            </a:r>
            <a:r>
              <a:rPr lang="ru-RU" dirty="0"/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29200" y="2986405"/>
            <a:ext cx="1950720" cy="11410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продукты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232015" y="2987040"/>
            <a:ext cx="2105660" cy="1139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Промышленные машины и оборудование</a:t>
            </a: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18*225"/>
  <p:tag name="TABLE_ENDDRAG_RECT" val="106*196*618*225"/>
</p:tagLst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547</Words>
  <Application>Microsoft Office PowerPoint</Application>
  <PresentationFormat>Произвольный</PresentationFormat>
  <Paragraphs>133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Аспект</vt:lpstr>
      <vt:lpstr>Document</vt:lpstr>
      <vt:lpstr>ДЕПАРТАМЕНТ ОБРАЗОВАНИЯ И НАУКИ ИВАНОВСКОЙ ОБЛАСТИ Областное государственное бюджетное профессиональное образовательное учреждение «Ивановский промышленно-экономический колледж»</vt:lpstr>
      <vt:lpstr>Актуальность и цель</vt:lpstr>
      <vt:lpstr>Задачи, объект и предмет</vt:lpstr>
      <vt:lpstr> Инвестиционный климат Ивановской области</vt:lpstr>
      <vt:lpstr>Основные показатели инвестиционной деятельности Ивановской области</vt:lpstr>
      <vt:lpstr>Состав и структура инвестиционной деятельности Ивановской области</vt:lpstr>
      <vt:lpstr>Презентация PowerPoint</vt:lpstr>
      <vt:lpstr>Цели привлечения инвестиций в экономику Ивановской области </vt:lpstr>
      <vt:lpstr>Презентация PowerPoint</vt:lpstr>
      <vt:lpstr>Основные формы поддержки инвестиционной активности в регионе</vt:lpstr>
      <vt:lpstr>Институты поддержки инвестиционной активности в регионе</vt:lpstr>
      <vt:lpstr>Выявленные проблемы</vt:lpstr>
      <vt:lpstr>Рекомендации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ИВАНОВСКОЙ ОБЛАСТИ Областное государственное бюджетное профессиональное образовательное учреждение «Ивановский промышленно-экономический колледж»</dc:title>
  <dc:creator>Нина</dc:creator>
  <cp:lastModifiedBy>User</cp:lastModifiedBy>
  <cp:revision>12</cp:revision>
  <dcterms:created xsi:type="dcterms:W3CDTF">2024-11-05T08:24:00Z</dcterms:created>
  <dcterms:modified xsi:type="dcterms:W3CDTF">2025-03-06T03:26:01Z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48D1AD3B221E416389D3633DE2BC78EC_12</vt:lpwstr>
  </property>
  <property fmtid="{D5CDD505-2E9C-101B-9397-08002B2CF9AE}" pid="3" name="KSOProductBuildVer">
    <vt:lpwstr>1049-12.2.0.20341</vt:lpwstr>
  </property>
</Properties>
</file>