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media/image3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handoutMasterIdLst>
    <p:handoutMasterId r:id="rId14"/>
  </p:handoutMasterIdLst>
  <p:sldIdLst>
    <p:sldId id="278" r:id="rId3"/>
    <p:sldId id="298" r:id="rId5"/>
    <p:sldId id="279" r:id="rId6"/>
    <p:sldId id="299" r:id="rId7"/>
    <p:sldId id="281" r:id="rId8"/>
    <p:sldId id="294" r:id="rId9"/>
    <p:sldId id="293" r:id="rId10"/>
    <p:sldId id="300" r:id="rId11"/>
    <p:sldId id="301" r:id="rId12"/>
    <p:sldId id="303" r:id="rId13"/>
  </p:sldIdLst>
  <p:sldSz cx="12192000" cy="6858000"/>
  <p:notesSz cx="13716000" cy="24384000"/>
  <p:defaultTextStyle>
    <a:defPPr rtl="0">
      <a:defRPr lang="ru-RU"/>
    </a:defPPr>
    <a:lvl1pPr marL="0" algn="l" defTabSz="4572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0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24" userDrawn="1">
          <p15:clr>
            <a:srgbClr val="A4A3A4"/>
          </p15:clr>
        </p15:guide>
        <p15:guide id="6" orient="horz" pos="2120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92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0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C8F"/>
    <a:srgbClr val="FDFBF6"/>
    <a:srgbClr val="AAC4E9"/>
    <a:srgbClr val="F5CDCE"/>
    <a:srgbClr val="DF8C8C"/>
    <a:srgbClr val="D4D593"/>
    <a:srgbClr val="E6F0FE"/>
    <a:srgbClr val="CDBE8A"/>
    <a:srgbClr val="FFEFEF"/>
    <a:srgbClr val="FCF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09" autoAdjust="0"/>
  </p:normalViewPr>
  <p:slideViewPr>
    <p:cSldViewPr snapToGrid="0" snapToObjects="1" showGuides="1">
      <p:cViewPr varScale="1">
        <p:scale>
          <a:sx n="76" d="100"/>
          <a:sy n="76" d="100"/>
        </p:scale>
        <p:origin x="720" y="84"/>
      </p:cViewPr>
      <p:guideLst>
        <p:guide/>
        <p:guide pos="456"/>
        <p:guide orient="horz" pos="2616"/>
        <p:guide orient="horz" pos="3264"/>
        <p:guide pos="6924"/>
        <p:guide orient="horz" pos="2120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92"/>
        <p:guide pos="3288"/>
        <p:guide pos="4032"/>
        <p:guide pos="4392"/>
        <p:guide pos="4944"/>
        <p:guide pos="5504"/>
        <p:guide pos="6072"/>
        <p:guide orient="horz" pos="2448"/>
        <p:guide orient="horz" pos="960"/>
        <p:guide pos="5256"/>
        <p:guide pos="729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37" d="100"/>
          <a:sy n="37" d="100"/>
        </p:scale>
        <p:origin x="338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943600" cy="1222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7769225" y="0"/>
            <a:ext cx="5943600" cy="1222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AA0D6-3DB1-4639-9734-75B3ACB9066C}" type="datetime1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23161625"/>
            <a:ext cx="5943600" cy="1222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7769225" y="23161625"/>
            <a:ext cx="5943600" cy="1222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E9F09-2159-4EEA-B66C-DBCA6AE929E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lang="ru-RU"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lang="ru-RU"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lang="ru-RU"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lang="ru-RU"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lang="ru-RU"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lang="ru-RU"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lang="ru-RU"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lang="ru-RU"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lang="ru-RU"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sv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40AF32D-10BE-4790-B7AC-2A24A0EA4461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0" name="Полилиния: Фигура 19"/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олилиния: Фигура 17"/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олилиния: Фигура 12"/>
          <p:cNvSpPr/>
          <p:nvPr userDrawn="1"/>
        </p:nvSpPr>
        <p:spPr>
          <a:xfrm>
            <a:off x="0" y="0"/>
            <a:ext cx="8948738" cy="6858000"/>
          </a:xfrm>
          <a:custGeom>
            <a:avLst/>
            <a:gdLst>
              <a:gd name="connsiteX0" fmla="*/ 0 w 8948738"/>
              <a:gd name="connsiteY0" fmla="*/ 0 h 6858000"/>
              <a:gd name="connsiteX1" fmla="*/ 5932941 w 8948738"/>
              <a:gd name="connsiteY1" fmla="*/ 0 h 6858000"/>
              <a:gd name="connsiteX2" fmla="*/ 6047310 w 8948738"/>
              <a:gd name="connsiteY2" fmla="*/ 14613 h 6858000"/>
              <a:gd name="connsiteX3" fmla="*/ 8948738 w 8948738"/>
              <a:gd name="connsiteY3" fmla="*/ 3416480 h 6858000"/>
              <a:gd name="connsiteX4" fmla="*/ 5702202 w 8948738"/>
              <a:gd name="connsiteY4" fmla="*/ 6853523 h 6858000"/>
              <a:gd name="connsiteX5" fmla="*/ 5526113 w 8948738"/>
              <a:gd name="connsiteY5" fmla="*/ 6858000 h 6858000"/>
              <a:gd name="connsiteX6" fmla="*/ 0 w 894873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48738" h="6858000">
                <a:moveTo>
                  <a:pt x="0" y="0"/>
                </a:moveTo>
                <a:lnTo>
                  <a:pt x="5932941" y="0"/>
                </a:lnTo>
                <a:lnTo>
                  <a:pt x="6047310" y="14613"/>
                </a:lnTo>
                <a:cubicBezTo>
                  <a:pt x="7690210" y="267026"/>
                  <a:pt x="8948738" y="1693971"/>
                  <a:pt x="8948738" y="3416480"/>
                </a:cubicBezTo>
                <a:cubicBezTo>
                  <a:pt x="8948738" y="5257788"/>
                  <a:pt x="7510634" y="6761349"/>
                  <a:pt x="5702202" y="6853523"/>
                </a:cubicBezTo>
                <a:lnTo>
                  <a:pt x="552611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47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олилиния: фигура 18" descr="preencoded.png"/>
          <p:cNvSpPr/>
          <p:nvPr userDrawn="1"/>
        </p:nvSpPr>
        <p:spPr>
          <a:xfrm>
            <a:off x="7538626" y="13142"/>
            <a:ext cx="4653374" cy="6831717"/>
          </a:xfrm>
          <a:custGeom>
            <a:avLst/>
            <a:gdLst>
              <a:gd name="connsiteX0" fmla="*/ 3416476 w 4653374"/>
              <a:gd name="connsiteY0" fmla="*/ 0 h 6831717"/>
              <a:gd name="connsiteX1" fmla="*/ 4653374 w 4653374"/>
              <a:gd name="connsiteY1" fmla="*/ 0 h 6831717"/>
              <a:gd name="connsiteX2" fmla="*/ 4653374 w 4653374"/>
              <a:gd name="connsiteY2" fmla="*/ 6831717 h 6831717"/>
              <a:gd name="connsiteX3" fmla="*/ 3416476 w 4653374"/>
              <a:gd name="connsiteY3" fmla="*/ 6831717 h 6831717"/>
              <a:gd name="connsiteX4" fmla="*/ 0 w 4653374"/>
              <a:gd name="connsiteY4" fmla="*/ 3415863 h 6831717"/>
              <a:gd name="connsiteX5" fmla="*/ 3416476 w 4653374"/>
              <a:gd name="connsiteY5" fmla="*/ 0 h 683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3374" h="6831717">
                <a:moveTo>
                  <a:pt x="3416476" y="0"/>
                </a:moveTo>
                <a:lnTo>
                  <a:pt x="4653374" y="0"/>
                </a:lnTo>
                <a:lnTo>
                  <a:pt x="4653374" y="6831717"/>
                </a:lnTo>
                <a:lnTo>
                  <a:pt x="3416476" y="6831717"/>
                </a:lnTo>
                <a:cubicBezTo>
                  <a:pt x="1529612" y="6831717"/>
                  <a:pt x="0" y="5302406"/>
                  <a:pt x="0" y="3415863"/>
                </a:cubicBezTo>
                <a:cubicBezTo>
                  <a:pt x="0" y="1529335"/>
                  <a:pt x="1529607" y="0"/>
                  <a:pt x="3416476" y="0"/>
                </a:cubicBezTo>
                <a:close/>
              </a:path>
            </a:pathLst>
          </a:custGeom>
          <a:solidFill>
            <a:schemeClr val="accent1"/>
          </a:solidFill>
          <a:ln w="4777" cap="flat">
            <a:noFill/>
            <a:prstDash val="solid"/>
            <a:miter/>
          </a:ln>
        </p:spPr>
        <p:txBody>
          <a:bodyPr rtlCol="0" anchor="ctr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pic>
        <p:nvPicPr>
          <p:cNvPr id="2" name="Изображение 2" descr="preencoded.png"/>
          <p:cNvPicPr>
            <a:picLocks noChangeAspect="1"/>
          </p:cNvPicPr>
          <p:nvPr userDrawn="1"/>
        </p:nvPicPr>
        <p:blipFill>
          <a:blip r:embed="rId3" cstate="screen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8737234" y="-25041"/>
            <a:ext cx="3432191" cy="3432191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97D7747-D9D0-4222-AE01-C647B9939E3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97D7747-D9D0-4222-AE01-C647B9939E3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/>
              <a:t>Заголовок презентации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F63A3B-78C7-47BE-AE5E-E10140E04643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97D7747-D9D0-4222-AE01-C647B9939E3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4" name="Полилиния: Фигура 33"/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Полилиния: Фигура 45"/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Полилиния: Фигура 42"/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Полилиния: Фигура 48"/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Полилиния: Фигура 39"/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Полилиния: Фигура 36"/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ru-RU"/>
            </a:defPPr>
          </a:lstStyle>
          <a:p>
            <a:pPr lvl="0" algn="ctr" rtl="0"/>
            <a:endParaRPr lang="ru-RU" dirty="0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97D7747-D9D0-4222-AE01-C647B9939E3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97D7747-D9D0-4222-AE01-C647B9939E3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rtl="0"/>
            <a:r>
              <a:rPr lang="ru-RU"/>
              <a:t>Заголовок презентации</a:t>
            </a:r>
            <a:endParaRPr lang="ru-RU" dirty="0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rtl="0"/>
            <a:fld id="{48F63A3B-78C7-47BE-AE5E-E10140E04643}" type="slidenum">
              <a:rPr lang="ru-RU" dirty="0"/>
            </a:fld>
            <a:endParaRPr lang="ru-RU" dirty="0"/>
          </a:p>
        </p:txBody>
      </p:sp>
      <p:sp>
        <p:nvSpPr>
          <p:cNvPr id="7" name="Полилиния: Фигура 6"/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олилиния: фигура 8"/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rtl="0"/>
            <a:r>
              <a:rPr lang="ru-RU"/>
              <a:t>Заголовок презентации</a:t>
            </a:r>
            <a:endParaRPr lang="ru-RU" dirty="0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rtl="0"/>
            <a:fld id="{48F63A3B-78C7-47BE-AE5E-E10140E04643}" type="slidenum">
              <a:rPr lang="ru-RU" dirty="0"/>
            </a:fld>
            <a:endParaRPr lang="ru-RU" dirty="0"/>
          </a:p>
        </p:txBody>
      </p:sp>
      <p:sp>
        <p:nvSpPr>
          <p:cNvPr id="6" name="Полилиния: Фигура 5"/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олилиния: фигура 7"/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rtl="0"/>
            <a:r>
              <a:rPr lang="ru-RU"/>
              <a:t>Заголовок презентации</a:t>
            </a:r>
            <a:endParaRPr lang="ru-RU" dirty="0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rtl="0"/>
            <a:fld id="{48F63A3B-78C7-47BE-AE5E-E10140E04643}" type="slidenum">
              <a:rPr lang="ru-RU" dirty="0"/>
            </a:fld>
            <a:endParaRPr lang="ru-RU" dirty="0"/>
          </a:p>
        </p:txBody>
      </p:sp>
      <p:sp>
        <p:nvSpPr>
          <p:cNvPr id="11" name="Полилиния: Фигура 10"/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rtl="0"/>
            <a:r>
              <a:rPr lang="ru-RU"/>
              <a:t>Заголовок презентации</a:t>
            </a:r>
            <a:endParaRPr lang="ru-RU" dirty="0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rtl="0"/>
            <a:fld id="{48F63A3B-78C7-47BE-AE5E-E10140E04643}" type="slidenum">
              <a:rPr lang="ru-RU" dirty="0"/>
            </a:fld>
            <a:endParaRPr lang="ru-RU" dirty="0"/>
          </a:p>
        </p:txBody>
      </p:sp>
      <p:sp>
        <p:nvSpPr>
          <p:cNvPr id="11" name="Полилиния: фигура 10"/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4.jpeg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rtl="0"/>
            <a:r>
              <a:rPr lang="ru-RU"/>
              <a:t>Заголовок презентации</a:t>
            </a:r>
            <a:endParaRPr lang="ru-RU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rtl="0"/>
            <a:fld id="{48F63A3B-78C7-47BE-AE5E-E10140E04643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5320" y="279400"/>
            <a:ext cx="8133715" cy="292989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sz="4000" dirty="0">
                <a:solidFill>
                  <a:schemeClr val="tx1"/>
                </a:solidFill>
              </a:rPr>
              <a:t>Виды предложений</a:t>
            </a:r>
            <a:r>
              <a:rPr lang="ru-RU" sz="4000" dirty="0"/>
              <a:t> </a:t>
            </a:r>
            <a:r>
              <a:rPr lang="ru-RU" sz="4000" dirty="0">
                <a:solidFill>
                  <a:schemeClr val="tx1"/>
                </a:solidFill>
              </a:rPr>
              <a:t>по цели высказывания и </a:t>
            </a:r>
            <a:r>
              <a:rPr lang="ru-RU" sz="4000" dirty="0">
                <a:solidFill>
                  <a:schemeClr val="tx1"/>
                </a:solidFill>
              </a:rPr>
              <a:t>интонации</a:t>
            </a:r>
            <a:br>
              <a:rPr lang="ru-RU" sz="4000" dirty="0">
                <a:solidFill>
                  <a:schemeClr val="tx1"/>
                </a:solidFill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>
                <a:solidFill>
                  <a:schemeClr val="tx1"/>
                </a:solidFill>
                <a:latin typeface="+mn-lt"/>
              </a:rPr>
              <a:t>3 класс</a:t>
            </a:r>
            <a:endParaRPr lang="ru-RU" dirty="0">
              <a:solidFill>
                <a:schemeClr val="tx1"/>
              </a:solidFill>
              <a:latin typeface="+mn-lt"/>
            </a:endParaRPr>
          </a:p>
          <a:p>
            <a:pPr rtl="0"/>
            <a:r>
              <a:rPr lang="ru-RU" dirty="0">
                <a:solidFill>
                  <a:schemeClr val="tx1"/>
                </a:solidFill>
              </a:rPr>
              <a:t>18 сентября</a:t>
            </a:r>
            <a:endParaRPr lang="ru-RU" dirty="0">
              <a:solidFill>
                <a:schemeClr val="tx1"/>
              </a:solidFill>
              <a:latin typeface="+mn-lt"/>
            </a:endParaRPr>
          </a:p>
          <a:p>
            <a:pPr rtl="0"/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09600" y="1778635"/>
            <a:ext cx="10972800" cy="1517015"/>
          </a:xfrm>
        </p:spPr>
        <p:txBody>
          <a:bodyPr/>
          <a:p>
            <a:r>
              <a:rPr lang="ru-RU" altLang="en-US"/>
              <a:t>Спасибо за работу!</a:t>
            </a:r>
            <a:endParaRPr lang="ru-RU" altLang="en-US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rtl="0"/>
            <a:r>
              <a:rPr lang="ru-RU"/>
              <a:t>Заголовок презентации</a:t>
            </a:r>
            <a:endParaRPr lang="ru-RU" dirty="0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rtl="0"/>
            <a:fld id="{48F63A3B-78C7-47BE-AE5E-E10140E04643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Словарный диктант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4" name="Замещающее содержимое 3"/>
          <p:cNvSpPr>
            <a:spLocks noGrp="1"/>
          </p:cNvSpPr>
          <p:nvPr>
            <p:ph idx="13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rtl="0"/>
            <a:r>
              <a:rPr lang="ru-RU" dirty="0"/>
              <a:t>Заголовок презентации</a:t>
            </a:r>
            <a:endParaRPr lang="ru-RU" dirty="0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rtl="0"/>
            <a:fld id="{48F63A3B-78C7-47BE-AE5E-E10140E04643}" type="slidenum">
              <a:rPr lang="ru-RU" dirty="0"/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9616" y="177800"/>
            <a:ext cx="5693664" cy="66040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sz="4000" b="1" dirty="0">
                <a:solidFill>
                  <a:schemeClr val="tx1"/>
                </a:solidFill>
                <a:latin typeface="Arial Black" panose="020B0A04020102020204" pitchFamily="34" charset="0"/>
                <a:ea typeface="Arial Regular" pitchFamily="34" charset="-122"/>
                <a:cs typeface="Arial Black" panose="020B0A04020102020204" pitchFamily="34" charset="0"/>
              </a:rPr>
              <a:t>Проверь себя:</a:t>
            </a:r>
            <a:endParaRPr lang="ru-RU" sz="4000" b="1" dirty="0">
              <a:solidFill>
                <a:schemeClr val="tx1"/>
              </a:solidFill>
              <a:latin typeface="Arial Black" panose="020B0A04020102020204" pitchFamily="34" charset="0"/>
              <a:ea typeface="Arial Regular" pitchFamily="34" charset="-122"/>
              <a:cs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838200"/>
            <a:ext cx="8407400" cy="505460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05611" y="1162051"/>
          <a:ext cx="8407400" cy="3725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07400"/>
              </a:tblGrid>
              <a:tr h="342881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5400" b="1" dirty="0">
                          <a:effectLst/>
                        </a:rPr>
                        <a:t>Праздник, вместе, потому что, до свидания, Москва, Россия, молоко, сорока, русский, язык.</a:t>
                      </a:r>
                      <a:endParaRPr lang="ru-RU" sz="4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7" name="Замещающее содержимое 6"/>
          <p:cNvSpPr>
            <a:spLocks noGrp="1"/>
          </p:cNvSpPr>
          <p:nvPr>
            <p:ph idx="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sz="4000" i="1" kern="10" noProof="0" dirty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+mn-ea"/>
              </a:rPr>
              <a:t>Предложение</a:t>
            </a:r>
            <a:r>
              <a:rPr lang="ru-RU" i="1" kern="10" noProof="0" dirty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+mn-ea"/>
              </a:rPr>
              <a:t> </a:t>
            </a:r>
            <a:r>
              <a:rPr lang="ru-RU" sz="4400" i="1" kern="10" noProof="0" dirty="0">
                <a:ln w="9525">
                  <a:solidFill>
                    <a:srgbClr val="000000"/>
                  </a:solidFill>
                  <a:round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+mn-ea"/>
              </a:rPr>
              <a:t>– это слово или  группа</a:t>
            </a:r>
            <a:endParaRPr kumimoji="0" lang="ru-RU" sz="4400" b="0" i="1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sz="4400" i="1" kern="10" noProof="0" dirty="0">
                <a:ln w="9525">
                  <a:solidFill>
                    <a:srgbClr val="000000"/>
                  </a:solidFill>
                  <a:round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+mn-ea"/>
              </a:rPr>
              <a:t> слов, связанных между собой по смыслу. </a:t>
            </a:r>
            <a:endParaRPr kumimoji="0" lang="ru-RU" sz="4400" b="0" i="1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4400" b="0" i="1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sz="4400" i="1" kern="10" noProof="0" dirty="0">
                <a:ln w="9525">
                  <a:solidFill>
                    <a:srgbClr val="000000"/>
                  </a:solidFill>
                  <a:round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+mn-ea"/>
              </a:rPr>
              <a:t>Предложение выражает законченную мысль.</a:t>
            </a:r>
            <a:endParaRPr kumimoji="0" lang="ru-RU" sz="4400" b="0" i="1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</a:endParaRPr>
          </a:p>
          <a:p>
            <a:endParaRPr kumimoji="0" lang="ru-RU" altLang="en-US" sz="4400" b="0" i="1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rtl="0"/>
            <a:r>
              <a:rPr lang="ru-RU"/>
              <a:t>Заголовок презентации</a:t>
            </a:r>
            <a:endParaRPr lang="ru-RU" dirty="0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rtl="0"/>
            <a:fld id="{48F63A3B-78C7-47BE-AE5E-E10140E04643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000" y="215900"/>
            <a:ext cx="11645900" cy="76200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sz="4000" b="1" dirty="0">
                <a:solidFill>
                  <a:schemeClr val="tx1"/>
                </a:solidFill>
                <a:latin typeface="Arial Black" panose="020B0A04020102020204" pitchFamily="34" charset="0"/>
                <a:cs typeface="Arial Black" panose="020B0A04020102020204" pitchFamily="34" charset="0"/>
              </a:rPr>
              <a:t>Предложения по цели высказывания:</a:t>
            </a:r>
            <a:endParaRPr lang="ru-RU" sz="4000" b="1" dirty="0">
              <a:solidFill>
                <a:schemeClr val="tx1"/>
              </a:solidFill>
              <a:latin typeface="Arial Black" panose="020B0A04020102020204" pitchFamily="34" charset="0"/>
              <a:cs typeface="Arial Black" panose="020B0A040201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7700" y="977900"/>
            <a:ext cx="12458700" cy="5880100"/>
          </a:xfrm>
        </p:spPr>
        <p:txBody>
          <a:bodyPr rtlCol="0"/>
          <a:lstStyle>
            <a:defPPr>
              <a:defRPr lang="ru-RU"/>
            </a:defPPr>
          </a:lstStyle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ru-RU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ПОВЕСТВОВАТЕЛЬНЫЕ (.) в которых о чём-либо сообщаются</a:t>
            </a:r>
            <a:endParaRPr lang="ru-RU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ru-RU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ВОПРОСИТЕЛЬНЫЕ (?) содержат вопрос</a:t>
            </a:r>
            <a:endParaRPr lang="ru-RU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ru-RU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ПОБУДИТЕЛЬНЫЕ  (. !) побуждают к действию</a:t>
            </a:r>
            <a:endParaRPr lang="ru-RU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5955" y="279400"/>
            <a:ext cx="8133080" cy="292989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br>
              <a:rPr lang="ru-RU" sz="4000" dirty="0"/>
            </a:br>
            <a:endParaRPr lang="ru-RU" sz="4000" dirty="0"/>
          </a:p>
        </p:txBody>
      </p:sp>
      <p:sp>
        <p:nvSpPr>
          <p:cNvPr id="4" name="Подзаголовок 3"/>
          <p:cNvSpPr/>
          <p:nvPr>
            <p:ph type="subTitle" idx="1"/>
          </p:nvPr>
        </p:nvSpPr>
        <p:spPr>
          <a:xfrm>
            <a:off x="626745" y="456565"/>
            <a:ext cx="10949305" cy="6140450"/>
          </a:xfrm>
        </p:spPr>
        <p:txBody>
          <a:bodyPr/>
          <a:p>
            <a:r>
              <a:rPr lang="ru-RU" b="1" kern="10" noProof="0" dirty="0">
                <a:ln w="12700">
                  <a:solidFill>
                    <a:srgbClr val="3333CC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uLnTx/>
                <a:uFillTx/>
                <a:latin typeface="Arial" panose="020B0604020202020204"/>
                <a:cs typeface="Arial" panose="020B0604020202020204"/>
                <a:sym typeface="+mn-ea"/>
              </a:rPr>
              <a:t>Повествовательные</a:t>
            </a:r>
            <a:endParaRPr lang="ru-RU" b="1" kern="10" noProof="0" dirty="0">
              <a:ln w="12700">
                <a:solidFill>
                  <a:srgbClr val="3333CC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uLnTx/>
              <a:uFillTx/>
              <a:latin typeface="Arial" panose="020B0604020202020204"/>
              <a:cs typeface="Arial" panose="020B0604020202020204"/>
              <a:sym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sz="3600" b="1" kern="10" noProof="0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Гроза надвигается. </a:t>
            </a:r>
            <a:endParaRPr kumimoji="0" lang="ru-RU" sz="3600" b="1" i="0" u="none" strike="noStrike" kern="10" cap="none" spc="0" normalizeH="0" baseline="0" noProof="0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sz="3600" b="1" kern="10" noProof="0" dirty="0" err="1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Вдалике</a:t>
            </a:r>
            <a:r>
              <a:rPr lang="ru-RU" sz="3600" b="1" kern="10" noProof="0" dirty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вспыхивает молния.</a:t>
            </a:r>
            <a:endParaRPr lang="ru-RU" sz="3600" b="1" kern="10" noProof="0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sz="3600" b="1" kern="10" noProof="0" dirty="0">
                <a:ln w="12700">
                  <a:solidFill>
                    <a:srgbClr val="3333CC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uLnTx/>
                <a:uFillTx/>
                <a:latin typeface="Arial" panose="020B0604020202020204"/>
                <a:cs typeface="Arial" panose="020B0604020202020204"/>
                <a:sym typeface="+mn-ea"/>
              </a:rPr>
              <a:t>Вопросительные</a:t>
            </a:r>
            <a:endParaRPr lang="ru-RU" sz="3600" b="1" kern="10" noProof="0" dirty="0">
              <a:ln w="12700">
                <a:solidFill>
                  <a:srgbClr val="3333CC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uLnTx/>
              <a:uFillTx/>
              <a:latin typeface="Arial" panose="020B0604020202020204"/>
              <a:cs typeface="Arial" panose="020B0604020202020204"/>
              <a:sym typeface="+mn-ea"/>
            </a:endParaRPr>
          </a:p>
          <a:p>
            <a:pPr algn="l">
              <a:buNone/>
            </a:pPr>
            <a:r>
              <a:rPr sz="3600" b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Он приедет?</a:t>
            </a:r>
            <a:endParaRPr sz="3600" b="1" dirty="0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r>
              <a:rPr sz="3600" b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Когда он приедет?</a:t>
            </a:r>
            <a:endParaRPr sz="3600" b="1" dirty="0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r>
              <a:rPr sz="3600" b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Приедет ли он?</a:t>
            </a:r>
            <a:r>
              <a:rPr sz="36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sz="3600" b="1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ctr">
              <a:buNone/>
            </a:pPr>
            <a:r>
              <a:rPr lang="ru-RU" sz="3600" b="1" kern="10" noProof="0" dirty="0">
                <a:ln w="12700">
                  <a:solidFill>
                    <a:srgbClr val="3333CC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uLnTx/>
                <a:uFillTx/>
                <a:latin typeface="Arial" panose="020B0604020202020204"/>
                <a:cs typeface="Arial" panose="020B0604020202020204"/>
                <a:sym typeface="+mn-ea"/>
              </a:rPr>
              <a:t>Побудительные</a:t>
            </a:r>
            <a:endParaRPr lang="ru-RU" sz="3600" b="1" kern="10" noProof="0" dirty="0">
              <a:ln w="12700">
                <a:solidFill>
                  <a:srgbClr val="3333CC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uLnTx/>
              <a:uFillTx/>
              <a:latin typeface="Arial" panose="020B0604020202020204"/>
              <a:cs typeface="Arial" panose="020B0604020202020204"/>
              <a:sym typeface="+mn-ea"/>
            </a:endParaRPr>
          </a:p>
          <a:p>
            <a:pPr algn="l">
              <a:buNone/>
            </a:pPr>
            <a:r>
              <a:rPr sz="3600" b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Обязательно приходите.</a:t>
            </a:r>
            <a:endParaRPr sz="3600" b="1" dirty="0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r>
              <a:rPr sz="3600" b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Вы бы отдохнули.</a:t>
            </a: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sz="3600" b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Не шуметь!</a:t>
            </a:r>
            <a:endParaRPr lang="ru-RU" altLang="en-US" sz="3600" b="1" kern="10" noProof="0" dirty="0">
              <a:ln w="12700">
                <a:solidFill>
                  <a:srgbClr val="3333CC"/>
                </a:solidFill>
                <a:round/>
              </a:ln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sz="4000" dirty="0"/>
              <a:t>СПАСИБО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/>
              <a:t>Мария Анисимова</a:t>
            </a:r>
            <a:endParaRPr lang="ru-RU"/>
          </a:p>
          <a:p>
            <a:pPr rtl="0"/>
            <a:r>
              <a:rPr lang="ru-RU"/>
              <a:t>maria@contoso.com</a:t>
            </a:r>
            <a:endParaRPr lang="ru-RU"/>
          </a:p>
          <a:p>
            <a:pPr rtl="0"/>
            <a:r>
              <a:rPr lang="ru-RU"/>
              <a:t>www.contoso.com</a:t>
            </a:r>
            <a:endParaRPr lang="ru-RU"/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130175" y="370840"/>
            <a:ext cx="11307445" cy="625602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buNone/>
            </a:pPr>
            <a:r>
              <a:rPr sz="44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Повествовательное, невосклицательное</a:t>
            </a:r>
            <a:endParaRPr sz="44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None/>
            </a:pPr>
            <a:r>
              <a:rPr sz="4400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Это прекрасный город</a:t>
            </a:r>
            <a:r>
              <a:rPr sz="5400" b="1" dirty="0">
                <a:solidFill>
                  <a:srgbClr val="FF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sz="5400" b="1" dirty="0">
              <a:solidFill>
                <a:srgbClr val="FF0000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None/>
            </a:pPr>
            <a:r>
              <a:rPr sz="44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Повествовательное, восклицательное</a:t>
            </a:r>
            <a:endParaRPr sz="4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buNone/>
            </a:pPr>
            <a:r>
              <a:rPr sz="4400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Это прекрасный город</a:t>
            </a:r>
            <a:r>
              <a:rPr sz="44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sz="5400" b="1" dirty="0">
                <a:solidFill>
                  <a:srgbClr val="FF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!</a:t>
            </a:r>
            <a:endParaRPr sz="5400" b="1" dirty="0">
              <a:solidFill>
                <a:srgbClr val="FF0000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None/>
            </a:pPr>
            <a:r>
              <a:rPr sz="44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Побудительное, невосклицательное</a:t>
            </a:r>
            <a:endParaRPr sz="4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buNone/>
            </a:pPr>
            <a:r>
              <a:rPr sz="4400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Приходите в гости</a:t>
            </a:r>
            <a:r>
              <a:rPr sz="5400" b="1" dirty="0">
                <a:solidFill>
                  <a:srgbClr val="FF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sz="5400" b="1" dirty="0">
              <a:solidFill>
                <a:srgbClr val="FF0000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None/>
            </a:pPr>
            <a:r>
              <a:rPr sz="54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Побудительное,восклицательное</a:t>
            </a:r>
            <a:endParaRPr sz="5400" b="1" dirty="0">
              <a:solidFill>
                <a:srgbClr val="FF0000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buNone/>
            </a:pPr>
            <a:r>
              <a:rPr sz="4400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Обязательно приходите</a:t>
            </a:r>
            <a:r>
              <a:rPr sz="4400" b="1" dirty="0">
                <a:solidFill>
                  <a:srgbClr val="FF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!</a:t>
            </a:r>
            <a:endParaRPr sz="44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endParaRPr sz="3600" b="1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endParaRPr lang="ru-RU" altLang="en-US" sz="3600" b="1" dirty="0">
              <a:solidFill>
                <a:srgbClr val="005A9E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Определи предложение по цели высказывния</a:t>
            </a:r>
            <a:endParaRPr lang="ru-RU" altLang="en-US"/>
          </a:p>
        </p:txBody>
      </p:sp>
      <p:sp>
        <p:nvSpPr>
          <p:cNvPr id="7" name="Замещающее содержимое 6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Не забывайте убирать за собой грязную посуду!</a:t>
            </a:r>
            <a:endParaRPr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У нас посуду убирают сами.</a:t>
            </a:r>
            <a:endParaRPr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Вы не забыли убрать за собой посуду?</a:t>
            </a:r>
            <a:endParaRPr lang="ru-RU" altLang="en-US" sz="36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Замещающее содержимое 7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772150" cy="4953000"/>
          </a:xfrm>
        </p:spPr>
        <p:txBody>
          <a:bodyPr/>
          <a:p>
            <a:r>
              <a:rPr lang="ru-RU" altLang="en-US" sz="3600" b="1"/>
              <a:t>ПОВЕСВОВАТЕЛЬНОЕ</a:t>
            </a:r>
            <a:endParaRPr lang="ru-RU" altLang="en-US" sz="3600" b="1"/>
          </a:p>
          <a:p>
            <a:endParaRPr lang="ru-RU" altLang="en-US" sz="3600" b="1"/>
          </a:p>
          <a:p>
            <a:r>
              <a:rPr lang="ru-RU" altLang="en-US" sz="3600" b="1"/>
              <a:t>ВОПРОСИТЕЛЬНОЕ</a:t>
            </a:r>
            <a:endParaRPr lang="ru-RU" altLang="en-US" sz="3600" b="1"/>
          </a:p>
          <a:p>
            <a:endParaRPr lang="ru-RU" altLang="en-US" sz="3600" b="1"/>
          </a:p>
          <a:p>
            <a:r>
              <a:rPr lang="ru-RU" altLang="en-US" sz="3600" b="1"/>
              <a:t>ПОБУДИТЕЛЬНОЕ</a:t>
            </a:r>
            <a:endParaRPr lang="ru-RU" altLang="en-US" sz="3600" b="1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rtl="0"/>
            <a:r>
              <a:rPr lang="ru-RU"/>
              <a:t>Заголовок презентации</a:t>
            </a:r>
            <a:endParaRPr lang="ru-RU" dirty="0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rtl="0"/>
            <a:fld id="{48F63A3B-78C7-47BE-AE5E-E10140E04643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Составь предложение</a:t>
            </a:r>
            <a:endParaRPr lang="ru-RU" altLang="en-US"/>
          </a:p>
        </p:txBody>
      </p:sp>
      <p:sp>
        <p:nvSpPr>
          <p:cNvPr id="7" name="Замещающее содержимое 6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 sz="5400" b="1"/>
              <a:t>В, ЛЕСУ, ТИХО, ОСЕННЕМ</a:t>
            </a:r>
            <a:r>
              <a:rPr lang="ru-RU" altLang="en-US" sz="5400" b="1">
                <a:solidFill>
                  <a:srgbClr val="FF0000"/>
                </a:solidFill>
              </a:rPr>
              <a:t>.</a:t>
            </a:r>
            <a:endParaRPr lang="ru-RU" altLang="en-US" sz="5400" b="1">
              <a:solidFill>
                <a:srgbClr val="FF0000"/>
              </a:solidFill>
            </a:endParaRPr>
          </a:p>
          <a:p>
            <a:r>
              <a:rPr lang="ru-RU" altLang="en-US" sz="5400" b="1">
                <a:solidFill>
                  <a:schemeClr val="tx1"/>
                </a:solidFill>
              </a:rPr>
              <a:t>ОБЕДАЛ, ГДЕ, ВОРОБЕЙ</a:t>
            </a:r>
            <a:r>
              <a:rPr lang="ru-RU" altLang="en-US" sz="5400" b="1">
                <a:solidFill>
                  <a:srgbClr val="FF0000"/>
                </a:solidFill>
              </a:rPr>
              <a:t>?</a:t>
            </a:r>
            <a:endParaRPr lang="ru-RU" altLang="en-US" sz="5400" b="1">
              <a:solidFill>
                <a:srgbClr val="FF0000"/>
              </a:solidFill>
            </a:endParaRPr>
          </a:p>
          <a:p>
            <a:r>
              <a:rPr lang="ru-RU" altLang="en-US" sz="5400" b="1">
                <a:solidFill>
                  <a:schemeClr val="tx1"/>
                </a:solidFill>
              </a:rPr>
              <a:t>ВНИМАТЕЛЬНО, ЗАПОМИНАЙ, СЛУШАЙ, И </a:t>
            </a:r>
            <a:r>
              <a:rPr lang="ru-RU" altLang="en-US" sz="5400" b="1">
                <a:solidFill>
                  <a:srgbClr val="FF0000"/>
                </a:solidFill>
              </a:rPr>
              <a:t>!</a:t>
            </a:r>
            <a:endParaRPr lang="ru-RU" altLang="en-US" sz="5400" b="1">
              <a:solidFill>
                <a:srgbClr val="FF0000"/>
              </a:solidFill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rtl="0"/>
            <a:r>
              <a:rPr lang="ru-RU"/>
              <a:t>Заголовок презентации</a:t>
            </a:r>
            <a:endParaRPr lang="ru-RU" dirty="0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rtl="0"/>
            <a:fld id="{48F63A3B-78C7-47BE-AE5E-E10140E04643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{0227CFBF-D041-4224-9465-1CE49C6632DB}tf78438558_win32</Template>
  <TotalTime>0</TotalTime>
  <Words>1331</Words>
  <Application>WPS Presentation</Application>
  <PresentationFormat>Широкоэкранный</PresentationFormat>
  <Paragraphs>94</Paragraphs>
  <Slides>10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Arial</vt:lpstr>
      <vt:lpstr>SimSun</vt:lpstr>
      <vt:lpstr>Wingdings</vt:lpstr>
      <vt:lpstr>Arial Black</vt:lpstr>
      <vt:lpstr>Arial Regular</vt:lpstr>
      <vt:lpstr>Symbol</vt:lpstr>
      <vt:lpstr>Calibri</vt:lpstr>
      <vt:lpstr>Times New Roman</vt:lpstr>
      <vt:lpstr>Sabon Next LT</vt:lpstr>
      <vt:lpstr>Sitka Text</vt:lpstr>
      <vt:lpstr>Microsoft YaHei</vt:lpstr>
      <vt:lpstr>Arial Unicode MS</vt:lpstr>
      <vt:lpstr>Arial</vt:lpstr>
      <vt:lpstr>Blue Waves</vt:lpstr>
      <vt:lpstr>Виды предложений по цели высказывания и интонации </vt:lpstr>
      <vt:lpstr>PowerPoint 演示文稿</vt:lpstr>
      <vt:lpstr>Проверь себя:</vt:lpstr>
      <vt:lpstr>PowerPoint 演示文稿</vt:lpstr>
      <vt:lpstr>Виды предложений</vt:lpstr>
      <vt:lpstr>Пословицы народов россии </vt:lpstr>
      <vt:lpstr>СПАСИБО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 ЗНАНИЙ</dc:title>
  <dc:creator>User</dc:creator>
  <cp:lastModifiedBy>User</cp:lastModifiedBy>
  <cp:revision>12</cp:revision>
  <dcterms:created xsi:type="dcterms:W3CDTF">2023-09-17T15:04:00Z</dcterms:created>
  <dcterms:modified xsi:type="dcterms:W3CDTF">2025-04-08T13:12:09Z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F0292E1F89BD47D48DA6768CE3575212_13</vt:lpwstr>
  </property>
  <property fmtid="{D5CDD505-2E9C-101B-9397-08002B2CF9AE}" pid="3" name="KSOProductBuildVer">
    <vt:lpwstr>1049-12.2.0.20782</vt:lpwstr>
  </property>
</Properties>
</file>