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9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947E-E901-46BB-B6F7-191EC19514E1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E9532-1CA6-4F5D-A25D-0E69E06C4E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531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947E-E901-46BB-B6F7-191EC19514E1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E9532-1CA6-4F5D-A25D-0E69E06C4E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380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947E-E901-46BB-B6F7-191EC19514E1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E9532-1CA6-4F5D-A25D-0E69E06C4E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6040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947E-E901-46BB-B6F7-191EC19514E1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E9532-1CA6-4F5D-A25D-0E69E06C4E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512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947E-E901-46BB-B6F7-191EC19514E1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E9532-1CA6-4F5D-A25D-0E69E06C4E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73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947E-E901-46BB-B6F7-191EC19514E1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E9532-1CA6-4F5D-A25D-0E69E06C4E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8920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947E-E901-46BB-B6F7-191EC19514E1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E9532-1CA6-4F5D-A25D-0E69E06C4E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3968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947E-E901-46BB-B6F7-191EC19514E1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E9532-1CA6-4F5D-A25D-0E69E06C4E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671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947E-E901-46BB-B6F7-191EC19514E1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E9532-1CA6-4F5D-A25D-0E69E06C4E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657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947E-E901-46BB-B6F7-191EC19514E1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E9532-1CA6-4F5D-A25D-0E69E06C4E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9831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947E-E901-46BB-B6F7-191EC19514E1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E9532-1CA6-4F5D-A25D-0E69E06C4E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56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5F947E-E901-46BB-B6F7-191EC19514E1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6E9532-1CA6-4F5D-A25D-0E69E06C4E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612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tatic2.bigstockphoto.com/0/1/6/large1500/6102982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28"/>
          <a:stretch/>
        </p:blipFill>
        <p:spPr bwMode="auto">
          <a:xfrm>
            <a:off x="1250421" y="361683"/>
            <a:ext cx="9538758" cy="6287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47800" y="5213088"/>
            <a:ext cx="9144000" cy="135942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b="1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</a:rPr>
              <a:t>Краткосрочный проект музыкального руководителя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b="1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</a:rPr>
              <a:t>Сорокиной Алина Александровны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b="1" dirty="0" smtClean="0">
                <a:solidFill>
                  <a:srgbClr val="FF0000"/>
                </a:solidFill>
              </a:rPr>
              <a:t>МКДОУ д\с 467</a:t>
            </a:r>
            <a:endParaRPr lang="ru-RU" sz="2000" b="1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b="1" dirty="0" smtClean="0">
                <a:solidFill>
                  <a:srgbClr val="FF0000"/>
                </a:solidFill>
              </a:rPr>
              <a:t>Март - апрель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424255" y="198735"/>
            <a:ext cx="710643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6000" b="1" cap="none" spc="0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«Весенние таланты»</a:t>
            </a:r>
            <a:endParaRPr lang="ru-RU" sz="6000" b="1" cap="none" spc="0" dirty="0">
              <a:ln>
                <a:solidFill>
                  <a:srgbClr val="FFFF00"/>
                </a:solidFill>
              </a:ln>
              <a:solidFill>
                <a:srgbClr val="FF000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6810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47608" t="15486" r="18790" b="4395"/>
          <a:stretch/>
        </p:blipFill>
        <p:spPr>
          <a:xfrm>
            <a:off x="2954866" y="194734"/>
            <a:ext cx="4910667" cy="658622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416062" y="3701562"/>
            <a:ext cx="852853" cy="1582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6350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0" y="3166534"/>
            <a:ext cx="5400000" cy="3600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11579">
            <a:off x="6282622" y="1109134"/>
            <a:ext cx="5400000" cy="3600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032" y="0"/>
            <a:ext cx="2700000" cy="1800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53"/>
          <a:stretch/>
        </p:blipFill>
        <p:spPr>
          <a:xfrm rot="19794096">
            <a:off x="723392" y="424104"/>
            <a:ext cx="2659316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9224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067" y="3148764"/>
            <a:ext cx="5400000" cy="3600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2268" y="160865"/>
            <a:ext cx="3191932" cy="478789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99" y="397932"/>
            <a:ext cx="54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1439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299" y="2266245"/>
            <a:ext cx="6887633" cy="459175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707"/>
          <a:stretch/>
        </p:blipFill>
        <p:spPr>
          <a:xfrm>
            <a:off x="7408333" y="120931"/>
            <a:ext cx="4580468" cy="416635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9" y="143932"/>
            <a:ext cx="2973767" cy="4460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330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1932" y="1676400"/>
            <a:ext cx="11260667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>
              <a:spcAft>
                <a:spcPts val="0"/>
              </a:spcAft>
            </a:pPr>
            <a:r>
              <a:rPr lang="ru-RU" sz="2800" b="1" dirty="0">
                <a:solidFill>
                  <a:srgbClr val="000000"/>
                </a:solidFill>
                <a:ea typeface="Times New Roman" panose="02020603050405020304" pitchFamily="18" charset="0"/>
              </a:rPr>
              <a:t>Тип проекта </a:t>
            </a:r>
            <a:r>
              <a:rPr lang="ru-RU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– творческий </a:t>
            </a:r>
            <a:endParaRPr lang="ru-RU" sz="2400" dirty="0" smtClean="0">
              <a:effectLst/>
              <a:ea typeface="Times New Roman" panose="02020603050405020304" pitchFamily="18" charset="0"/>
            </a:endParaRPr>
          </a:p>
          <a:p>
            <a:pPr indent="180340">
              <a:spcAft>
                <a:spcPts val="0"/>
              </a:spcAft>
            </a:pPr>
            <a:r>
              <a:rPr lang="ru-RU" sz="2800" b="1" dirty="0">
                <a:solidFill>
                  <a:srgbClr val="000000"/>
                </a:solidFill>
                <a:ea typeface="Times New Roman" panose="02020603050405020304" pitchFamily="18" charset="0"/>
              </a:rPr>
              <a:t>Руководитель проекта </a:t>
            </a:r>
            <a:r>
              <a:rPr lang="ru-RU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– музыкальный руководитель Сорокина А. А.</a:t>
            </a:r>
            <a:endParaRPr lang="ru-RU" sz="2400" dirty="0" smtClean="0">
              <a:effectLst/>
              <a:ea typeface="Times New Roman" panose="02020603050405020304" pitchFamily="18" charset="0"/>
            </a:endParaRPr>
          </a:p>
          <a:p>
            <a:pPr indent="180340">
              <a:spcAft>
                <a:spcPts val="0"/>
              </a:spcAft>
            </a:pPr>
            <a:r>
              <a:rPr lang="ru-RU" sz="2800" b="1" dirty="0">
                <a:solidFill>
                  <a:srgbClr val="000000"/>
                </a:solidFill>
                <a:ea typeface="Times New Roman" panose="02020603050405020304" pitchFamily="18" charset="0"/>
              </a:rPr>
              <a:t>Участники проекта</a:t>
            </a:r>
            <a:r>
              <a:rPr lang="ru-RU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– музыкальный руководитель, старший воспитатель, воспитатели, дети подготовительной группы, родители воспитанников.</a:t>
            </a:r>
            <a:endParaRPr lang="ru-RU" sz="2400" dirty="0" smtClean="0">
              <a:effectLst/>
              <a:ea typeface="Times New Roman" panose="02020603050405020304" pitchFamily="18" charset="0"/>
            </a:endParaRPr>
          </a:p>
          <a:p>
            <a:pPr indent="180340">
              <a:spcAft>
                <a:spcPts val="0"/>
              </a:spcAft>
            </a:pPr>
            <a:r>
              <a:rPr lang="ru-RU" sz="2800" b="1" dirty="0">
                <a:solidFill>
                  <a:srgbClr val="000000"/>
                </a:solidFill>
                <a:ea typeface="Times New Roman" panose="02020603050405020304" pitchFamily="18" charset="0"/>
              </a:rPr>
              <a:t>Срок реализации</a:t>
            </a:r>
            <a:r>
              <a:rPr lang="ru-RU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– март, </a:t>
            </a:r>
            <a:r>
              <a:rPr lang="ru-RU" sz="28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апрель.</a:t>
            </a:r>
            <a:endParaRPr lang="ru-RU" sz="2800" dirty="0" smtClean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indent="180340"/>
            <a:r>
              <a:rPr lang="ru-RU" sz="2800" b="1" dirty="0"/>
              <a:t>Образовательная область</a:t>
            </a:r>
            <a:r>
              <a:rPr lang="ru-RU" sz="2800" dirty="0"/>
              <a:t>: «Художественно-эстетическое развитие (Музыка</a:t>
            </a:r>
            <a:r>
              <a:rPr lang="ru-RU" sz="2800" dirty="0" smtClean="0"/>
              <a:t>)»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566928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7067" y="176875"/>
            <a:ext cx="112776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>
              <a:spcAft>
                <a:spcPts val="0"/>
              </a:spcAft>
            </a:pP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Цель: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Поиск, развитие и поддержка талантливых детей и их родителей</a:t>
            </a:r>
            <a:endParaRPr lang="ru-RU" sz="2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80340">
              <a:spcAft>
                <a:spcPts val="0"/>
              </a:spcAft>
            </a:pP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Задачи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1. Образовательные - расширять формы работы с родителями; - доставить детям и родителям радость и удовольствие от общения друг с другом;</a:t>
            </a:r>
            <a:endParaRPr lang="ru-RU" sz="2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80340"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поддерживать интерес родителей к музыкальной, театральной, художественной и интеллектуальной деятельности детей в детском саду.</a:t>
            </a:r>
            <a:endParaRPr lang="ru-RU" sz="2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80340"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 Развивающие - развивать у детей творческие способности, коммуникативные навыки.</a:t>
            </a:r>
            <a:endParaRPr lang="ru-RU" sz="2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80340"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 Воспитательные – воспитывать доброжелательное отношение друг другу, умение радоваться успехом сверстников.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067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7067" y="153244"/>
            <a:ext cx="11692466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Ожидаемые результаты проекта: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       Создание оптимально комфортной среды развития ребёнка через согласование позиций семьи и дошкольного образовательного учреждения;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        Переход родителей от роли пассивных наблюдателей к роли активных участников в совместной музыкально-образовательной деятельности;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        Повышение интереса родителей к содержанию музыкальной деятельности дошкольного учреждения;    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       Формирование педагогической компетентности родителей в вопросах музыкального обучения и воспитания детей, повышение их педагогической культуры;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80340"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Место проведения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музыкальный зал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80340"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Материал и оборудование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фонограммы песен, музыкальных номеров, акустическая система, ноутбук,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изготовление афиши мероприятия, приглашений, грамоты и призы для всех участников.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721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20143" y="69334"/>
            <a:ext cx="48417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180340">
              <a:spcAft>
                <a:spcPts val="0"/>
              </a:spcAft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Схема реализации проекта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4001814"/>
              </p:ext>
            </p:extLst>
          </p:nvPr>
        </p:nvGraphicFramePr>
        <p:xfrm>
          <a:off x="719668" y="673894"/>
          <a:ext cx="11167532" cy="56056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593665">
                  <a:extLst>
                    <a:ext uri="{9D8B030D-6E8A-4147-A177-3AD203B41FA5}">
                      <a16:colId xmlns:a16="http://schemas.microsoft.com/office/drawing/2014/main" val="1698390112"/>
                    </a:ext>
                  </a:extLst>
                </a:gridCol>
                <a:gridCol w="2573867">
                  <a:extLst>
                    <a:ext uri="{9D8B030D-6E8A-4147-A177-3AD203B41FA5}">
                      <a16:colId xmlns:a16="http://schemas.microsoft.com/office/drawing/2014/main" val="410412344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indent="180340"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этап</a:t>
                      </a:r>
                      <a:endParaRPr lang="ru-RU" sz="2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Время проведения</a:t>
                      </a:r>
                      <a:endParaRPr lang="ru-RU" sz="2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/>
                </a:tc>
                <a:extLst>
                  <a:ext uri="{0D108BD9-81ED-4DB2-BD59-A6C34878D82A}">
                    <a16:rowId xmlns:a16="http://schemas.microsoft.com/office/drawing/2014/main" val="4257635479"/>
                  </a:ext>
                </a:extLst>
              </a:tr>
              <a:tr h="197788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1 этап – организационно подготовительный.</a:t>
                      </a:r>
                      <a:endParaRPr lang="ru-RU" sz="2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5816800"/>
                  </a:ext>
                </a:extLst>
              </a:tr>
              <a:tr h="593364">
                <a:tc>
                  <a:txBody>
                    <a:bodyPr/>
                    <a:lstStyle/>
                    <a:p>
                      <a:pPr indent="180340"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Изучение и анализ методической литературы, подбор методического сопровождения.</a:t>
                      </a:r>
                      <a:endParaRPr lang="ru-RU" sz="2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Март</a:t>
                      </a:r>
                      <a:endParaRPr lang="ru-RU" sz="2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/>
                </a:tc>
                <a:extLst>
                  <a:ext uri="{0D108BD9-81ED-4DB2-BD59-A6C34878D82A}">
                    <a16:rowId xmlns:a16="http://schemas.microsoft.com/office/drawing/2014/main" val="960103373"/>
                  </a:ext>
                </a:extLst>
              </a:tr>
              <a:tr h="5933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Знакомство родителей с проектом, определение мотивов участия в предстоящей деятельности.</a:t>
                      </a:r>
                      <a:endParaRPr lang="ru-RU" sz="2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Март</a:t>
                      </a:r>
                      <a:endParaRPr lang="ru-RU" sz="2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/>
                </a:tc>
                <a:extLst>
                  <a:ext uri="{0D108BD9-81ED-4DB2-BD59-A6C34878D82A}">
                    <a16:rowId xmlns:a16="http://schemas.microsoft.com/office/drawing/2014/main" val="1585151325"/>
                  </a:ext>
                </a:extLst>
              </a:tr>
              <a:tr h="3955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Консультация родителей на тему «Музыка в семье».</a:t>
                      </a:r>
                      <a:endParaRPr lang="ru-RU" sz="2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Март</a:t>
                      </a:r>
                      <a:endParaRPr lang="ru-RU" sz="2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/>
                </a:tc>
                <a:extLst>
                  <a:ext uri="{0D108BD9-81ED-4DB2-BD59-A6C34878D82A}">
                    <a16:rowId xmlns:a16="http://schemas.microsoft.com/office/drawing/2014/main" val="1409830129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Составление сценария концерта</a:t>
                      </a:r>
                      <a:endParaRPr lang="ru-RU" sz="2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Март</a:t>
                      </a:r>
                      <a:endParaRPr lang="ru-RU" sz="2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/>
                </a:tc>
                <a:extLst>
                  <a:ext uri="{0D108BD9-81ED-4DB2-BD59-A6C34878D82A}">
                    <a16:rowId xmlns:a16="http://schemas.microsoft.com/office/drawing/2014/main" val="4073044791"/>
                  </a:ext>
                </a:extLst>
              </a:tr>
              <a:tr h="197788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2 этап – Реализация проекта</a:t>
                      </a:r>
                      <a:endParaRPr lang="ru-RU" sz="2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4243442"/>
                  </a:ext>
                </a:extLst>
              </a:tr>
              <a:tr h="3955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Самостоятельный подбор материала родителями для выступлений. </a:t>
                      </a:r>
                      <a:endParaRPr lang="ru-RU" sz="2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Апрель</a:t>
                      </a:r>
                      <a:endParaRPr lang="ru-RU" sz="2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/>
                </a:tc>
                <a:extLst>
                  <a:ext uri="{0D108BD9-81ED-4DB2-BD59-A6C34878D82A}">
                    <a16:rowId xmlns:a16="http://schemas.microsoft.com/office/drawing/2014/main" val="517536704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Консультация, репетиции номеров</a:t>
                      </a:r>
                      <a:endParaRPr lang="ru-RU" sz="2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Апрель</a:t>
                      </a:r>
                      <a:endParaRPr lang="ru-RU" sz="2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/>
                </a:tc>
                <a:extLst>
                  <a:ext uri="{0D108BD9-81ED-4DB2-BD59-A6C34878D82A}">
                    <a16:rowId xmlns:a16="http://schemas.microsoft.com/office/drawing/2014/main" val="3785358427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Концерт «Весенние таланты»</a:t>
                      </a:r>
                      <a:endParaRPr lang="ru-RU" sz="2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effectLst/>
                        </a:rPr>
                        <a:t>2.04</a:t>
                      </a:r>
                      <a:endParaRPr lang="ru-RU" sz="2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/>
                </a:tc>
                <a:extLst>
                  <a:ext uri="{0D108BD9-81ED-4DB2-BD59-A6C34878D82A}">
                    <a16:rowId xmlns:a16="http://schemas.microsoft.com/office/drawing/2014/main" val="2064020469"/>
                  </a:ext>
                </a:extLst>
              </a:tr>
              <a:tr h="197788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3 этап – Подведение итогов</a:t>
                      </a:r>
                      <a:endParaRPr lang="ru-RU" sz="2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1075211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Вручение дипломов</a:t>
                      </a:r>
                      <a:endParaRPr lang="ru-RU" sz="2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effectLst/>
                        </a:rPr>
                        <a:t>2.0</a:t>
                      </a:r>
                      <a:r>
                        <a:rPr lang="en-US" sz="2200" dirty="0" smtClean="0">
                          <a:effectLst/>
                        </a:rPr>
                        <a:t>4</a:t>
                      </a:r>
                      <a:endParaRPr lang="ru-RU" sz="2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/>
                </a:tc>
                <a:extLst>
                  <a:ext uri="{0D108BD9-81ED-4DB2-BD59-A6C34878D82A}">
                    <a16:rowId xmlns:a16="http://schemas.microsoft.com/office/drawing/2014/main" val="76745283"/>
                  </a:ext>
                </a:extLst>
              </a:tr>
              <a:tr h="7911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Подведение итогов взаимодействия музыкального руководителя с семьями воспитанников на совете педагогов ДОУ.</a:t>
                      </a:r>
                      <a:endParaRPr lang="ru-RU" sz="2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Апрель</a:t>
                      </a:r>
                      <a:endParaRPr lang="ru-RU" sz="2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/>
                </a:tc>
                <a:extLst>
                  <a:ext uri="{0D108BD9-81ED-4DB2-BD59-A6C34878D82A}">
                    <a16:rowId xmlns:a16="http://schemas.microsoft.com/office/drawing/2014/main" val="738821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6247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64066" y="318281"/>
            <a:ext cx="11641667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Ход мероприятия</a:t>
            </a:r>
            <a:endParaRPr lang="ru-RU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80340"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Муз. рук-ль: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Здравствуйте, уважаемые мамы, папы, дедушки, бабушки, Добрый вечер, девочки и мальчики! Я приветствую всех, кто пришёл на наш вечер. Как хорошо, что мы опять собрались все вместе.</a:t>
            </a:r>
            <a:endParaRPr lang="ru-RU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80340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Говорят, талант - это ценный дар. А каждый малыш - это целый мир. Одни любят петь, танцевать, другие - мастерить, рисовать, сочинять. Я уверена, что каждый ребёнок, талантлив по - своему. А неталантливых детей просто не бывает! Нужно в каждом малыше найти ту самую изюминку, ту самую искорку, которая, когда-нибудь вырастет в звёздочку и с годами появится талантливая личность, а может и большая звезда.</a:t>
            </a:r>
            <a:endParaRPr lang="ru-RU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80340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Да что об этом говорить, давайте сейчас в этом и убедимся.</a:t>
            </a:r>
            <a:endParaRPr lang="ru-RU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80340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Итак, мы начинаем наш праздник талантов.</a:t>
            </a:r>
            <a:endParaRPr lang="ru-RU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80340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Дети читают стихи:</a:t>
            </a:r>
            <a:endParaRPr lang="ru-RU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80340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Пусть звучат стихи и песни</a:t>
            </a:r>
            <a:endParaRPr lang="ru-RU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80340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Пусть звучит ребячий смех,</a:t>
            </a:r>
            <a:endParaRPr lang="ru-RU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80340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Да и взрослым вместе с нами</a:t>
            </a:r>
            <a:endParaRPr lang="ru-RU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80340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Позабавиться не грех.</a:t>
            </a:r>
            <a:endParaRPr lang="ru-RU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80340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Вечер всех собрал нас вместе</a:t>
            </a:r>
            <a:endParaRPr lang="ru-RU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80340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Чтоб сдружить ещё сильней,</a:t>
            </a:r>
            <a:endParaRPr lang="ru-RU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80340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 талантами своими</a:t>
            </a:r>
            <a:endParaRPr lang="ru-RU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80340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Вновь порадовать друзей.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205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7799" y="427549"/>
            <a:ext cx="11700934" cy="600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Наш концерт открывает семья Ивановых. Матвей со своей мамой исполнят для нас песню «От улыбки»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же прекрасен мир, когда все друг другу улыбаются. 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 важно не забывать, что нашей улыбки ждут и наши братья меньшие. Об этом нам сейчас расскажет Сережа со своей мамой Надеждой Сергеевной. Стихотворение «Маленький друг»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сейчас внимание, внимание! К нам приехал самый знамений фокусник! Только сейчас, только для вас выступит Илья Рогулин и его младшая сестренка Маруся!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сейчас я приглашаю вас всех поиграть. 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Муз. игра «1, 2, 3 на носочки»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нашем концерте принимают участие не только братишки, но и сестренки. Задорные частушки, про веселых бабок Ежек нам исполнят две сестренки. Маша и Катерина!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Оказывается, с мамой можно не только гулять, не только играть, но и даже танцевать! Приглашаем на сцену Лизу и ее маму Татьяну Васильевну! «Веселая полька».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Есть в нашем детском саду очень талантливая семья. Они не только поют и танцуют дома, но и любят ставить маленькие спектакли. Один из них вам сейчас покажут. Мы приглашаем на сцену семью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Шинкарюк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Кирилла, Иру и их маму Людмилу Александровну! Сценка «Детский сад»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1342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0200" y="168980"/>
            <a:ext cx="11353800" cy="5366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Вот и подошел к концу наш маленький, но такой домашний, такой радостный весенний концерт. </a:t>
            </a:r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Ведущий: Все сегодня старались</a:t>
            </a:r>
            <a:endParaRPr lang="ru-RU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80340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Выступали славно.</a:t>
            </a:r>
            <a:endParaRPr lang="ru-RU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80340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Вы умней, дружнее стали</a:t>
            </a:r>
            <a:endParaRPr lang="ru-RU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80340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Ну, а это главное!</a:t>
            </a:r>
            <a:endParaRPr lang="ru-RU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80340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Гостям спасибо за внимание,</a:t>
            </a:r>
            <a:endParaRPr lang="ru-RU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80340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 задор, веселье, смех,</a:t>
            </a:r>
            <a:endParaRPr lang="ru-RU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80340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 артисты все имели</a:t>
            </a:r>
            <a:endParaRPr lang="ru-RU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80340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Ошеломляющий успех!</a:t>
            </a:r>
            <a:endParaRPr lang="ru-RU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80340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Старались на славу - играли и пели,</a:t>
            </a:r>
            <a:endParaRPr lang="ru-RU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80340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Таланты свои показать вам сумели.</a:t>
            </a:r>
            <a:endParaRPr lang="ru-RU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80340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Вручение дипломов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0306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" y="0"/>
            <a:ext cx="12031133" cy="6643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Подведение итогов взаимодействия музыкального руководителя с семьями воспитанников на совете педагогов ДОУ.</a:t>
            </a:r>
            <a:endParaRPr lang="ru-RU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ru-RU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апреля в детском саду был проведен совместный концерт детей подготовительной группы и родителей «Весенние таланты». Он явился итогом краткосрочного одноименного проекта. </a:t>
            </a:r>
            <a:endParaRPr lang="ru-RU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</a:rPr>
              <a:t>Основная задача музыкального руководителя состоит в том, чтобы приобщить ребенка к миру музыки, научить понимать его, наслаждаться им, развивать музыкально-творческие способности, формировать нравственно-эстетическое отношение к нему, стремление активно, творчески сопереживать воспринимаемому.</a:t>
            </a:r>
            <a:endParaRPr lang="ru-RU" dirty="0" smtClean="0">
              <a:effectLst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</a:rPr>
              <a:t>Успех в данной работе может быть, достигнут только при тесном взаимодействии педагогов детского сада и семьи. Поэтому взаимодействие музыкального руководителя и семьи является актуальной темой в соответствии с Федеральными государственными образовательными стандартами.</a:t>
            </a:r>
            <a:endParaRPr lang="ru-RU" dirty="0" smtClean="0">
              <a:effectLst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</a:rPr>
              <a:t>Педагогически грамотные родители понимают важность музыкального воспитания в развитии ребенка, и стремятся обогатить эмоциональными впечатлениями, расширить его музыкальный опыт, посещая с ним концерты и музыкальные спектакли.  Стараются заинтересовать ребенка занятиями музыкой в кружках, студиях, музыкальной школе. Поиск новых форм сотрудничества музыкального руководителя с родителями детей, является важнейшим направлением обеспечения качества музыкального образования дошкольников.  Сотрудничество ДОУ и семьи - это результат целенаправленной и длительной работы педагогов, предполагающее, прежде всего, всестороннее и систематическое изучение семьи, знание особенностей и условий семейного воспитания ребёнка.</a:t>
            </a:r>
            <a:endParaRPr lang="ru-RU" dirty="0" smtClean="0">
              <a:effectLst/>
              <a:ea typeface="Times New Roman" panose="02020603050405020304" pitchFamily="18" charset="0"/>
            </a:endParaRPr>
          </a:p>
          <a:p>
            <a:pPr indent="180340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Целью проекта было поддержка талантливых детей в их совместном творческом развитии с родителями, семьей. Эта цель была полностью достигнута. </a:t>
            </a:r>
            <a:endParaRPr lang="ru-RU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Для реализации проекта были проведены консультации с родителями. Подбор номеров для выступления проходил в 2 этапа. Родители сами придумывали свое выступление, затем, на очередной встрече с музыкальным руководителем было обсуждение номером, советы по их выступлениям.</a:t>
            </a:r>
            <a:endParaRPr lang="ru-RU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Концерт прошел в радостной, дружной обстановке. Зрителями были дети старшей группы «Веселые Человечки». </a:t>
            </a:r>
            <a:endParaRPr lang="ru-RU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0071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526</Words>
  <Application>Microsoft Office PowerPoint</Application>
  <PresentationFormat>Широкоэкранный</PresentationFormat>
  <Paragraphs>92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</dc:creator>
  <cp:lastModifiedBy>Алина</cp:lastModifiedBy>
  <cp:revision>5</cp:revision>
  <dcterms:created xsi:type="dcterms:W3CDTF">2021-11-12T05:25:25Z</dcterms:created>
  <dcterms:modified xsi:type="dcterms:W3CDTF">2025-04-17T05:05:08Z</dcterms:modified>
</cp:coreProperties>
</file>