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1" r:id="rId1"/>
  </p:sldMasterIdLst>
  <p:notesMasterIdLst>
    <p:notesMasterId r:id="rId27"/>
  </p:notesMasterIdLst>
  <p:sldIdLst>
    <p:sldId id="329" r:id="rId2"/>
    <p:sldId id="325" r:id="rId3"/>
    <p:sldId id="352" r:id="rId4"/>
    <p:sldId id="351" r:id="rId5"/>
    <p:sldId id="332" r:id="rId6"/>
    <p:sldId id="330" r:id="rId7"/>
    <p:sldId id="346" r:id="rId8"/>
    <p:sldId id="333" r:id="rId9"/>
    <p:sldId id="327" r:id="rId10"/>
    <p:sldId id="349" r:id="rId11"/>
    <p:sldId id="335" r:id="rId12"/>
    <p:sldId id="339" r:id="rId13"/>
    <p:sldId id="334" r:id="rId14"/>
    <p:sldId id="347" r:id="rId15"/>
    <p:sldId id="348" r:id="rId16"/>
    <p:sldId id="354" r:id="rId17"/>
    <p:sldId id="336" r:id="rId18"/>
    <p:sldId id="343" r:id="rId19"/>
    <p:sldId id="337" r:id="rId20"/>
    <p:sldId id="341" r:id="rId21"/>
    <p:sldId id="338" r:id="rId22"/>
    <p:sldId id="350" r:id="rId23"/>
    <p:sldId id="344" r:id="rId24"/>
    <p:sldId id="345" r:id="rId25"/>
    <p:sldId id="34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24" autoAdjust="0"/>
    <p:restoredTop sz="95000" autoAdjust="0"/>
  </p:normalViewPr>
  <p:slideViewPr>
    <p:cSldViewPr>
      <p:cViewPr>
        <p:scale>
          <a:sx n="90" d="100"/>
          <a:sy n="90" d="100"/>
        </p:scale>
        <p:origin x="-246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A911D-290B-40C2-B5CE-A9B7E748A888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A4C1B-1C12-491D-84BB-633F6A8EA8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663" r:id="rId12"/>
    <p:sldLayoutId id="2147483661" r:id="rId13"/>
  </p:sldLayoutIdLst>
  <p:transition spd="slow">
    <p:wedg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2910" y="357166"/>
            <a:ext cx="82153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 дошкольное образовательное учреждение </a:t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Благовещенский детский сад «Светлячок»Благовещенского района Алтайского края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1142984"/>
            <a:ext cx="735811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Проект по трудовому воспитанию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старшей группе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«Трудиться – всегда пригодится»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43636" y="6357958"/>
            <a:ext cx="30003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Автор: Орлова Т.Ю.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00364" y="6357958"/>
            <a:ext cx="3000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Благовещенка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ru-RU" sz="1400" b="1" dirty="0" smtClean="0"/>
          </a:p>
        </p:txBody>
      </p:sp>
      <p:pic>
        <p:nvPicPr>
          <p:cNvPr id="10" name="Picture 2" descr="G:\Проект труд деят в старш гр\Новая папка\IMG_20250225_114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928934"/>
            <a:ext cx="433073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71605" y="142852"/>
            <a:ext cx="6715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Хозяйственно – бытовой труд </a:t>
            </a:r>
            <a:endParaRPr lang="ru-RU" sz="3600" dirty="0"/>
          </a:p>
        </p:txBody>
      </p:sp>
      <p:pic>
        <p:nvPicPr>
          <p:cNvPr id="4" name="Picture 2" descr="G:\Проект труд деят в старш гр\Новая папка (2)\IMG_20250314_191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928670"/>
            <a:ext cx="2520880" cy="278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G:\Проект труд деят в старш гр\Новая папка (2)\IMG_20250314_151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214678" y="1071546"/>
            <a:ext cx="2786082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vip\Downloads\1744199891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928670"/>
            <a:ext cx="2468561" cy="278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Users\vip\Downloads\17447086953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643450" y="3929054"/>
            <a:ext cx="2857496" cy="2714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C:\Users\vip\Downloads\17448020563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57290" y="3857628"/>
            <a:ext cx="2714644" cy="2857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71604" y="142852"/>
            <a:ext cx="5857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Труд в природе</a:t>
            </a:r>
            <a:endParaRPr lang="ru-RU" sz="3600" dirty="0"/>
          </a:p>
        </p:txBody>
      </p:sp>
      <p:pic>
        <p:nvPicPr>
          <p:cNvPr id="4098" name="Picture 2" descr="G:\Проект труд деят в старш гр\Новая папка\IMG_20240411_1537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1617" y="1194569"/>
            <a:ext cx="3071834" cy="2397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G:\Проект труд деят в старш гр\Новая папка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71942"/>
            <a:ext cx="3000396" cy="2575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G:\Проект труд деят в старш гр\Новая папка (2)\IMG_20250314_154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071942"/>
            <a:ext cx="3000396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G:\Проект труд деят в старш гр\IMG_20240523_0743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90830" y="4214818"/>
            <a:ext cx="2395616" cy="2286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G:\Проект труд деят в старш гр\17439983760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1142984"/>
            <a:ext cx="3357586" cy="2590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vip\Downloads\174399837608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6073318" y="1141864"/>
            <a:ext cx="3069562" cy="2500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57422" y="285728"/>
            <a:ext cx="4143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Труд в природе</a:t>
            </a:r>
          </a:p>
        </p:txBody>
      </p:sp>
      <p:pic>
        <p:nvPicPr>
          <p:cNvPr id="4" name="Picture 2" descr="G:\Проект труд деят в старш гр\1733191652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00108"/>
            <a:ext cx="3286044" cy="2286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G:\Проект труд деят в старш гр\17331915009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4278" y="3793318"/>
            <a:ext cx="3293277" cy="25646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G:\Проект труд деят в старш гр\17331916177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000108"/>
            <a:ext cx="3357586" cy="2269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G:\Проект труд деят в старш гр\17331915602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770774" y="3801862"/>
            <a:ext cx="3307902" cy="25621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G:\Проект труд деят в старш гр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643314"/>
            <a:ext cx="2347881" cy="2877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71736" y="214290"/>
            <a:ext cx="4143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Труд в природе</a:t>
            </a:r>
            <a:endParaRPr lang="ru-RU" sz="36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214422"/>
            <a:ext cx="3071802" cy="4049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G:\Проект труд деят в старш гр\Новая папка\IMG_20250225_114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857232"/>
            <a:ext cx="2643206" cy="2643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F:\разв речи в труд деят\Новая папка\IMG_20231005_1148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42842" y="3929067"/>
            <a:ext cx="3000395" cy="2428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F:\разв речи в труд деят\Новая папка\1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3714752"/>
            <a:ext cx="2357454" cy="2928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G:\Проект труд деят в старш гр\Новая папка (2)\IMG_20250317_1349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785794"/>
            <a:ext cx="2398721" cy="2714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928926" y="214290"/>
            <a:ext cx="3661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Ручной труд</a:t>
            </a:r>
            <a:endParaRPr lang="ru-RU" sz="3600" dirty="0"/>
          </a:p>
        </p:txBody>
      </p:sp>
      <p:pic>
        <p:nvPicPr>
          <p:cNvPr id="2050" name="Picture 2" descr="G:\Проект труд деят в старш гр\Новая папка\IMG_20250224_123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2928958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G:\Проект труд деят в старш гр\Новая папка\IMG_20250228_122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071546"/>
            <a:ext cx="2225111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G:\Проект труд деят в старш гр\Новая папка\IMG_20250310_1849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071546"/>
            <a:ext cx="2857520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G:\Проект труд деят в старш гр\Новая папка (2)\IMG_20250317_1004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929066"/>
            <a:ext cx="2674627" cy="2143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929066"/>
            <a:ext cx="2714644" cy="2129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C:\Users\vip\Downloads\17441218619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3929066"/>
            <a:ext cx="2695314" cy="2143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472" y="571480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Формы организации труда детей </a:t>
            </a:r>
            <a:endParaRPr lang="ru-RU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357290" y="1857364"/>
            <a:ext cx="5429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Поручения</a:t>
            </a:r>
          </a:p>
          <a:p>
            <a:pPr>
              <a:buFont typeface="Wingdings" pitchFamily="2" charset="2"/>
              <a:buChar char="ü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Дежурства</a:t>
            </a:r>
          </a:p>
          <a:p>
            <a:pPr>
              <a:buFont typeface="Wingdings" pitchFamily="2" charset="2"/>
              <a:buChar char="ü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Коллективный труд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472" y="214290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Уголок дежурства </a:t>
            </a:r>
            <a:endParaRPr lang="ru-RU" sz="3600" dirty="0"/>
          </a:p>
        </p:txBody>
      </p:sp>
      <p:pic>
        <p:nvPicPr>
          <p:cNvPr id="2050" name="Picture 2" descr="C:\Users\vip\Downloads\1744199891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071545"/>
            <a:ext cx="3495628" cy="4857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vip\Downloads\1744199891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071546"/>
            <a:ext cx="3385728" cy="4857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52" y="214291"/>
            <a:ext cx="60722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Экскурсия</a:t>
            </a:r>
            <a:b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 «Кто работает в детском саду»</a:t>
            </a:r>
            <a:endParaRPr lang="ru-RU" sz="28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571612"/>
            <a:ext cx="2928958" cy="3857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285860"/>
            <a:ext cx="2219208" cy="2500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1285860"/>
            <a:ext cx="2286016" cy="2643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5" descr="F:\разв речи в труд деят\фото\Новая папка (4)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4071942"/>
            <a:ext cx="2286016" cy="2643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Users\vip\Downloads\17441218947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3929066"/>
            <a:ext cx="2214479" cy="278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57224" y="428605"/>
            <a:ext cx="8286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Совместная деятельность воспитателя с детьми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166843"/>
            <a:ext cx="84296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Беседы, чтение художественной литературы, рассматривание картинок и  иллюстраций, отгадывание загадок, пословицы и поговорки о труде 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Разучивание стихотворения о труде «Кто он, как его зовут?»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Сюжетно – ролевые, дидактические, пальчиковые игры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Изготовление поделок «Кукла Масленица», «Вертушка на палочке», «Бабочки», «Птичка-невеличка», «Ракета»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Коллективный труд «Больница для книг»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Экскурсия «Кто работает в детском саду»: знакомство с профессиями сотрудников дошкольного учреждения и местом их работы.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2910" y="285728"/>
            <a:ext cx="8501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СТИХИ, ПОСЛОВИЦЫ И ПОГОВОРКИ</a:t>
            </a:r>
            <a:endParaRPr lang="ru-RU" sz="3200" dirty="0"/>
          </a:p>
        </p:txBody>
      </p:sp>
      <p:pic>
        <p:nvPicPr>
          <p:cNvPr id="6" name="Picture 3" descr="C:\Users\vip\Downloads\стихи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857364"/>
            <a:ext cx="2311758" cy="3000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928802"/>
            <a:ext cx="2361580" cy="3121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https://cdn.img-gorod.ru/nomenclature/27/180/2718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1142984"/>
            <a:ext cx="1857388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142984"/>
            <a:ext cx="1785950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4" descr="https://knigipochtoi.ru/images/goods/book/big/88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4000504"/>
            <a:ext cx="1869134" cy="2644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6" descr="https://chitaemdetyam.com/images/images_source/narodnoe_Pro_lenivyh_i_radivyh_DetLit_Moskva_197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4000504"/>
            <a:ext cx="1714512" cy="2643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00166" y="142852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928670"/>
            <a:ext cx="8501122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Трудовое воспитание является одной из важнейших сторон воспитания подрастающего поколения. В детском саду трудовое воспитание заключается в ознакомлении детей с трудом взрослых, в приобщении детей к доступной им трудовой деятельности. В процессе ознакомления с трудом взрослых воспитатель формирует у детей положительное отношение к их труду, бережное отношение к его результатам, стремление оказывать взрослым посильную помощь.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Проект будет осуществляться в различных видах деятельности, которые будут интересны воспитателям и воспитанникам с привлечением родителей. Для интереса детей к трудовой деятельности необходимо найти эффективный способ педагогического воздействия, который позволит ребёнку быть субъектом своей деятельности.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Самостоятельно дошкольник ещё не может справиться  со всеми этими проблемами, в этом ему должен помочь педагог, владеющий новыми педагогическими технологиями. Я в своей работе использую методы проблемного обучения, игровые и образовательные ситуации  в ходе трудового процесса. Это положительно сказывается на активность дошкольников, подводит к выбору наиболее оптимального варианта решение проблемы в тех или иных условиях.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Трудолюбие дошкольников органично связано с другими качествами личности. Так, интерес к деятельности взрослых, отношение между детьми и взрослыми, бережное отношение к продуктам труда есть не что иное, как гуманизм: осознанное выполнение своих обязанностей - ответственность; сотрудничество ребят, взрослых и детей - коллективизм; умение доводить дело до конца отражает степень старательности, настойчивости, целеустремленности. Следовательно, трудолюбие является качеством, которое отражает развитие личности в целом.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Именно поэтому проблема  актуальна, особо значима, и решать её надо.</a:t>
            </a:r>
          </a:p>
        </p:txBody>
      </p:sp>
    </p:spTree>
  </p:cSld>
  <p:clrMapOvr>
    <a:masterClrMapping/>
  </p:clrMapOvr>
  <p:transition spd="slow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00364" y="285728"/>
            <a:ext cx="2857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Наши игры</a:t>
            </a:r>
            <a:endParaRPr lang="ru-RU" sz="3200" dirty="0"/>
          </a:p>
        </p:txBody>
      </p:sp>
      <p:pic>
        <p:nvPicPr>
          <p:cNvPr id="6" name="Picture 2" descr="F:\разв речи в труд деят\Новая папка (3)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473356" y="4187742"/>
            <a:ext cx="2214578" cy="1697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F:\разв речи в труд деят\фото\Новая папка (2)\Новая папка\IMG_20231020_1609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571876"/>
            <a:ext cx="2643206" cy="3071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F:\разв речи в труд деят\Новая папка (3)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571876"/>
            <a:ext cx="2786082" cy="3043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G:\Проект труд деят в старш гр\Новая папка\IMG-20241004-WA005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928670"/>
            <a:ext cx="3292742" cy="2500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G:\Проект труд деят в старш гр\Новая папка (2)\IMG_20250319_1604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106600" y="679954"/>
            <a:ext cx="3006560" cy="2360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G:\Проект труд деят в старш гр\Новая папка (2)\IMG_20250319_16003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-50968" y="693853"/>
            <a:ext cx="3000398" cy="2327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2910" y="1142984"/>
            <a:ext cx="78581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Родительское собрание «Воспитание у детей положительного отношения к труду»</a:t>
            </a:r>
          </a:p>
          <a:p>
            <a:pPr algn="just" fontAlgn="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Консультация «Роль трудового воспитания в семье»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Анкета для родителей по вопросам трудового воспитания в семье.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Родителям были предложены литературные произведения для домашнего чтения и пересказа по трудовому воспитанию.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Совместное  мероприятие родителей и детей: выставка рисунков «Кем я хочу стать, когда вырасту».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14480" y="357166"/>
            <a:ext cx="5429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472" y="0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Выставка рисунков </a:t>
            </a:r>
          </a:p>
          <a:p>
            <a:pPr algn="ctr"/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«Кем я хочу стать, когда вырасту» </a:t>
            </a:r>
            <a:endParaRPr lang="ru-RU" sz="3600" dirty="0"/>
          </a:p>
        </p:txBody>
      </p:sp>
      <p:pic>
        <p:nvPicPr>
          <p:cNvPr id="2050" name="Picture 2" descr="C:\Users\vip\Downloads\17447087094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85860"/>
            <a:ext cx="7858180" cy="5429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357167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РЕЗУЛЬТАТИВНОСТЬ ЭФФЕКТИВНОСТИ  ПРОЕКТА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928670"/>
            <a:ext cx="842968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Дети: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сформированы представления об общественной направленности и пользе труда людей, об их отношении к труду, об общественном характере труда и взаимоотношениях в процессе деятельности, основанных на уважении и взаимопомощи друг другу;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процессе деятельности сформировались навыки самоорганизации и умения последовательно и целенаправленно осуществлять работу, навыки культуры труда, использования инструментов, пособий, бережного отношения к ним, экономного расходования материалов;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процессе работы научились проявлять аккуратность, настойчивость, умение сосредоточенно работать и доводить дело до конца, контролируя себя;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процессе коллективной трудовой деятельности научились согласовывать свои действия, желания, интересы со сверстниками, приходить при необходимости на помощь и обращаться за помощью, использовать тактичные формы обращения, замечаний;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воспитан интерес к труду окружающих и общественно полезные мотивы собственной трудовой деятельности, желание трудиться, сформировано умение выполнять свои обязанности.</a:t>
            </a:r>
          </a:p>
          <a:p>
            <a:pPr algn="just">
              <a:buNone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Родители: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расширили возможности сотрудничества со своими детьми и педагогами детского сада;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приобрели и обогатили  знания по теме проекта.</a:t>
            </a:r>
          </a:p>
          <a:p>
            <a:pPr algn="just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ransition spd="slow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43042" y="500042"/>
            <a:ext cx="61436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РЕЗУЛЬТАТИВНОСТЬ ПРОЕКТА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1142984"/>
            <a:ext cx="7786742" cy="497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целом данный проект с детьми и родителями, с моей точки зрения, имеет прогрессивный характер, и позволил, не только расширить знания детей о труде, его необходимости в повседневной жизни, но и дал толчок для детей в их стремлении трудиться, понимать пользу и необходимость труда для себя и для коллектива. Относиться к работе с любовью, видеть в ней радость - необходимое условие для проявления творчества личности, ее талантов. </a:t>
            </a:r>
          </a:p>
          <a:p>
            <a:pPr algn="just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14414" y="2285992"/>
            <a:ext cx="73339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71538" y="357166"/>
            <a:ext cx="6715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Цель проекта 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00100" y="1285860"/>
            <a:ext cx="721523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детей старшего дошкольного возраста необходимых умений и навыков в различных видах трудовой деятельности.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10" name="Picture 2" descr="C:\Users\vip\Downloads\1743998376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750330" y="2393149"/>
            <a:ext cx="3429024" cy="3357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928794" y="214290"/>
            <a:ext cx="52864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</a:t>
            </a:r>
            <a:r>
              <a:rPr kumimoji="0" lang="ru-RU" sz="36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проекта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857224" y="1142984"/>
            <a:ext cx="764386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расширять знания о труде взрослых, его роли в обществе и жизни каждого человека;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самостоятельность и инициативу в труде;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воспитывать ценностное отношение к труду и его результатам.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3286124"/>
            <a:ext cx="75724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Вид проекта: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долгосрочный</a:t>
            </a:r>
          </a:p>
          <a:p>
            <a:pPr>
              <a:buFont typeface="Wingdings" pitchFamily="2" charset="2"/>
              <a:buChar char="ü"/>
            </a:pP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Тип проекта: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групповой, информационно-практический</a:t>
            </a:r>
          </a:p>
          <a:p>
            <a:pPr>
              <a:buFont typeface="Wingdings" pitchFamily="2" charset="2"/>
              <a:buChar char="ü"/>
            </a:pP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дети,  воспитатели, родители.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642919"/>
            <a:ext cx="77867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800" b="1" u="sng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Интеграция образовательных областей:</a:t>
            </a:r>
            <a:endParaRPr lang="ru-RU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«Физическое развитие»,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«Социально – коммуникативное»,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«Познавательное развитие»,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«Художественно – эстетическое»,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«Речевое развитие»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43042" y="285728"/>
            <a:ext cx="70723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Ожидаемые результаты проекта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071546"/>
            <a:ext cx="81439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600" dirty="0" smtClean="0"/>
              <a:t> 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Дети: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получают и закрепляют необходимые умения и навыки в различных видах труда;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охотно выполняют трудовые поручения;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участвуют в совместной трудовой деятельности;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развивают познавательный интерес по теме проекта.</a:t>
            </a:r>
          </a:p>
          <a:p>
            <a:pPr algn="just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Педагоги: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продолжают осваивать метод проектирования – метод организации насыщенной детской деятельности, который дает возможность расширять образовательное пространство, придать ему новые формы, эффективно развивать творческое и познавательное мышление дошкольников.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Родители: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расширяют возможности сотрудничества со своими детьми, педагогами детского сада;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подготавливают материал для обучения своих детей;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счет участия в проекте приобретают и обогащают  знания по теме проекта.</a:t>
            </a:r>
          </a:p>
        </p:txBody>
      </p:sp>
    </p:spTree>
  </p:cSld>
  <p:clrMapOvr>
    <a:masterClrMapping/>
  </p:clrMapOvr>
  <p:transition spd="slow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285728"/>
            <a:ext cx="8786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ВИДЫ ТРУДОВОЙ ДЕЯТЕЛЬНОСТИ ДОШКОЛЬНИКОВ</a:t>
            </a:r>
            <a:b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281" y="1142984"/>
          <a:ext cx="8715438" cy="71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9145"/>
                <a:gridCol w="2054858"/>
                <a:gridCol w="1984004"/>
                <a:gridCol w="2267431"/>
              </a:tblGrid>
              <a:tr h="7143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Самообслуживание</a:t>
                      </a:r>
                    </a:p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Хозяйственно – бытовой труд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Труд в природе 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Ручной труд 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Содержимое 10"/>
          <p:cNvGraphicFramePr>
            <a:graphicFrameLocks/>
          </p:cNvGraphicFramePr>
          <p:nvPr/>
        </p:nvGraphicFramePr>
        <p:xfrm>
          <a:off x="214282" y="3087074"/>
          <a:ext cx="8715436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455"/>
                <a:gridCol w="2143139"/>
                <a:gridCol w="2000263"/>
                <a:gridCol w="2214579"/>
              </a:tblGrid>
              <a:tr h="3357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Труд, направленный на удовлетворение повседневных личных потребностей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 на уборку групповой комнаты, участка, подклеивание книг, коробок, доступный ремонт игрушек и т.д.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 на уход и выращивание растений в уголке природы, на огороде, в цветнике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Самостоятельное изготовление поделок с применением простейших инструментов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Стрелка вниз 8"/>
          <p:cNvSpPr/>
          <p:nvPr/>
        </p:nvSpPr>
        <p:spPr>
          <a:xfrm>
            <a:off x="1000100" y="2285992"/>
            <a:ext cx="514056" cy="571504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7572396" y="2285992"/>
            <a:ext cx="514056" cy="571504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5357818" y="2285992"/>
            <a:ext cx="514056" cy="571504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3286116" y="2285992"/>
            <a:ext cx="514056" cy="571504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285729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Самообслуживание</a:t>
            </a:r>
            <a:b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6" name="Picture 3" descr="F:\разв речи в труд деят\Новая папка\IMG_20231006_110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1204" y="3777830"/>
            <a:ext cx="3071835" cy="25170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F:\разв речи в труд деят\Новая папка\IMG_20231010_1202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1071546"/>
            <a:ext cx="2899582" cy="2143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F:\разв речи в труд деят\Новая папка\IMG_20231006_1106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036082" y="3750474"/>
            <a:ext cx="3071835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F:\разв речи в труд деят\Новая папка\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1071546"/>
            <a:ext cx="1870211" cy="2143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F:\разв речи в труд деят\Новая папка (3)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785794"/>
            <a:ext cx="1714512" cy="2357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5" descr="F:\разв речи в труд деят\Новая папка\IMG_20231010_1549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3500438"/>
            <a:ext cx="2428892" cy="3071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714356"/>
            <a:ext cx="1879249" cy="2428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56fa428b769c8aedd6dc3b6fec43ba84-496889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14480" y="214290"/>
            <a:ext cx="7471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Хозяйственно – бытовой труд </a:t>
            </a:r>
            <a:endParaRPr lang="ru-RU" sz="3600" dirty="0"/>
          </a:p>
        </p:txBody>
      </p:sp>
      <p:pic>
        <p:nvPicPr>
          <p:cNvPr id="6" name="Picture 3" descr="F:\разв речи в труд деят\Новая папка (2)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1142984"/>
            <a:ext cx="2214578" cy="2714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G:\Проект труд деят в старш гр\IMG_20250312_184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928670"/>
            <a:ext cx="2290381" cy="2928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F:\разв речи в труд деят\Новая папка (3)\IMG_20231012_1607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52838" y="4176262"/>
            <a:ext cx="2637531" cy="2286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F:\разв речи в труд деят\Новая папка (3)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1214422"/>
            <a:ext cx="3143272" cy="3679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4000504"/>
            <a:ext cx="2214579" cy="2643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2971</TotalTime>
  <Words>745</Words>
  <Application>Microsoft Office PowerPoint</Application>
  <PresentationFormat>Экран (4:3)</PresentationFormat>
  <Paragraphs>94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vip</cp:lastModifiedBy>
  <cp:revision>303</cp:revision>
  <dcterms:created xsi:type="dcterms:W3CDTF">2013-07-29T17:42:42Z</dcterms:created>
  <dcterms:modified xsi:type="dcterms:W3CDTF">2025-04-16T11:20:55Z</dcterms:modified>
</cp:coreProperties>
</file>