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5" r:id="rId9"/>
    <p:sldId id="266" r:id="rId10"/>
    <p:sldId id="263" r:id="rId11"/>
    <p:sldId id="264" r:id="rId12"/>
  </p:sldIdLst>
  <p:sldSz cx="9144000" cy="6858000" type="screen4x3"/>
  <p:notesSz cx="66690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E7639-0E6A-4A0C-BF7D-16FD2F4C97FE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E7203-9C41-4CD4-938D-65536191E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E7203-9C41-4CD4-938D-65536191E2A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E7203-9C41-4CD4-938D-65536191E2A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E7203-9C41-4CD4-938D-65536191E2AD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E7203-9C41-4CD4-938D-65536191E2A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E7203-9C41-4CD4-938D-65536191E2A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E7203-9C41-4CD4-938D-65536191E2A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E7203-9C41-4CD4-938D-65536191E2A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E7203-9C41-4CD4-938D-65536191E2A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E7203-9C41-4CD4-938D-65536191E2A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E7203-9C41-4CD4-938D-65536191E2A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E7203-9C41-4CD4-938D-65536191E2A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9943D38-3758-4E9A-BD1C-E84C35571D64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7DD9BBC-3E29-42AF-B34B-FE337ED4F1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43D38-3758-4E9A-BD1C-E84C35571D64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9BBC-3E29-42AF-B34B-FE337ED4F1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43D38-3758-4E9A-BD1C-E84C35571D64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9BBC-3E29-42AF-B34B-FE337ED4F1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43D38-3758-4E9A-BD1C-E84C35571D64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9BBC-3E29-42AF-B34B-FE337ED4F1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43D38-3758-4E9A-BD1C-E84C35571D64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9BBC-3E29-42AF-B34B-FE337ED4F1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43D38-3758-4E9A-BD1C-E84C35571D64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9BBC-3E29-42AF-B34B-FE337ED4F1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943D38-3758-4E9A-BD1C-E84C35571D64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DD9BBC-3E29-42AF-B34B-FE337ED4F1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9943D38-3758-4E9A-BD1C-E84C35571D64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7DD9BBC-3E29-42AF-B34B-FE337ED4F1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43D38-3758-4E9A-BD1C-E84C35571D64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9BBC-3E29-42AF-B34B-FE337ED4F1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43D38-3758-4E9A-BD1C-E84C35571D64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9BBC-3E29-42AF-B34B-FE337ED4F1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43D38-3758-4E9A-BD1C-E84C35571D64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9BBC-3E29-42AF-B34B-FE337ED4F1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9943D38-3758-4E9A-BD1C-E84C35571D64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7DD9BBC-3E29-42AF-B34B-FE337ED4F1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4423"/>
            <a:ext cx="7772400" cy="23860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/>
              <a:t>Методические рекомендации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«Технология проведения интегрированных учебных занятий в  ДШИ»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57752" y="4357694"/>
            <a:ext cx="3571900" cy="214314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sz="2000" dirty="0"/>
              <a:t>П</a:t>
            </a:r>
            <a:r>
              <a:rPr lang="ru-RU" sz="2000" dirty="0" smtClean="0"/>
              <a:t>реподаватель музыкально-теоретических дисциплин музыки</a:t>
            </a:r>
            <a:r>
              <a:rPr lang="ru-RU" dirty="0" smtClean="0"/>
              <a:t> МБУ ДО ДШИ им. </a:t>
            </a:r>
            <a:r>
              <a:rPr lang="ru-RU" dirty="0" err="1" smtClean="0"/>
              <a:t>М.А.Хомушку</a:t>
            </a:r>
            <a:r>
              <a:rPr lang="ru-RU" dirty="0" smtClean="0"/>
              <a:t> с. Кызыл-Мажалык</a:t>
            </a:r>
          </a:p>
          <a:p>
            <a:r>
              <a:rPr lang="ru-RU" dirty="0" err="1" smtClean="0"/>
              <a:t>Кыргыс</a:t>
            </a:r>
            <a:r>
              <a:rPr lang="ru-RU" dirty="0" smtClean="0"/>
              <a:t> </a:t>
            </a:r>
            <a:r>
              <a:rPr lang="ru-RU" dirty="0" err="1" smtClean="0"/>
              <a:t>Чойганмаа</a:t>
            </a:r>
            <a:r>
              <a:rPr lang="ru-RU" dirty="0" smtClean="0"/>
              <a:t> </a:t>
            </a:r>
            <a:r>
              <a:rPr lang="ru-RU" dirty="0" err="1" smtClean="0"/>
              <a:t>Эрес-ооловна</a:t>
            </a:r>
            <a:endParaRPr lang="ru-RU" dirty="0" smtClean="0"/>
          </a:p>
          <a:p>
            <a:endParaRPr lang="ru-RU" sz="20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Анализ интегрированного урока</a:t>
            </a:r>
            <a:endParaRPr lang="ru-RU" sz="3200" dirty="0"/>
          </a:p>
        </p:txBody>
      </p:sp>
      <p:graphicFrame>
        <p:nvGraphicFramePr>
          <p:cNvPr id="32" name="Содержимое 31"/>
          <p:cNvGraphicFramePr>
            <a:graphicFrameLocks noGrp="1"/>
          </p:cNvGraphicFramePr>
          <p:nvPr>
            <p:ph idx="1"/>
          </p:nvPr>
        </p:nvGraphicFramePr>
        <p:xfrm>
          <a:off x="457200" y="1428736"/>
          <a:ext cx="8229600" cy="4824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286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Объект интегрирования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               Анализ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урока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10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Содержание и компоненты интеграции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Какие учебные дисциплины в нее входят</a:t>
                      </a:r>
                    </a:p>
                  </a:txBody>
                  <a:tcPr marL="68580" marR="68580" marT="0" marB="0"/>
                </a:tc>
              </a:tr>
              <a:tr h="6377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Уровень (стадия) интеграции содержания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Органическая единая,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Целостная новая структура;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Параллельное существование различных пластов материала.</a:t>
                      </a:r>
                    </a:p>
                  </a:txBody>
                  <a:tcPr marL="68580" marR="68580" marT="0" marB="0"/>
                </a:tc>
              </a:tr>
              <a:tr h="6377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Тема, проблема, цель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Уровень новизны.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Достигнута ли систематизация знаний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учащихся,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формирование целостного взгляда на предмет.</a:t>
                      </a:r>
                    </a:p>
                  </a:txBody>
                  <a:tcPr marL="68580" marR="68580" marT="0" marB="0"/>
                </a:tc>
              </a:tr>
              <a:tr h="10628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Деятельность преподавателя и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учащихся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по подготовке к уроку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Спонтанно ли осуществляется этот урок или является результатом тщательной подготовки преподавателя и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учащихся?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Какую самостоятельную работу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учащихся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должны были выполнить до урока, ее цель, объем, характер</a:t>
                      </a:r>
                    </a:p>
                  </a:txBody>
                  <a:tcPr marL="68580" marR="68580" marT="0" marB="0"/>
                </a:tc>
              </a:tr>
              <a:tr h="4310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Формы проведения урока, виды деятельности преподавателей и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учащихся.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Разумно ли сочетаются, ведут ли к поставленной цели?</a:t>
                      </a:r>
                    </a:p>
                  </a:txBody>
                  <a:tcPr marL="68580" marR="68580" marT="0" marB="0"/>
                </a:tc>
              </a:tr>
              <a:tr h="8502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Результаты деятельности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учащихся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на уроке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Создалось ли у них единое представление о проблеме; широта их кругозора, культура суждений,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их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аргументация; степень убежденности в итогах обсуждения проблемы;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практические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навыки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Овал 3"/>
          <p:cNvSpPr/>
          <p:nvPr/>
        </p:nvSpPr>
        <p:spPr>
          <a:xfrm>
            <a:off x="4429124" y="371475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Результаты интегрированного обучения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lvl="0"/>
            <a:r>
              <a:rPr lang="ru-RU" sz="2400" dirty="0" smtClean="0"/>
              <a:t>Интеграция способствует снятию напряжения, нагрузки, утомленности учащихся за счет переключения их на разнообразные виды деятельности в ходе урока. </a:t>
            </a:r>
          </a:p>
          <a:p>
            <a:pPr lvl="0"/>
            <a:r>
              <a:rPr lang="ru-RU" sz="2400" dirty="0" smtClean="0"/>
              <a:t>Повышается уровень знаний учащихся, который достигается благодаря многогранной интерпретации с использованием сведений из различных наук.</a:t>
            </a:r>
          </a:p>
          <a:p>
            <a:pPr lvl="0"/>
            <a:r>
              <a:rPr lang="ru-RU" sz="2400" dirty="0" smtClean="0"/>
              <a:t>Повышается интерес познавательного интереса учащихся, который проявляется в активной и самостоятельной работе на занятии и во внеурочное время.</a:t>
            </a:r>
          </a:p>
          <a:p>
            <a:pPr lvl="0"/>
            <a:r>
              <a:rPr lang="ru-RU" sz="2400" dirty="0" smtClean="0"/>
              <a:t>Развивается творческая активность, результатом которой могут быть собственные стихи, рисунки, сочинения.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Процесс реформирования дополнительного образования ведется в направлении поиска модели учебно-воспитательного процесса. 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Расширение способов проведения  учебных </a:t>
            </a:r>
            <a:r>
              <a:rPr lang="ru-RU" dirty="0" smtClean="0"/>
              <a:t>занятий </a:t>
            </a:r>
            <a:r>
              <a:rPr lang="ru-RU" dirty="0" smtClean="0"/>
              <a:t>через интегрированный подход в условиях </a:t>
            </a:r>
            <a:r>
              <a:rPr lang="ru-RU" dirty="0" smtClean="0"/>
              <a:t> </a:t>
            </a:r>
            <a:r>
              <a:rPr lang="ru-RU" dirty="0" smtClean="0"/>
              <a:t>ДШИ.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57150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Предлагаемые методы и приемы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112459" cy="4845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1643"/>
                <a:gridCol w="1857388"/>
                <a:gridCol w="4543428"/>
              </a:tblGrid>
              <a:tr h="71438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Уровни</a:t>
                      </a:r>
                      <a:r>
                        <a:rPr lang="ru-RU" sz="1200" baseline="0" dirty="0" smtClean="0"/>
                        <a:t> </a:t>
                      </a:r>
                    </a:p>
                    <a:p>
                      <a:r>
                        <a:rPr lang="ru-RU" sz="1200" baseline="0" dirty="0" smtClean="0"/>
                        <a:t>интеграции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Степень интегрирования</a:t>
                      </a:r>
                    </a:p>
                    <a:p>
                      <a:r>
                        <a:rPr lang="ru-RU" sz="1200" dirty="0" smtClean="0"/>
                        <a:t>содержания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Технология интеграции и особенности построения процесса изучения</a:t>
                      </a:r>
                      <a:endParaRPr lang="ru-RU" sz="1200" dirty="0"/>
                    </a:p>
                  </a:txBody>
                  <a:tcPr/>
                </a:tc>
              </a:tr>
              <a:tr h="16055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Внутрипредметная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4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интеграция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Высокая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Укрупнение дидактических единиц содержания предмета (УДЕ)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Особенность – исходная проблема, не теряется из поля зрения учащихся, расширяется и углубляется круг связанных с ней знаний. Происходит все больше усложнение соотношений элементов, углубления познания.</a:t>
                      </a:r>
                    </a:p>
                  </a:txBody>
                  <a:tcPr marL="68580" marR="68580" marT="0" marB="0"/>
                </a:tc>
              </a:tr>
              <a:tr h="264397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Межпредметная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4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интеграция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средняя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Использование межпредметных связей: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60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       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Интегрированный урок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</a:rPr>
                        <a:t>Особенность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- предметом анализа выступают многоплановые объекты, информация о сущности которых содержатся в различных учебных дисциплинах;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-сохраняется самостоятельность каждого предмета со своими целями, задачами, программой;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- включение в процесс познания всех анализаторов (зрительных, слуховых и.т.д.), что обеспечивает в прочность в образования условных связей в познании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учащихся.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Уровни интеграции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00430" y="3857628"/>
            <a:ext cx="2000264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Межпредметная</a:t>
            </a:r>
            <a:r>
              <a:rPr lang="ru-RU" dirty="0" smtClean="0"/>
              <a:t> интеграция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929322" y="3857628"/>
            <a:ext cx="1928826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Межсистемная интеграция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3857628"/>
            <a:ext cx="1928826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Внутрипредметная</a:t>
            </a:r>
            <a:r>
              <a:rPr lang="ru-RU" dirty="0" smtClean="0"/>
              <a:t> интеграция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429124" y="2285992"/>
            <a:ext cx="2428892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3714744" y="3071810"/>
            <a:ext cx="150019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0800000" flipV="1">
            <a:off x="2071670" y="2285992"/>
            <a:ext cx="2357454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42876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Формы организации образовательного процесса на основе интеграции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868" y="3786190"/>
            <a:ext cx="2286016" cy="1785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Спиралевидная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215074" y="3786190"/>
            <a:ext cx="2143140" cy="1785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Взимопроникающая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3786190"/>
            <a:ext cx="2214578" cy="1771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Пластообразная</a:t>
            </a:r>
            <a:r>
              <a:rPr lang="ru-RU" dirty="0" smtClean="0"/>
              <a:t> </a:t>
            </a:r>
            <a:endParaRPr lang="ru-RU" dirty="0"/>
          </a:p>
        </p:txBody>
      </p:sp>
      <p:cxnSp>
        <p:nvCxnSpPr>
          <p:cNvPr id="8" name="Прямая со стрелкой 7"/>
          <p:cNvCxnSpPr>
            <a:stCxn id="3" idx="0"/>
          </p:cNvCxnSpPr>
          <p:nvPr/>
        </p:nvCxnSpPr>
        <p:spPr>
          <a:xfrm rot="16200000" flipH="1">
            <a:off x="4875187" y="1946237"/>
            <a:ext cx="1465328" cy="2071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3" idx="0"/>
            <a:endCxn id="4" idx="0"/>
          </p:cNvCxnSpPr>
          <p:nvPr/>
        </p:nvCxnSpPr>
        <p:spPr>
          <a:xfrm rot="16200000" flipH="1">
            <a:off x="3875055" y="2946369"/>
            <a:ext cx="153676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3" idx="0"/>
            <a:endCxn id="6" idx="0"/>
          </p:cNvCxnSpPr>
          <p:nvPr/>
        </p:nvCxnSpPr>
        <p:spPr>
          <a:xfrm rot="16200000" flipH="1" flipV="1">
            <a:off x="2535593" y="1749782"/>
            <a:ext cx="1536766" cy="25360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85802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 smtClean="0"/>
              <a:t>Пластообразная</a:t>
            </a:r>
            <a:r>
              <a:rPr lang="ru-RU" sz="2800" dirty="0" smtClean="0"/>
              <a:t> форма организации содержания урока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     </a:t>
            </a:r>
            <a:r>
              <a:rPr lang="ru-RU" sz="2400" dirty="0" smtClean="0"/>
              <a:t>Цикл «Времена года» П.И. Чайковского</a:t>
            </a:r>
            <a:endParaRPr lang="ru-RU" sz="2400" dirty="0"/>
          </a:p>
        </p:txBody>
      </p:sp>
      <p:sp>
        <p:nvSpPr>
          <p:cNvPr id="4" name="Овал 3"/>
          <p:cNvSpPr/>
          <p:nvPr/>
        </p:nvSpPr>
        <p:spPr>
          <a:xfrm>
            <a:off x="3286116" y="3143248"/>
            <a:ext cx="2428892" cy="264320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 стрелкой 5"/>
          <p:cNvCxnSpPr>
            <a:stCxn id="4" idx="4"/>
          </p:cNvCxnSpPr>
          <p:nvPr/>
        </p:nvCxnSpPr>
        <p:spPr>
          <a:xfrm rot="5400000" flipH="1">
            <a:off x="3250397" y="4536289"/>
            <a:ext cx="250033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1"/>
            <a:endCxn id="4" idx="7"/>
          </p:cNvCxnSpPr>
          <p:nvPr/>
        </p:nvCxnSpPr>
        <p:spPr>
          <a:xfrm rot="5400000" flipH="1" flipV="1">
            <a:off x="4500562" y="2671593"/>
            <a:ext cx="1588" cy="171748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4" idx="6"/>
          </p:cNvCxnSpPr>
          <p:nvPr/>
        </p:nvCxnSpPr>
        <p:spPr>
          <a:xfrm>
            <a:off x="3286116" y="4429132"/>
            <a:ext cx="2428892" cy="3571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4" idx="3"/>
            <a:endCxn id="4" idx="5"/>
          </p:cNvCxnSpPr>
          <p:nvPr/>
        </p:nvCxnSpPr>
        <p:spPr>
          <a:xfrm rot="16200000" flipH="1">
            <a:off x="4500562" y="4540623"/>
            <a:ext cx="1588" cy="171748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5857884" y="3143248"/>
            <a:ext cx="2786082" cy="57150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Слушание музыки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000760" y="3929066"/>
            <a:ext cx="2643206" cy="78581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Литературное чтение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929322" y="4929198"/>
            <a:ext cx="2571768" cy="7143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ИЗО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00034" y="3071810"/>
            <a:ext cx="2714644" cy="64294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     Звук, мелодия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28596" y="4000504"/>
            <a:ext cx="2643206" cy="7143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Слово 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00034" y="4929198"/>
            <a:ext cx="2714644" cy="64294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Цвет, свет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Спиралевидная форма организации содержания  интегрированного блока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   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4321967" y="3393281"/>
            <a:ext cx="2214578" cy="1714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 flipH="1" flipV="1">
            <a:off x="3428992" y="4143380"/>
            <a:ext cx="235745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V="1">
            <a:off x="2714612" y="3429000"/>
            <a:ext cx="2143140" cy="1571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6429388" y="3143248"/>
            <a:ext cx="221457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Основное понятие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2910" y="5072074"/>
            <a:ext cx="307183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История 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2910" y="4214818"/>
            <a:ext cx="250033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42910" y="3357562"/>
            <a:ext cx="221457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Музыка</a:t>
            </a:r>
            <a:endParaRPr lang="ru-RU" dirty="0"/>
          </a:p>
        </p:txBody>
      </p:sp>
      <p:sp>
        <p:nvSpPr>
          <p:cNvPr id="20" name="Полилиния 19"/>
          <p:cNvSpPr/>
          <p:nvPr/>
        </p:nvSpPr>
        <p:spPr>
          <a:xfrm>
            <a:off x="3200400" y="3124200"/>
            <a:ext cx="3082421" cy="2150523"/>
          </a:xfrm>
          <a:custGeom>
            <a:avLst/>
            <a:gdLst>
              <a:gd name="connsiteX0" fmla="*/ 0 w 3082421"/>
              <a:gd name="connsiteY0" fmla="*/ 45720 h 2150523"/>
              <a:gd name="connsiteX1" fmla="*/ 45720 w 3082421"/>
              <a:gd name="connsiteY1" fmla="*/ 30480 h 2150523"/>
              <a:gd name="connsiteX2" fmla="*/ 121920 w 3082421"/>
              <a:gd name="connsiteY2" fmla="*/ 0 h 2150523"/>
              <a:gd name="connsiteX3" fmla="*/ 640080 w 3082421"/>
              <a:gd name="connsiteY3" fmla="*/ 15240 h 2150523"/>
              <a:gd name="connsiteX4" fmla="*/ 944880 w 3082421"/>
              <a:gd name="connsiteY4" fmla="*/ 45720 h 2150523"/>
              <a:gd name="connsiteX5" fmla="*/ 1325880 w 3082421"/>
              <a:gd name="connsiteY5" fmla="*/ 60960 h 2150523"/>
              <a:gd name="connsiteX6" fmla="*/ 1569720 w 3082421"/>
              <a:gd name="connsiteY6" fmla="*/ 76200 h 2150523"/>
              <a:gd name="connsiteX7" fmla="*/ 1828800 w 3082421"/>
              <a:gd name="connsiteY7" fmla="*/ 106680 h 2150523"/>
              <a:gd name="connsiteX8" fmla="*/ 2087880 w 3082421"/>
              <a:gd name="connsiteY8" fmla="*/ 121920 h 2150523"/>
              <a:gd name="connsiteX9" fmla="*/ 2392680 w 3082421"/>
              <a:gd name="connsiteY9" fmla="*/ 152400 h 2150523"/>
              <a:gd name="connsiteX10" fmla="*/ 2453640 w 3082421"/>
              <a:gd name="connsiteY10" fmla="*/ 137160 h 2150523"/>
              <a:gd name="connsiteX11" fmla="*/ 2621280 w 3082421"/>
              <a:gd name="connsiteY11" fmla="*/ 121920 h 2150523"/>
              <a:gd name="connsiteX12" fmla="*/ 2743200 w 3082421"/>
              <a:gd name="connsiteY12" fmla="*/ 152400 h 2150523"/>
              <a:gd name="connsiteX13" fmla="*/ 2849880 w 3082421"/>
              <a:gd name="connsiteY13" fmla="*/ 213360 h 2150523"/>
              <a:gd name="connsiteX14" fmla="*/ 2910840 w 3082421"/>
              <a:gd name="connsiteY14" fmla="*/ 259080 h 2150523"/>
              <a:gd name="connsiteX15" fmla="*/ 2956560 w 3082421"/>
              <a:gd name="connsiteY15" fmla="*/ 304800 h 2150523"/>
              <a:gd name="connsiteX16" fmla="*/ 3002280 w 3082421"/>
              <a:gd name="connsiteY16" fmla="*/ 335280 h 2150523"/>
              <a:gd name="connsiteX17" fmla="*/ 3078480 w 3082421"/>
              <a:gd name="connsiteY17" fmla="*/ 426720 h 2150523"/>
              <a:gd name="connsiteX18" fmla="*/ 3063240 w 3082421"/>
              <a:gd name="connsiteY18" fmla="*/ 472440 h 2150523"/>
              <a:gd name="connsiteX19" fmla="*/ 3017520 w 3082421"/>
              <a:gd name="connsiteY19" fmla="*/ 487680 h 2150523"/>
              <a:gd name="connsiteX20" fmla="*/ 2865120 w 3082421"/>
              <a:gd name="connsiteY20" fmla="*/ 533400 h 2150523"/>
              <a:gd name="connsiteX21" fmla="*/ 2819400 w 3082421"/>
              <a:gd name="connsiteY21" fmla="*/ 548640 h 2150523"/>
              <a:gd name="connsiteX22" fmla="*/ 2773680 w 3082421"/>
              <a:gd name="connsiteY22" fmla="*/ 563880 h 2150523"/>
              <a:gd name="connsiteX23" fmla="*/ 2575560 w 3082421"/>
              <a:gd name="connsiteY23" fmla="*/ 594360 h 2150523"/>
              <a:gd name="connsiteX24" fmla="*/ 2529840 w 3082421"/>
              <a:gd name="connsiteY24" fmla="*/ 609600 h 2150523"/>
              <a:gd name="connsiteX25" fmla="*/ 2453640 w 3082421"/>
              <a:gd name="connsiteY25" fmla="*/ 624840 h 2150523"/>
              <a:gd name="connsiteX26" fmla="*/ 2407920 w 3082421"/>
              <a:gd name="connsiteY26" fmla="*/ 640080 h 2150523"/>
              <a:gd name="connsiteX27" fmla="*/ 2346960 w 3082421"/>
              <a:gd name="connsiteY27" fmla="*/ 655320 h 2150523"/>
              <a:gd name="connsiteX28" fmla="*/ 2301240 w 3082421"/>
              <a:gd name="connsiteY28" fmla="*/ 685800 h 2150523"/>
              <a:gd name="connsiteX29" fmla="*/ 2194560 w 3082421"/>
              <a:gd name="connsiteY29" fmla="*/ 701040 h 2150523"/>
              <a:gd name="connsiteX30" fmla="*/ 1798320 w 3082421"/>
              <a:gd name="connsiteY30" fmla="*/ 716280 h 2150523"/>
              <a:gd name="connsiteX31" fmla="*/ 1005840 w 3082421"/>
              <a:gd name="connsiteY31" fmla="*/ 716280 h 2150523"/>
              <a:gd name="connsiteX32" fmla="*/ 853440 w 3082421"/>
              <a:gd name="connsiteY32" fmla="*/ 685800 h 2150523"/>
              <a:gd name="connsiteX33" fmla="*/ 487680 w 3082421"/>
              <a:gd name="connsiteY33" fmla="*/ 670560 h 2150523"/>
              <a:gd name="connsiteX34" fmla="*/ 396240 w 3082421"/>
              <a:gd name="connsiteY34" fmla="*/ 640080 h 2150523"/>
              <a:gd name="connsiteX35" fmla="*/ 289560 w 3082421"/>
              <a:gd name="connsiteY35" fmla="*/ 579120 h 2150523"/>
              <a:gd name="connsiteX36" fmla="*/ 243840 w 3082421"/>
              <a:gd name="connsiteY36" fmla="*/ 563880 h 2150523"/>
              <a:gd name="connsiteX37" fmla="*/ 304800 w 3082421"/>
              <a:gd name="connsiteY37" fmla="*/ 502920 h 2150523"/>
              <a:gd name="connsiteX38" fmla="*/ 1188720 w 3082421"/>
              <a:gd name="connsiteY38" fmla="*/ 518160 h 2150523"/>
              <a:gd name="connsiteX39" fmla="*/ 2194560 w 3082421"/>
              <a:gd name="connsiteY39" fmla="*/ 518160 h 2150523"/>
              <a:gd name="connsiteX40" fmla="*/ 2240280 w 3082421"/>
              <a:gd name="connsiteY40" fmla="*/ 533400 h 2150523"/>
              <a:gd name="connsiteX41" fmla="*/ 2301240 w 3082421"/>
              <a:gd name="connsiteY41" fmla="*/ 548640 h 2150523"/>
              <a:gd name="connsiteX42" fmla="*/ 2407920 w 3082421"/>
              <a:gd name="connsiteY42" fmla="*/ 563880 h 2150523"/>
              <a:gd name="connsiteX43" fmla="*/ 2453640 w 3082421"/>
              <a:gd name="connsiteY43" fmla="*/ 579120 h 2150523"/>
              <a:gd name="connsiteX44" fmla="*/ 2560320 w 3082421"/>
              <a:gd name="connsiteY44" fmla="*/ 716280 h 2150523"/>
              <a:gd name="connsiteX45" fmla="*/ 2606040 w 3082421"/>
              <a:gd name="connsiteY45" fmla="*/ 762000 h 2150523"/>
              <a:gd name="connsiteX46" fmla="*/ 2621280 w 3082421"/>
              <a:gd name="connsiteY46" fmla="*/ 807720 h 2150523"/>
              <a:gd name="connsiteX47" fmla="*/ 2682240 w 3082421"/>
              <a:gd name="connsiteY47" fmla="*/ 914400 h 2150523"/>
              <a:gd name="connsiteX48" fmla="*/ 2712720 w 3082421"/>
              <a:gd name="connsiteY48" fmla="*/ 1021080 h 2150523"/>
              <a:gd name="connsiteX49" fmla="*/ 2651760 w 3082421"/>
              <a:gd name="connsiteY49" fmla="*/ 1112520 h 2150523"/>
              <a:gd name="connsiteX50" fmla="*/ 2621280 w 3082421"/>
              <a:gd name="connsiteY50" fmla="*/ 1158240 h 2150523"/>
              <a:gd name="connsiteX51" fmla="*/ 2529840 w 3082421"/>
              <a:gd name="connsiteY51" fmla="*/ 1188720 h 2150523"/>
              <a:gd name="connsiteX52" fmla="*/ 2453640 w 3082421"/>
              <a:gd name="connsiteY52" fmla="*/ 1203960 h 2150523"/>
              <a:gd name="connsiteX53" fmla="*/ 2331720 w 3082421"/>
              <a:gd name="connsiteY53" fmla="*/ 1219200 h 2150523"/>
              <a:gd name="connsiteX54" fmla="*/ 2270760 w 3082421"/>
              <a:gd name="connsiteY54" fmla="*/ 1234440 h 2150523"/>
              <a:gd name="connsiteX55" fmla="*/ 2164080 w 3082421"/>
              <a:gd name="connsiteY55" fmla="*/ 1249680 h 2150523"/>
              <a:gd name="connsiteX56" fmla="*/ 2118360 w 3082421"/>
              <a:gd name="connsiteY56" fmla="*/ 1264920 h 2150523"/>
              <a:gd name="connsiteX57" fmla="*/ 1874520 w 3082421"/>
              <a:gd name="connsiteY57" fmla="*/ 1295400 h 2150523"/>
              <a:gd name="connsiteX58" fmla="*/ 1234440 w 3082421"/>
              <a:gd name="connsiteY58" fmla="*/ 1280160 h 2150523"/>
              <a:gd name="connsiteX59" fmla="*/ 1127760 w 3082421"/>
              <a:gd name="connsiteY59" fmla="*/ 1264920 h 2150523"/>
              <a:gd name="connsiteX60" fmla="*/ 716280 w 3082421"/>
              <a:gd name="connsiteY60" fmla="*/ 1234440 h 2150523"/>
              <a:gd name="connsiteX61" fmla="*/ 670560 w 3082421"/>
              <a:gd name="connsiteY61" fmla="*/ 1203960 h 2150523"/>
              <a:gd name="connsiteX62" fmla="*/ 624840 w 3082421"/>
              <a:gd name="connsiteY62" fmla="*/ 1188720 h 2150523"/>
              <a:gd name="connsiteX63" fmla="*/ 579120 w 3082421"/>
              <a:gd name="connsiteY63" fmla="*/ 1097280 h 2150523"/>
              <a:gd name="connsiteX64" fmla="*/ 640080 w 3082421"/>
              <a:gd name="connsiteY64" fmla="*/ 1066800 h 2150523"/>
              <a:gd name="connsiteX65" fmla="*/ 1112520 w 3082421"/>
              <a:gd name="connsiteY65" fmla="*/ 1021080 h 2150523"/>
              <a:gd name="connsiteX66" fmla="*/ 1981200 w 3082421"/>
              <a:gd name="connsiteY66" fmla="*/ 1066800 h 2150523"/>
              <a:gd name="connsiteX67" fmla="*/ 2072640 w 3082421"/>
              <a:gd name="connsiteY67" fmla="*/ 1112520 h 2150523"/>
              <a:gd name="connsiteX68" fmla="*/ 2118360 w 3082421"/>
              <a:gd name="connsiteY68" fmla="*/ 1127760 h 2150523"/>
              <a:gd name="connsiteX69" fmla="*/ 2255520 w 3082421"/>
              <a:gd name="connsiteY69" fmla="*/ 1203960 h 2150523"/>
              <a:gd name="connsiteX70" fmla="*/ 2301240 w 3082421"/>
              <a:gd name="connsiteY70" fmla="*/ 1219200 h 2150523"/>
              <a:gd name="connsiteX71" fmla="*/ 2392680 w 3082421"/>
              <a:gd name="connsiteY71" fmla="*/ 1310640 h 2150523"/>
              <a:gd name="connsiteX72" fmla="*/ 2407920 w 3082421"/>
              <a:gd name="connsiteY72" fmla="*/ 1356360 h 2150523"/>
              <a:gd name="connsiteX73" fmla="*/ 2468880 w 3082421"/>
              <a:gd name="connsiteY73" fmla="*/ 1447800 h 2150523"/>
              <a:gd name="connsiteX74" fmla="*/ 2423160 w 3082421"/>
              <a:gd name="connsiteY74" fmla="*/ 1569720 h 2150523"/>
              <a:gd name="connsiteX75" fmla="*/ 2377440 w 3082421"/>
              <a:gd name="connsiteY75" fmla="*/ 1584960 h 2150523"/>
              <a:gd name="connsiteX76" fmla="*/ 2331720 w 3082421"/>
              <a:gd name="connsiteY76" fmla="*/ 1615440 h 2150523"/>
              <a:gd name="connsiteX77" fmla="*/ 2255520 w 3082421"/>
              <a:gd name="connsiteY77" fmla="*/ 1630680 h 2150523"/>
              <a:gd name="connsiteX78" fmla="*/ 2209800 w 3082421"/>
              <a:gd name="connsiteY78" fmla="*/ 1645920 h 2150523"/>
              <a:gd name="connsiteX79" fmla="*/ 2087880 w 3082421"/>
              <a:gd name="connsiteY79" fmla="*/ 1661160 h 2150523"/>
              <a:gd name="connsiteX80" fmla="*/ 1950720 w 3082421"/>
              <a:gd name="connsiteY80" fmla="*/ 1691640 h 2150523"/>
              <a:gd name="connsiteX81" fmla="*/ 1798320 w 3082421"/>
              <a:gd name="connsiteY81" fmla="*/ 1706880 h 2150523"/>
              <a:gd name="connsiteX82" fmla="*/ 1691640 w 3082421"/>
              <a:gd name="connsiteY82" fmla="*/ 1722120 h 2150523"/>
              <a:gd name="connsiteX83" fmla="*/ 1219200 w 3082421"/>
              <a:gd name="connsiteY83" fmla="*/ 1691640 h 2150523"/>
              <a:gd name="connsiteX84" fmla="*/ 1158240 w 3082421"/>
              <a:gd name="connsiteY84" fmla="*/ 1676400 h 2150523"/>
              <a:gd name="connsiteX85" fmla="*/ 990600 w 3082421"/>
              <a:gd name="connsiteY85" fmla="*/ 1661160 h 2150523"/>
              <a:gd name="connsiteX86" fmla="*/ 944880 w 3082421"/>
              <a:gd name="connsiteY86" fmla="*/ 1630680 h 2150523"/>
              <a:gd name="connsiteX87" fmla="*/ 929640 w 3082421"/>
              <a:gd name="connsiteY87" fmla="*/ 1508760 h 2150523"/>
              <a:gd name="connsiteX88" fmla="*/ 975360 w 3082421"/>
              <a:gd name="connsiteY88" fmla="*/ 1493520 h 2150523"/>
              <a:gd name="connsiteX89" fmla="*/ 1280160 w 3082421"/>
              <a:gd name="connsiteY89" fmla="*/ 1463040 h 2150523"/>
              <a:gd name="connsiteX90" fmla="*/ 1813560 w 3082421"/>
              <a:gd name="connsiteY90" fmla="*/ 1478280 h 2150523"/>
              <a:gd name="connsiteX91" fmla="*/ 1859280 w 3082421"/>
              <a:gd name="connsiteY91" fmla="*/ 1493520 h 2150523"/>
              <a:gd name="connsiteX92" fmla="*/ 1935480 w 3082421"/>
              <a:gd name="connsiteY92" fmla="*/ 1554480 h 2150523"/>
              <a:gd name="connsiteX93" fmla="*/ 1950720 w 3082421"/>
              <a:gd name="connsiteY93" fmla="*/ 1600200 h 2150523"/>
              <a:gd name="connsiteX94" fmla="*/ 1996440 w 3082421"/>
              <a:gd name="connsiteY94" fmla="*/ 1630680 h 2150523"/>
              <a:gd name="connsiteX95" fmla="*/ 2011680 w 3082421"/>
              <a:gd name="connsiteY95" fmla="*/ 1706880 h 2150523"/>
              <a:gd name="connsiteX96" fmla="*/ 1996440 w 3082421"/>
              <a:gd name="connsiteY96" fmla="*/ 1859280 h 2150523"/>
              <a:gd name="connsiteX97" fmla="*/ 1935480 w 3082421"/>
              <a:gd name="connsiteY97" fmla="*/ 1950720 h 2150523"/>
              <a:gd name="connsiteX98" fmla="*/ 1874520 w 3082421"/>
              <a:gd name="connsiteY98" fmla="*/ 1965960 h 2150523"/>
              <a:gd name="connsiteX99" fmla="*/ 1600200 w 3082421"/>
              <a:gd name="connsiteY99" fmla="*/ 1981200 h 2150523"/>
              <a:gd name="connsiteX100" fmla="*/ 1417320 w 3082421"/>
              <a:gd name="connsiteY100" fmla="*/ 2011680 h 2150523"/>
              <a:gd name="connsiteX101" fmla="*/ 1356360 w 3082421"/>
              <a:gd name="connsiteY101" fmla="*/ 1996440 h 2150523"/>
              <a:gd name="connsiteX102" fmla="*/ 1203960 w 3082421"/>
              <a:gd name="connsiteY102" fmla="*/ 1981200 h 2150523"/>
              <a:gd name="connsiteX103" fmla="*/ 1112520 w 3082421"/>
              <a:gd name="connsiteY103" fmla="*/ 1935480 h 2150523"/>
              <a:gd name="connsiteX104" fmla="*/ 1082040 w 3082421"/>
              <a:gd name="connsiteY104" fmla="*/ 1889760 h 2150523"/>
              <a:gd name="connsiteX105" fmla="*/ 1112520 w 3082421"/>
              <a:gd name="connsiteY105" fmla="*/ 1844040 h 2150523"/>
              <a:gd name="connsiteX106" fmla="*/ 1554480 w 3082421"/>
              <a:gd name="connsiteY106" fmla="*/ 1889760 h 2150523"/>
              <a:gd name="connsiteX107" fmla="*/ 1600200 w 3082421"/>
              <a:gd name="connsiteY107" fmla="*/ 1905000 h 2150523"/>
              <a:gd name="connsiteX108" fmla="*/ 1645920 w 3082421"/>
              <a:gd name="connsiteY108" fmla="*/ 1935480 h 2150523"/>
              <a:gd name="connsiteX109" fmla="*/ 1722120 w 3082421"/>
              <a:gd name="connsiteY109" fmla="*/ 2072640 h 2150523"/>
              <a:gd name="connsiteX110" fmla="*/ 1630680 w 3082421"/>
              <a:gd name="connsiteY110" fmla="*/ 2103120 h 2150523"/>
              <a:gd name="connsiteX111" fmla="*/ 1584960 w 3082421"/>
              <a:gd name="connsiteY111" fmla="*/ 2133600 h 2150523"/>
              <a:gd name="connsiteX112" fmla="*/ 1402080 w 3082421"/>
              <a:gd name="connsiteY112" fmla="*/ 2148840 h 2150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3082421" h="2150523">
                <a:moveTo>
                  <a:pt x="0" y="45720"/>
                </a:moveTo>
                <a:cubicBezTo>
                  <a:pt x="15240" y="40640"/>
                  <a:pt x="30678" y="36121"/>
                  <a:pt x="45720" y="30480"/>
                </a:cubicBezTo>
                <a:cubicBezTo>
                  <a:pt x="71335" y="20874"/>
                  <a:pt x="94572" y="701"/>
                  <a:pt x="121920" y="0"/>
                </a:cubicBezTo>
                <a:lnTo>
                  <a:pt x="640080" y="15240"/>
                </a:lnTo>
                <a:cubicBezTo>
                  <a:pt x="760889" y="30341"/>
                  <a:pt x="813504" y="38619"/>
                  <a:pt x="944880" y="45720"/>
                </a:cubicBezTo>
                <a:cubicBezTo>
                  <a:pt x="1071796" y="52580"/>
                  <a:pt x="1198929" y="54767"/>
                  <a:pt x="1325880" y="60960"/>
                </a:cubicBezTo>
                <a:cubicBezTo>
                  <a:pt x="1407222" y="64928"/>
                  <a:pt x="1488563" y="69437"/>
                  <a:pt x="1569720" y="76200"/>
                </a:cubicBezTo>
                <a:cubicBezTo>
                  <a:pt x="1981886" y="110547"/>
                  <a:pt x="1376204" y="71865"/>
                  <a:pt x="1828800" y="106680"/>
                </a:cubicBezTo>
                <a:cubicBezTo>
                  <a:pt x="1915054" y="113315"/>
                  <a:pt x="2001520" y="116840"/>
                  <a:pt x="2087880" y="121920"/>
                </a:cubicBezTo>
                <a:cubicBezTo>
                  <a:pt x="2210824" y="152656"/>
                  <a:pt x="2194122" y="152400"/>
                  <a:pt x="2392680" y="152400"/>
                </a:cubicBezTo>
                <a:cubicBezTo>
                  <a:pt x="2413625" y="152400"/>
                  <a:pt x="2432878" y="139928"/>
                  <a:pt x="2453640" y="137160"/>
                </a:cubicBezTo>
                <a:cubicBezTo>
                  <a:pt x="2509258" y="129744"/>
                  <a:pt x="2565400" y="127000"/>
                  <a:pt x="2621280" y="121920"/>
                </a:cubicBezTo>
                <a:cubicBezTo>
                  <a:pt x="2640575" y="125779"/>
                  <a:pt x="2717966" y="137981"/>
                  <a:pt x="2743200" y="152400"/>
                </a:cubicBezTo>
                <a:cubicBezTo>
                  <a:pt x="2872370" y="226211"/>
                  <a:pt x="2745052" y="178417"/>
                  <a:pt x="2849880" y="213360"/>
                </a:cubicBezTo>
                <a:cubicBezTo>
                  <a:pt x="2870200" y="228600"/>
                  <a:pt x="2891555" y="242550"/>
                  <a:pt x="2910840" y="259080"/>
                </a:cubicBezTo>
                <a:cubicBezTo>
                  <a:pt x="2927204" y="273106"/>
                  <a:pt x="2940003" y="291002"/>
                  <a:pt x="2956560" y="304800"/>
                </a:cubicBezTo>
                <a:cubicBezTo>
                  <a:pt x="2970631" y="316526"/>
                  <a:pt x="2988209" y="323554"/>
                  <a:pt x="3002280" y="335280"/>
                </a:cubicBezTo>
                <a:cubicBezTo>
                  <a:pt x="3046284" y="371950"/>
                  <a:pt x="3048510" y="381765"/>
                  <a:pt x="3078480" y="426720"/>
                </a:cubicBezTo>
                <a:cubicBezTo>
                  <a:pt x="3073400" y="441960"/>
                  <a:pt x="3074599" y="461081"/>
                  <a:pt x="3063240" y="472440"/>
                </a:cubicBezTo>
                <a:cubicBezTo>
                  <a:pt x="3051881" y="483799"/>
                  <a:pt x="3032966" y="483267"/>
                  <a:pt x="3017520" y="487680"/>
                </a:cubicBezTo>
                <a:cubicBezTo>
                  <a:pt x="2856293" y="533745"/>
                  <a:pt x="3082421" y="460966"/>
                  <a:pt x="2865120" y="533400"/>
                </a:cubicBezTo>
                <a:lnTo>
                  <a:pt x="2819400" y="548640"/>
                </a:lnTo>
                <a:cubicBezTo>
                  <a:pt x="2804160" y="553720"/>
                  <a:pt x="2789583" y="561608"/>
                  <a:pt x="2773680" y="563880"/>
                </a:cubicBezTo>
                <a:cubicBezTo>
                  <a:pt x="2739650" y="568741"/>
                  <a:pt x="2613622" y="585902"/>
                  <a:pt x="2575560" y="594360"/>
                </a:cubicBezTo>
                <a:cubicBezTo>
                  <a:pt x="2559878" y="597845"/>
                  <a:pt x="2545425" y="605704"/>
                  <a:pt x="2529840" y="609600"/>
                </a:cubicBezTo>
                <a:cubicBezTo>
                  <a:pt x="2504710" y="615882"/>
                  <a:pt x="2478770" y="618558"/>
                  <a:pt x="2453640" y="624840"/>
                </a:cubicBezTo>
                <a:cubicBezTo>
                  <a:pt x="2438055" y="628736"/>
                  <a:pt x="2423366" y="635667"/>
                  <a:pt x="2407920" y="640080"/>
                </a:cubicBezTo>
                <a:cubicBezTo>
                  <a:pt x="2387781" y="645834"/>
                  <a:pt x="2367280" y="650240"/>
                  <a:pt x="2346960" y="655320"/>
                </a:cubicBezTo>
                <a:cubicBezTo>
                  <a:pt x="2331720" y="665480"/>
                  <a:pt x="2318784" y="680537"/>
                  <a:pt x="2301240" y="685800"/>
                </a:cubicBezTo>
                <a:cubicBezTo>
                  <a:pt x="2266834" y="696122"/>
                  <a:pt x="2230415" y="698867"/>
                  <a:pt x="2194560" y="701040"/>
                </a:cubicBezTo>
                <a:cubicBezTo>
                  <a:pt x="2062624" y="709036"/>
                  <a:pt x="1930400" y="711200"/>
                  <a:pt x="1798320" y="716280"/>
                </a:cubicBezTo>
                <a:cubicBezTo>
                  <a:pt x="1507365" y="789019"/>
                  <a:pt x="1681263" y="751216"/>
                  <a:pt x="1005840" y="716280"/>
                </a:cubicBezTo>
                <a:cubicBezTo>
                  <a:pt x="954103" y="713604"/>
                  <a:pt x="905201" y="687957"/>
                  <a:pt x="853440" y="685800"/>
                </a:cubicBezTo>
                <a:lnTo>
                  <a:pt x="487680" y="670560"/>
                </a:lnTo>
                <a:cubicBezTo>
                  <a:pt x="457200" y="660400"/>
                  <a:pt x="422973" y="657902"/>
                  <a:pt x="396240" y="640080"/>
                </a:cubicBezTo>
                <a:cubicBezTo>
                  <a:pt x="350324" y="609469"/>
                  <a:pt x="343700" y="602323"/>
                  <a:pt x="289560" y="579120"/>
                </a:cubicBezTo>
                <a:cubicBezTo>
                  <a:pt x="274795" y="572792"/>
                  <a:pt x="259080" y="568960"/>
                  <a:pt x="243840" y="563880"/>
                </a:cubicBezTo>
                <a:cubicBezTo>
                  <a:pt x="257387" y="523240"/>
                  <a:pt x="250613" y="502920"/>
                  <a:pt x="304800" y="502920"/>
                </a:cubicBezTo>
                <a:cubicBezTo>
                  <a:pt x="599484" y="502920"/>
                  <a:pt x="894080" y="513080"/>
                  <a:pt x="1188720" y="518160"/>
                </a:cubicBezTo>
                <a:cubicBezTo>
                  <a:pt x="1652825" y="505268"/>
                  <a:pt x="1752012" y="491339"/>
                  <a:pt x="2194560" y="518160"/>
                </a:cubicBezTo>
                <a:cubicBezTo>
                  <a:pt x="2210595" y="519132"/>
                  <a:pt x="2224834" y="528987"/>
                  <a:pt x="2240280" y="533400"/>
                </a:cubicBezTo>
                <a:cubicBezTo>
                  <a:pt x="2260419" y="539154"/>
                  <a:pt x="2280632" y="544893"/>
                  <a:pt x="2301240" y="548640"/>
                </a:cubicBezTo>
                <a:cubicBezTo>
                  <a:pt x="2336582" y="555066"/>
                  <a:pt x="2372360" y="558800"/>
                  <a:pt x="2407920" y="563880"/>
                </a:cubicBezTo>
                <a:cubicBezTo>
                  <a:pt x="2423160" y="568960"/>
                  <a:pt x="2440274" y="570209"/>
                  <a:pt x="2453640" y="579120"/>
                </a:cubicBezTo>
                <a:cubicBezTo>
                  <a:pt x="2517989" y="622020"/>
                  <a:pt x="2499768" y="655728"/>
                  <a:pt x="2560320" y="716280"/>
                </a:cubicBezTo>
                <a:lnTo>
                  <a:pt x="2606040" y="762000"/>
                </a:lnTo>
                <a:cubicBezTo>
                  <a:pt x="2611120" y="777240"/>
                  <a:pt x="2614096" y="793352"/>
                  <a:pt x="2621280" y="807720"/>
                </a:cubicBezTo>
                <a:cubicBezTo>
                  <a:pt x="2697807" y="960774"/>
                  <a:pt x="2602085" y="727372"/>
                  <a:pt x="2682240" y="914400"/>
                </a:cubicBezTo>
                <a:cubicBezTo>
                  <a:pt x="2695358" y="945009"/>
                  <a:pt x="2704986" y="990146"/>
                  <a:pt x="2712720" y="1021080"/>
                </a:cubicBezTo>
                <a:cubicBezTo>
                  <a:pt x="2685014" y="1131904"/>
                  <a:pt x="2721924" y="1042356"/>
                  <a:pt x="2651760" y="1112520"/>
                </a:cubicBezTo>
                <a:cubicBezTo>
                  <a:pt x="2638808" y="1125472"/>
                  <a:pt x="2636812" y="1148532"/>
                  <a:pt x="2621280" y="1158240"/>
                </a:cubicBezTo>
                <a:cubicBezTo>
                  <a:pt x="2594035" y="1175268"/>
                  <a:pt x="2561345" y="1182419"/>
                  <a:pt x="2529840" y="1188720"/>
                </a:cubicBezTo>
                <a:cubicBezTo>
                  <a:pt x="2504440" y="1193800"/>
                  <a:pt x="2479242" y="1200021"/>
                  <a:pt x="2453640" y="1203960"/>
                </a:cubicBezTo>
                <a:cubicBezTo>
                  <a:pt x="2413160" y="1210188"/>
                  <a:pt x="2372119" y="1212467"/>
                  <a:pt x="2331720" y="1219200"/>
                </a:cubicBezTo>
                <a:cubicBezTo>
                  <a:pt x="2311060" y="1222643"/>
                  <a:pt x="2291368" y="1230693"/>
                  <a:pt x="2270760" y="1234440"/>
                </a:cubicBezTo>
                <a:cubicBezTo>
                  <a:pt x="2235418" y="1240866"/>
                  <a:pt x="2199640" y="1244600"/>
                  <a:pt x="2164080" y="1249680"/>
                </a:cubicBezTo>
                <a:cubicBezTo>
                  <a:pt x="2148840" y="1254760"/>
                  <a:pt x="2134300" y="1262927"/>
                  <a:pt x="2118360" y="1264920"/>
                </a:cubicBezTo>
                <a:cubicBezTo>
                  <a:pt x="1854807" y="1297864"/>
                  <a:pt x="1995061" y="1255220"/>
                  <a:pt x="1874520" y="1295400"/>
                </a:cubicBezTo>
                <a:lnTo>
                  <a:pt x="1234440" y="1280160"/>
                </a:lnTo>
                <a:cubicBezTo>
                  <a:pt x="1198549" y="1278695"/>
                  <a:pt x="1163542" y="1268077"/>
                  <a:pt x="1127760" y="1264920"/>
                </a:cubicBezTo>
                <a:cubicBezTo>
                  <a:pt x="990757" y="1252831"/>
                  <a:pt x="716280" y="1234440"/>
                  <a:pt x="716280" y="1234440"/>
                </a:cubicBezTo>
                <a:cubicBezTo>
                  <a:pt x="701040" y="1224280"/>
                  <a:pt x="686943" y="1212151"/>
                  <a:pt x="670560" y="1203960"/>
                </a:cubicBezTo>
                <a:cubicBezTo>
                  <a:pt x="656192" y="1196776"/>
                  <a:pt x="637384" y="1198755"/>
                  <a:pt x="624840" y="1188720"/>
                </a:cubicBezTo>
                <a:cubicBezTo>
                  <a:pt x="597983" y="1167234"/>
                  <a:pt x="589160" y="1127399"/>
                  <a:pt x="579120" y="1097280"/>
                </a:cubicBezTo>
                <a:cubicBezTo>
                  <a:pt x="599440" y="1087120"/>
                  <a:pt x="618986" y="1075237"/>
                  <a:pt x="640080" y="1066800"/>
                </a:cubicBezTo>
                <a:cubicBezTo>
                  <a:pt x="812836" y="997697"/>
                  <a:pt x="854741" y="1031391"/>
                  <a:pt x="1112520" y="1021080"/>
                </a:cubicBezTo>
                <a:cubicBezTo>
                  <a:pt x="1404150" y="1027156"/>
                  <a:pt x="1699574" y="986335"/>
                  <a:pt x="1981200" y="1066800"/>
                </a:cubicBezTo>
                <a:cubicBezTo>
                  <a:pt x="2070581" y="1092337"/>
                  <a:pt x="1983584" y="1067992"/>
                  <a:pt x="2072640" y="1112520"/>
                </a:cubicBezTo>
                <a:cubicBezTo>
                  <a:pt x="2087008" y="1119704"/>
                  <a:pt x="2103120" y="1122680"/>
                  <a:pt x="2118360" y="1127760"/>
                </a:cubicBezTo>
                <a:cubicBezTo>
                  <a:pt x="2186798" y="1196198"/>
                  <a:pt x="2143633" y="1166664"/>
                  <a:pt x="2255520" y="1203960"/>
                </a:cubicBezTo>
                <a:lnTo>
                  <a:pt x="2301240" y="1219200"/>
                </a:lnTo>
                <a:cubicBezTo>
                  <a:pt x="2331720" y="1249680"/>
                  <a:pt x="2379049" y="1269747"/>
                  <a:pt x="2392680" y="1310640"/>
                </a:cubicBezTo>
                <a:cubicBezTo>
                  <a:pt x="2397760" y="1325880"/>
                  <a:pt x="2400118" y="1342317"/>
                  <a:pt x="2407920" y="1356360"/>
                </a:cubicBezTo>
                <a:cubicBezTo>
                  <a:pt x="2425710" y="1388382"/>
                  <a:pt x="2468880" y="1447800"/>
                  <a:pt x="2468880" y="1447800"/>
                </a:cubicBezTo>
                <a:cubicBezTo>
                  <a:pt x="2460619" y="1489106"/>
                  <a:pt x="2460534" y="1539821"/>
                  <a:pt x="2423160" y="1569720"/>
                </a:cubicBezTo>
                <a:cubicBezTo>
                  <a:pt x="2410616" y="1579755"/>
                  <a:pt x="2391808" y="1577776"/>
                  <a:pt x="2377440" y="1584960"/>
                </a:cubicBezTo>
                <a:cubicBezTo>
                  <a:pt x="2361057" y="1593151"/>
                  <a:pt x="2348870" y="1609009"/>
                  <a:pt x="2331720" y="1615440"/>
                </a:cubicBezTo>
                <a:cubicBezTo>
                  <a:pt x="2307466" y="1624535"/>
                  <a:pt x="2280650" y="1624398"/>
                  <a:pt x="2255520" y="1630680"/>
                </a:cubicBezTo>
                <a:cubicBezTo>
                  <a:pt x="2239935" y="1634576"/>
                  <a:pt x="2225605" y="1643046"/>
                  <a:pt x="2209800" y="1645920"/>
                </a:cubicBezTo>
                <a:cubicBezTo>
                  <a:pt x="2169504" y="1653246"/>
                  <a:pt x="2128279" y="1654427"/>
                  <a:pt x="2087880" y="1661160"/>
                </a:cubicBezTo>
                <a:cubicBezTo>
                  <a:pt x="1943014" y="1685304"/>
                  <a:pt x="2120148" y="1669050"/>
                  <a:pt x="1950720" y="1691640"/>
                </a:cubicBezTo>
                <a:cubicBezTo>
                  <a:pt x="1900114" y="1698387"/>
                  <a:pt x="1849024" y="1700915"/>
                  <a:pt x="1798320" y="1706880"/>
                </a:cubicBezTo>
                <a:cubicBezTo>
                  <a:pt x="1762645" y="1711077"/>
                  <a:pt x="1727200" y="1717040"/>
                  <a:pt x="1691640" y="1722120"/>
                </a:cubicBezTo>
                <a:lnTo>
                  <a:pt x="1219200" y="1691640"/>
                </a:lnTo>
                <a:cubicBezTo>
                  <a:pt x="1198383" y="1689327"/>
                  <a:pt x="1179002" y="1679168"/>
                  <a:pt x="1158240" y="1676400"/>
                </a:cubicBezTo>
                <a:cubicBezTo>
                  <a:pt x="1102622" y="1668984"/>
                  <a:pt x="1046480" y="1666240"/>
                  <a:pt x="990600" y="1661160"/>
                </a:cubicBezTo>
                <a:cubicBezTo>
                  <a:pt x="975360" y="1651000"/>
                  <a:pt x="957832" y="1643632"/>
                  <a:pt x="944880" y="1630680"/>
                </a:cubicBezTo>
                <a:cubicBezTo>
                  <a:pt x="909705" y="1595505"/>
                  <a:pt x="897128" y="1557528"/>
                  <a:pt x="929640" y="1508760"/>
                </a:cubicBezTo>
                <a:cubicBezTo>
                  <a:pt x="938551" y="1495394"/>
                  <a:pt x="959608" y="1496670"/>
                  <a:pt x="975360" y="1493520"/>
                </a:cubicBezTo>
                <a:cubicBezTo>
                  <a:pt x="1067636" y="1475065"/>
                  <a:pt x="1193688" y="1469692"/>
                  <a:pt x="1280160" y="1463040"/>
                </a:cubicBezTo>
                <a:cubicBezTo>
                  <a:pt x="1457960" y="1468120"/>
                  <a:pt x="1635933" y="1468931"/>
                  <a:pt x="1813560" y="1478280"/>
                </a:cubicBezTo>
                <a:cubicBezTo>
                  <a:pt x="1829602" y="1479124"/>
                  <a:pt x="1846736" y="1483485"/>
                  <a:pt x="1859280" y="1493520"/>
                </a:cubicBezTo>
                <a:cubicBezTo>
                  <a:pt x="1957757" y="1572302"/>
                  <a:pt x="1820562" y="1516174"/>
                  <a:pt x="1935480" y="1554480"/>
                </a:cubicBezTo>
                <a:cubicBezTo>
                  <a:pt x="1940560" y="1569720"/>
                  <a:pt x="1940685" y="1587656"/>
                  <a:pt x="1950720" y="1600200"/>
                </a:cubicBezTo>
                <a:cubicBezTo>
                  <a:pt x="1962162" y="1614503"/>
                  <a:pt x="1987353" y="1614777"/>
                  <a:pt x="1996440" y="1630680"/>
                </a:cubicBezTo>
                <a:cubicBezTo>
                  <a:pt x="2009291" y="1653170"/>
                  <a:pt x="2006600" y="1681480"/>
                  <a:pt x="2011680" y="1706880"/>
                </a:cubicBezTo>
                <a:cubicBezTo>
                  <a:pt x="2006600" y="1757680"/>
                  <a:pt x="2004203" y="1808820"/>
                  <a:pt x="1996440" y="1859280"/>
                </a:cubicBezTo>
                <a:cubicBezTo>
                  <a:pt x="1990481" y="1898015"/>
                  <a:pt x="1970964" y="1930444"/>
                  <a:pt x="1935480" y="1950720"/>
                </a:cubicBezTo>
                <a:cubicBezTo>
                  <a:pt x="1917294" y="1961112"/>
                  <a:pt x="1895379" y="1964064"/>
                  <a:pt x="1874520" y="1965960"/>
                </a:cubicBezTo>
                <a:cubicBezTo>
                  <a:pt x="1783315" y="1974251"/>
                  <a:pt x="1691640" y="1976120"/>
                  <a:pt x="1600200" y="1981200"/>
                </a:cubicBezTo>
                <a:cubicBezTo>
                  <a:pt x="1528664" y="2005045"/>
                  <a:pt x="1519404" y="2011680"/>
                  <a:pt x="1417320" y="2011680"/>
                </a:cubicBezTo>
                <a:cubicBezTo>
                  <a:pt x="1396375" y="2011680"/>
                  <a:pt x="1377095" y="1999402"/>
                  <a:pt x="1356360" y="1996440"/>
                </a:cubicBezTo>
                <a:cubicBezTo>
                  <a:pt x="1305820" y="1989220"/>
                  <a:pt x="1254760" y="1986280"/>
                  <a:pt x="1203960" y="1981200"/>
                </a:cubicBezTo>
                <a:cubicBezTo>
                  <a:pt x="1166775" y="1968805"/>
                  <a:pt x="1142063" y="1965023"/>
                  <a:pt x="1112520" y="1935480"/>
                </a:cubicBezTo>
                <a:cubicBezTo>
                  <a:pt x="1099568" y="1922528"/>
                  <a:pt x="1092200" y="1905000"/>
                  <a:pt x="1082040" y="1889760"/>
                </a:cubicBezTo>
                <a:cubicBezTo>
                  <a:pt x="1092200" y="1874520"/>
                  <a:pt x="1094262" y="1845501"/>
                  <a:pt x="1112520" y="1844040"/>
                </a:cubicBezTo>
                <a:cubicBezTo>
                  <a:pt x="1380836" y="1822575"/>
                  <a:pt x="1383492" y="1832764"/>
                  <a:pt x="1554480" y="1889760"/>
                </a:cubicBezTo>
                <a:cubicBezTo>
                  <a:pt x="1569720" y="1894840"/>
                  <a:pt x="1586834" y="1896089"/>
                  <a:pt x="1600200" y="1905000"/>
                </a:cubicBezTo>
                <a:lnTo>
                  <a:pt x="1645920" y="1935480"/>
                </a:lnTo>
                <a:cubicBezTo>
                  <a:pt x="1715791" y="2040286"/>
                  <a:pt x="1695296" y="1992167"/>
                  <a:pt x="1722120" y="2072640"/>
                </a:cubicBezTo>
                <a:cubicBezTo>
                  <a:pt x="1691640" y="2082800"/>
                  <a:pt x="1657413" y="2085298"/>
                  <a:pt x="1630680" y="2103120"/>
                </a:cubicBezTo>
                <a:cubicBezTo>
                  <a:pt x="1615440" y="2113280"/>
                  <a:pt x="1602729" y="2129158"/>
                  <a:pt x="1584960" y="2133600"/>
                </a:cubicBezTo>
                <a:cubicBezTo>
                  <a:pt x="1517268" y="2150523"/>
                  <a:pt x="1465769" y="2148840"/>
                  <a:pt x="1402080" y="214884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3195320" y="3078480"/>
            <a:ext cx="155198" cy="144890"/>
          </a:xfrm>
          <a:custGeom>
            <a:avLst/>
            <a:gdLst>
              <a:gd name="connsiteX0" fmla="*/ 127000 w 155198"/>
              <a:gd name="connsiteY0" fmla="*/ 0 h 144890"/>
              <a:gd name="connsiteX1" fmla="*/ 81280 w 155198"/>
              <a:gd name="connsiteY1" fmla="*/ 15240 h 144890"/>
              <a:gd name="connsiteX2" fmla="*/ 20320 w 155198"/>
              <a:gd name="connsiteY2" fmla="*/ 76200 h 144890"/>
              <a:gd name="connsiteX3" fmla="*/ 66040 w 155198"/>
              <a:gd name="connsiteY3" fmla="*/ 106680 h 144890"/>
              <a:gd name="connsiteX4" fmla="*/ 142240 w 155198"/>
              <a:gd name="connsiteY4" fmla="*/ 137160 h 144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198" h="144890">
                <a:moveTo>
                  <a:pt x="127000" y="0"/>
                </a:moveTo>
                <a:cubicBezTo>
                  <a:pt x="111760" y="5080"/>
                  <a:pt x="92639" y="3881"/>
                  <a:pt x="81280" y="15240"/>
                </a:cubicBezTo>
                <a:cubicBezTo>
                  <a:pt x="0" y="96520"/>
                  <a:pt x="142240" y="35560"/>
                  <a:pt x="20320" y="76200"/>
                </a:cubicBezTo>
                <a:cubicBezTo>
                  <a:pt x="35560" y="86360"/>
                  <a:pt x="49205" y="99465"/>
                  <a:pt x="66040" y="106680"/>
                </a:cubicBezTo>
                <a:cubicBezTo>
                  <a:pt x="155198" y="144890"/>
                  <a:pt x="104908" y="99828"/>
                  <a:pt x="142240" y="13716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4526280" y="5193601"/>
            <a:ext cx="139427" cy="172693"/>
          </a:xfrm>
          <a:custGeom>
            <a:avLst/>
            <a:gdLst>
              <a:gd name="connsiteX0" fmla="*/ 0 w 139427"/>
              <a:gd name="connsiteY0" fmla="*/ 155639 h 172693"/>
              <a:gd name="connsiteX1" fmla="*/ 60960 w 139427"/>
              <a:gd name="connsiteY1" fmla="*/ 109919 h 172693"/>
              <a:gd name="connsiteX2" fmla="*/ 121920 w 139427"/>
              <a:gd name="connsiteY2" fmla="*/ 155639 h 17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427" h="172693">
                <a:moveTo>
                  <a:pt x="0" y="155639"/>
                </a:moveTo>
                <a:cubicBezTo>
                  <a:pt x="51880" y="0"/>
                  <a:pt x="3760" y="64159"/>
                  <a:pt x="60960" y="109919"/>
                </a:cubicBezTo>
                <a:cubicBezTo>
                  <a:pt x="139427" y="172693"/>
                  <a:pt x="83960" y="79719"/>
                  <a:pt x="121920" y="15563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 стрелкой 27"/>
          <p:cNvCxnSpPr>
            <a:stCxn id="19" idx="3"/>
          </p:cNvCxnSpPr>
          <p:nvPr/>
        </p:nvCxnSpPr>
        <p:spPr>
          <a:xfrm flipV="1">
            <a:off x="2857488" y="3500438"/>
            <a:ext cx="428628" cy="1785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8" idx="3"/>
          </p:cNvCxnSpPr>
          <p:nvPr/>
        </p:nvCxnSpPr>
        <p:spPr>
          <a:xfrm flipV="1">
            <a:off x="3143240" y="4000504"/>
            <a:ext cx="1500198" cy="535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17" idx="3"/>
          </p:cNvCxnSpPr>
          <p:nvPr/>
        </p:nvCxnSpPr>
        <p:spPr>
          <a:xfrm flipV="1">
            <a:off x="3714744" y="4572008"/>
            <a:ext cx="150019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олилиния 38"/>
          <p:cNvSpPr/>
          <p:nvPr/>
        </p:nvSpPr>
        <p:spPr>
          <a:xfrm>
            <a:off x="5318760" y="3198020"/>
            <a:ext cx="1097280" cy="109060"/>
          </a:xfrm>
          <a:custGeom>
            <a:avLst/>
            <a:gdLst>
              <a:gd name="connsiteX0" fmla="*/ 1097280 w 1097280"/>
              <a:gd name="connsiteY0" fmla="*/ 109060 h 109060"/>
              <a:gd name="connsiteX1" fmla="*/ 1051560 w 1097280"/>
              <a:gd name="connsiteY1" fmla="*/ 93820 h 109060"/>
              <a:gd name="connsiteX2" fmla="*/ 701040 w 1097280"/>
              <a:gd name="connsiteY2" fmla="*/ 63340 h 109060"/>
              <a:gd name="connsiteX3" fmla="*/ 533400 w 1097280"/>
              <a:gd name="connsiteY3" fmla="*/ 48100 h 109060"/>
              <a:gd name="connsiteX4" fmla="*/ 167640 w 1097280"/>
              <a:gd name="connsiteY4" fmla="*/ 17620 h 109060"/>
              <a:gd name="connsiteX5" fmla="*/ 0 w 1097280"/>
              <a:gd name="connsiteY5" fmla="*/ 17620 h 10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280" h="109060">
                <a:moveTo>
                  <a:pt x="1097280" y="109060"/>
                </a:moveTo>
                <a:cubicBezTo>
                  <a:pt x="1082040" y="103980"/>
                  <a:pt x="1067145" y="97716"/>
                  <a:pt x="1051560" y="93820"/>
                </a:cubicBezTo>
                <a:cubicBezTo>
                  <a:pt x="925117" y="62209"/>
                  <a:pt x="861361" y="74397"/>
                  <a:pt x="701040" y="63340"/>
                </a:cubicBezTo>
                <a:cubicBezTo>
                  <a:pt x="645063" y="59479"/>
                  <a:pt x="589280" y="53180"/>
                  <a:pt x="533400" y="48100"/>
                </a:cubicBezTo>
                <a:cubicBezTo>
                  <a:pt x="389099" y="0"/>
                  <a:pt x="485515" y="27554"/>
                  <a:pt x="167640" y="17620"/>
                </a:cubicBezTo>
                <a:cubicBezTo>
                  <a:pt x="111787" y="15875"/>
                  <a:pt x="55880" y="17620"/>
                  <a:pt x="0" y="1762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Взаимопроникающая форма организации интегрированного блока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786050" y="2928934"/>
            <a:ext cx="3786214" cy="278608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 стрелкой 5"/>
          <p:cNvCxnSpPr>
            <a:stCxn id="4" idx="5"/>
            <a:endCxn id="4" idx="3"/>
          </p:cNvCxnSpPr>
          <p:nvPr/>
        </p:nvCxnSpPr>
        <p:spPr>
          <a:xfrm rot="5400000">
            <a:off x="4679157" y="3968376"/>
            <a:ext cx="1588" cy="267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6"/>
            <a:endCxn id="4" idx="2"/>
          </p:cNvCxnSpPr>
          <p:nvPr/>
        </p:nvCxnSpPr>
        <p:spPr>
          <a:xfrm flipH="1">
            <a:off x="2786050" y="4321975"/>
            <a:ext cx="37862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 flipV="1">
            <a:off x="3357556" y="3429000"/>
            <a:ext cx="2643205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928926" y="3429000"/>
            <a:ext cx="3143272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4" idx="3"/>
            <a:endCxn id="4" idx="6"/>
          </p:cNvCxnSpPr>
          <p:nvPr/>
        </p:nvCxnSpPr>
        <p:spPr>
          <a:xfrm rot="5400000" flipH="1" flipV="1">
            <a:off x="4463881" y="3198622"/>
            <a:ext cx="985029" cy="3231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Скругленный прямоугольник 25"/>
          <p:cNvSpPr/>
          <p:nvPr/>
        </p:nvSpPr>
        <p:spPr>
          <a:xfrm>
            <a:off x="6429388" y="2643182"/>
            <a:ext cx="228601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Совместное общение </a:t>
            </a:r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715140" y="3786190"/>
            <a:ext cx="200026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Действие</a:t>
            </a:r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28596" y="2786058"/>
            <a:ext cx="257176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Театрализация</a:t>
            </a:r>
            <a:endParaRPr lang="ru-RU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28596" y="3857628"/>
            <a:ext cx="2286016" cy="8429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Сотрудничество</a:t>
            </a:r>
            <a:endParaRPr lang="ru-RU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28596" y="4929198"/>
            <a:ext cx="242889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Литература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149</TotalTime>
  <Words>473</Words>
  <Application>Microsoft Office PowerPoint</Application>
  <PresentationFormat>Экран (4:3)</PresentationFormat>
  <Paragraphs>90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Методические рекомендации «Технология проведения интегрированных учебных занятий в  ДШИ»</vt:lpstr>
      <vt:lpstr>Актуальность </vt:lpstr>
      <vt:lpstr>Цель:</vt:lpstr>
      <vt:lpstr>Предлагаемые методы и приемы</vt:lpstr>
      <vt:lpstr>Уровни интеграции</vt:lpstr>
      <vt:lpstr>Формы организации образовательного процесса на основе интеграции</vt:lpstr>
      <vt:lpstr>Пластообразная форма организации содержания урока</vt:lpstr>
      <vt:lpstr>Спиралевидная форма организации содержания  интегрированного блока</vt:lpstr>
      <vt:lpstr>Взаимопроникающая форма организации интегрированного блока</vt:lpstr>
      <vt:lpstr>Анализ интегрированного урока</vt:lpstr>
      <vt:lpstr>Результаты интегрированного обучения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проведения интегрированных учебных занятий в преподавании</dc:title>
  <dc:creator>User</dc:creator>
  <cp:lastModifiedBy>ДШИ Кызыл-Мажалык</cp:lastModifiedBy>
  <cp:revision>20</cp:revision>
  <dcterms:created xsi:type="dcterms:W3CDTF">2009-05-22T04:09:17Z</dcterms:created>
  <dcterms:modified xsi:type="dcterms:W3CDTF">2024-02-20T05:46:34Z</dcterms:modified>
</cp:coreProperties>
</file>