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7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02F9-6AB2-4EA8-B04B-50604915577B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2F9D4F8-3036-45AB-B870-73A028CB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39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02F9-6AB2-4EA8-B04B-50604915577B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4F8-3036-45AB-B870-73A028CB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10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02F9-6AB2-4EA8-B04B-50604915577B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4F8-3036-45AB-B870-73A028CB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257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02F9-6AB2-4EA8-B04B-50604915577B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4F8-3036-45AB-B870-73A028CB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54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1C102F9-6AB2-4EA8-B04B-50604915577B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2F9D4F8-3036-45AB-B870-73A028CB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885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02F9-6AB2-4EA8-B04B-50604915577B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4F8-3036-45AB-B870-73A028CB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21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02F9-6AB2-4EA8-B04B-50604915577B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4F8-3036-45AB-B870-73A028CB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65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02F9-6AB2-4EA8-B04B-50604915577B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4F8-3036-45AB-B870-73A028CB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779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02F9-6AB2-4EA8-B04B-50604915577B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4F8-3036-45AB-B870-73A028CB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22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02F9-6AB2-4EA8-B04B-50604915577B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4F8-3036-45AB-B870-73A028CB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6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102F9-6AB2-4EA8-B04B-50604915577B}" type="datetimeFigureOut">
              <a:rPr lang="ru-RU" smtClean="0"/>
              <a:t>16.03.2023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4F8-3036-45AB-B870-73A028CB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64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D1C102F9-6AB2-4EA8-B04B-50604915577B}" type="datetimeFigureOut">
              <a:rPr lang="ru-RU" smtClean="0"/>
              <a:t>16.03.2023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2F9D4F8-3036-45AB-B870-73A028CB6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11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odliteratury.ru/projects/gzengza-yaskta-velimir-khlebniko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odliteratury.ru/public-post/dante-razmerom-podlinnik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odliteratury.ru/projects/viktorina-akhmatova-navsegd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Поэзия серебряного века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 smtClean="0"/>
              <a:t>Литературные направления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1418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800" dirty="0" smtClean="0"/>
              <a:t>.</a:t>
            </a:r>
            <a:endParaRPr lang="ru-RU" sz="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92364"/>
            <a:ext cx="10058400" cy="6659418"/>
          </a:xfrm>
        </p:spPr>
        <p:txBody>
          <a:bodyPr>
            <a:normAutofit/>
          </a:bodyPr>
          <a:lstStyle/>
          <a:p>
            <a:r>
              <a:rPr lang="ru-RU" b="1" dirty="0">
                <a:hlinkClick r:id="rId2"/>
              </a:rPr>
              <a:t>В. Хлебников</a:t>
            </a:r>
            <a:r>
              <a:rPr lang="ru-RU" dirty="0"/>
              <a:t> же сконцентрировался на придумывании новых слов. В </a:t>
            </a:r>
            <a:r>
              <a:rPr lang="ru-RU" b="1" i="1" dirty="0"/>
              <a:t>«Словаре неологизмов </a:t>
            </a:r>
            <a:r>
              <a:rPr lang="ru-RU" b="1" i="1" dirty="0" err="1"/>
              <a:t>Велимира</a:t>
            </a:r>
            <a:r>
              <a:rPr lang="ru-RU" b="1" i="1" dirty="0"/>
              <a:t> Хлебникова»</a:t>
            </a:r>
            <a:r>
              <a:rPr lang="ru-RU" dirty="0"/>
              <a:t>, изданном уже в 1995 году, набралось аж 560 страниц. Стихотворение, приведённое ниже, — один из самых знаменитых экспериментов поэта-новатора:</a:t>
            </a:r>
          </a:p>
          <a:p>
            <a:r>
              <a:rPr lang="ru-RU" b="1" dirty="0"/>
              <a:t>КУЗНЕЧИК</a:t>
            </a:r>
            <a:endParaRPr lang="ru-RU" dirty="0"/>
          </a:p>
          <a:p>
            <a:pPr marL="0" indent="0">
              <a:buNone/>
            </a:pPr>
            <a:r>
              <a:rPr lang="ru-RU" b="1" dirty="0" err="1"/>
              <a:t>Крылышкуя</a:t>
            </a:r>
            <a:r>
              <a:rPr lang="ru-RU" b="1" dirty="0"/>
              <a:t> </a:t>
            </a:r>
            <a:r>
              <a:rPr lang="ru-RU" b="1" dirty="0" err="1"/>
              <a:t>золотописьмом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Тончайших жил,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Кузнечик в кузов пуза уложил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Прибрежных много трав и вер.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«</a:t>
            </a:r>
            <a:r>
              <a:rPr lang="ru-RU" b="1" dirty="0" err="1"/>
              <a:t>Пинь</a:t>
            </a:r>
            <a:r>
              <a:rPr lang="ru-RU" b="1" dirty="0"/>
              <a:t>, </a:t>
            </a:r>
            <a:r>
              <a:rPr lang="ru-RU" b="1" dirty="0" err="1"/>
              <a:t>пинь</a:t>
            </a:r>
            <a:r>
              <a:rPr lang="ru-RU" b="1" dirty="0"/>
              <a:t>, </a:t>
            </a:r>
            <a:r>
              <a:rPr lang="ru-RU" b="1" dirty="0" err="1"/>
              <a:t>пинь</a:t>
            </a:r>
            <a:r>
              <a:rPr lang="ru-RU" b="1" dirty="0"/>
              <a:t>!» — тарарахнул </a:t>
            </a:r>
            <a:r>
              <a:rPr lang="ru-RU" b="1" dirty="0" err="1"/>
              <a:t>зинзивер</a:t>
            </a:r>
            <a:r>
              <a:rPr lang="ru-RU" b="1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О, </a:t>
            </a:r>
            <a:r>
              <a:rPr lang="ru-RU" b="1" dirty="0" err="1"/>
              <a:t>лебедиво</a:t>
            </a:r>
            <a:r>
              <a:rPr lang="ru-RU" b="1" dirty="0"/>
              <a:t>!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О, озари!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4397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848" y="0"/>
            <a:ext cx="10058400" cy="1609344"/>
          </a:xfrm>
        </p:spPr>
        <p:txBody>
          <a:bodyPr/>
          <a:lstStyle/>
          <a:p>
            <a:r>
              <a:rPr lang="ru-RU" dirty="0" smtClean="0"/>
              <a:t>имажинизм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000" y="1200727"/>
            <a:ext cx="10620248" cy="5657273"/>
          </a:xfrm>
        </p:spPr>
        <p:txBody>
          <a:bodyPr>
            <a:normAutofit lnSpcReduction="10000"/>
          </a:bodyPr>
          <a:lstStyle/>
          <a:p>
            <a:r>
              <a:rPr lang="ru-RU" i="1" dirty="0"/>
              <a:t>Имажинизм — это поэтическое движение начала XX века. Его представители выступали за выражение идей и эмоций с помощью образов. Термин образовался от латинского слова </a:t>
            </a:r>
            <a:r>
              <a:rPr lang="ru-RU" i="1" dirty="0" err="1"/>
              <a:t>imago</a:t>
            </a:r>
            <a:r>
              <a:rPr lang="ru-RU" i="1" dirty="0"/>
              <a:t>, которое и переводится как «образ</a:t>
            </a:r>
            <a:r>
              <a:rPr lang="ru-RU" i="1" dirty="0" smtClean="0"/>
              <a:t>».</a:t>
            </a:r>
          </a:p>
          <a:p>
            <a:r>
              <a:rPr lang="ru-RU" dirty="0"/>
              <a:t>Направление зародилось в первые годы после Октябрьской революции. Его главными участниками были </a:t>
            </a:r>
            <a:r>
              <a:rPr lang="ru-RU" b="1" i="1" dirty="0"/>
              <a:t>Вадим </a:t>
            </a:r>
            <a:r>
              <a:rPr lang="ru-RU" b="1" i="1" dirty="0" err="1"/>
              <a:t>Шершеневич</a:t>
            </a:r>
            <a:r>
              <a:rPr lang="ru-RU" b="1" i="1" dirty="0"/>
              <a:t>, Рюрик Ивнев, </a:t>
            </a:r>
            <a:r>
              <a:rPr lang="ru-RU" b="1" i="1" dirty="0" smtClean="0"/>
              <a:t>Сергей Есенин и Анатолий </a:t>
            </a:r>
            <a:r>
              <a:rPr lang="ru-RU" b="1" i="1" dirty="0" err="1" smtClean="0"/>
              <a:t>Мариенгоф</a:t>
            </a:r>
            <a:r>
              <a:rPr lang="ru-RU" dirty="0" smtClean="0"/>
              <a:t>. </a:t>
            </a:r>
            <a:r>
              <a:rPr lang="ru-RU" dirty="0"/>
              <a:t>Зимой 1919 года состоялось первое выступление группы. Имажинисты прочитали со сцены «Декларацию», которую потом опубликовали в журнале «Сирена» и газете «</a:t>
            </a:r>
            <a:r>
              <a:rPr lang="ru-RU" dirty="0" smtClean="0"/>
              <a:t>Советская </a:t>
            </a:r>
            <a:r>
              <a:rPr lang="ru-RU" dirty="0"/>
              <a:t>страна</a:t>
            </a:r>
            <a:r>
              <a:rPr lang="ru-RU" dirty="0" smtClean="0"/>
              <a:t>».</a:t>
            </a:r>
          </a:p>
          <a:p>
            <a:r>
              <a:rPr lang="ru-RU" dirty="0"/>
              <a:t>В своем творчестве участники движения использовали неожиданные и непривычные </a:t>
            </a:r>
            <a:r>
              <a:rPr lang="ru-RU" b="1" dirty="0" smtClean="0"/>
              <a:t>метафоры</a:t>
            </a:r>
            <a:r>
              <a:rPr lang="ru-RU" dirty="0"/>
              <a:t> и выражали непривычный взгляд на вещи. Они считали, что образность важнее точности, и эпатировали публику соединением далеких друг от друга по значению предметов или явлений</a:t>
            </a:r>
            <a:r>
              <a:rPr lang="ru-RU" dirty="0" smtClean="0"/>
              <a:t>.</a:t>
            </a:r>
          </a:p>
          <a:p>
            <a:r>
              <a:rPr lang="ru-RU" i="1" dirty="0"/>
              <a:t/>
            </a:r>
            <a:br>
              <a:rPr lang="ru-RU" i="1" dirty="0"/>
            </a:br>
            <a:r>
              <a:rPr lang="ru-RU" b="1" i="1" dirty="0"/>
              <a:t>И, встречаясь с извозчиками на площади,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Вспоминая запах навоза с родных полей,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Он готов нести хвост каждой лошади,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Как венчального платья шлейф.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/>
              <a:t>Из стихотворения </a:t>
            </a:r>
            <a:r>
              <a:rPr lang="ru-RU" b="1" i="1" dirty="0"/>
              <a:t>Сергея Есенина </a:t>
            </a:r>
            <a:r>
              <a:rPr lang="ru-RU" b="1" i="1" dirty="0" smtClean="0"/>
              <a:t>»Исповедь хулигана»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216022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800" dirty="0" smtClean="0"/>
              <a:t>.</a:t>
            </a:r>
            <a:endParaRPr lang="ru-RU" sz="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927" y="0"/>
            <a:ext cx="8109528" cy="6858000"/>
          </a:xfrm>
        </p:spPr>
      </p:pic>
    </p:spTree>
    <p:extLst>
      <p:ext uri="{BB962C8B-B14F-4D97-AF65-F5344CB8AC3E}">
        <p14:creationId xmlns:p14="http://schemas.microsoft.com/office/powerpoint/2010/main" val="2841434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848" y="235251"/>
            <a:ext cx="10058400" cy="1609344"/>
          </a:xfrm>
        </p:spPr>
        <p:txBody>
          <a:bodyPr/>
          <a:lstStyle/>
          <a:p>
            <a:r>
              <a:rPr lang="ru-RU" dirty="0" smtClean="0"/>
              <a:t>модернизм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1844595"/>
            <a:ext cx="10058400" cy="4078224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Модернизм</a:t>
            </a:r>
            <a:r>
              <a:rPr lang="ru-RU" dirty="0" smtClean="0"/>
              <a:t> (в переводе с итал. «современное течение») – направление в литературе и искусстве </a:t>
            </a:r>
            <a:r>
              <a:rPr lang="en-US" dirty="0" smtClean="0"/>
              <a:t>XX</a:t>
            </a:r>
            <a:r>
              <a:rPr lang="ru-RU" dirty="0" smtClean="0"/>
              <a:t> века, характеризующееся разрывом с предшествующим историческим опытом художественного творчества, стремлением утвердить нетрадиционные начала в искусстве, непрерывным обновлением художественных форм, а также условностью стиля.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775389"/>
              </p:ext>
            </p:extLst>
          </p:nvPr>
        </p:nvGraphicFramePr>
        <p:xfrm>
          <a:off x="1182254" y="3703320"/>
          <a:ext cx="9790546" cy="28083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895273">
                  <a:extLst>
                    <a:ext uri="{9D8B030D-6E8A-4147-A177-3AD203B41FA5}">
                      <a16:colId xmlns:a16="http://schemas.microsoft.com/office/drawing/2014/main" val="3385052027"/>
                    </a:ext>
                  </a:extLst>
                </a:gridCol>
                <a:gridCol w="4895273">
                  <a:extLst>
                    <a:ext uri="{9D8B030D-6E8A-4147-A177-3AD203B41FA5}">
                      <a16:colId xmlns:a16="http://schemas.microsoft.com/office/drawing/2014/main" val="1896446427"/>
                    </a:ext>
                  </a:extLst>
                </a:gridCol>
              </a:tblGrid>
              <a:tr h="60707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РЕАЛИЗМ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МОДЕРНИЗМ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747258"/>
                  </a:ext>
                </a:extLst>
              </a:tr>
              <a:tr h="2201241"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 существующей</a:t>
                      </a:r>
                      <a:r>
                        <a:rPr lang="ru-RU" baseline="0" dirty="0" smtClean="0"/>
                        <a:t> реальности;</a:t>
                      </a:r>
                    </a:p>
                    <a:p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Реальность первична;</a:t>
                      </a:r>
                    </a:p>
                    <a:p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Текст.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Создание своей</a:t>
                      </a:r>
                      <a:r>
                        <a:rPr lang="ru-RU" baseline="0" dirty="0" smtClean="0"/>
                        <a:t> реальности;</a:t>
                      </a:r>
                    </a:p>
                    <a:p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Идеалистическая установка – первично сознание; </a:t>
                      </a:r>
                    </a:p>
                    <a:p>
                      <a:r>
                        <a:rPr lang="ru-RU" baseline="0" dirty="0" smtClean="0"/>
                        <a:t>агностическая – не важно, что первично;</a:t>
                      </a:r>
                    </a:p>
                    <a:p>
                      <a:endParaRPr lang="ru-RU" baseline="0" dirty="0" smtClean="0"/>
                    </a:p>
                    <a:p>
                      <a:r>
                        <a:rPr lang="ru-RU" baseline="0" dirty="0" err="1" smtClean="0"/>
                        <a:t>Интертекст</a:t>
                      </a:r>
                      <a:r>
                        <a:rPr lang="ru-RU" baseline="0" dirty="0" smtClean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249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954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2976" y="73891"/>
            <a:ext cx="10058400" cy="1101344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/>
              <a:t>символисты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7266" y="1068462"/>
            <a:ext cx="10058400" cy="55355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sz="2400" dirty="0"/>
              <a:t>Термин родился среди французских поэтов, но был переосмыслен в России.</a:t>
            </a:r>
          </a:p>
          <a:p>
            <a:r>
              <a:rPr lang="ru-RU" sz="2400" dirty="0"/>
              <a:t>Это направление стало настолько популярно, что работавшие в его рамках авторы разделились на «поколения» </a:t>
            </a:r>
            <a:r>
              <a:rPr lang="ru-RU" sz="2400" b="1" dirty="0"/>
              <a:t>старших</a:t>
            </a:r>
            <a:r>
              <a:rPr lang="ru-RU" sz="2400" dirty="0"/>
              <a:t> и </a:t>
            </a:r>
            <a:r>
              <a:rPr lang="ru-RU" sz="2400" b="1" dirty="0"/>
              <a:t>младших</a:t>
            </a:r>
            <a:r>
              <a:rPr lang="ru-RU" sz="2400" dirty="0"/>
              <a:t> символистов</a:t>
            </a:r>
            <a:r>
              <a:rPr lang="ru-RU" sz="2400" dirty="0" smtClean="0"/>
              <a:t>.</a:t>
            </a:r>
            <a:endParaRPr lang="ru-RU" sz="2400" dirty="0"/>
          </a:p>
          <a:p>
            <a:r>
              <a:rPr lang="ru-RU" sz="2400" dirty="0" smtClean="0"/>
              <a:t>К </a:t>
            </a:r>
            <a:r>
              <a:rPr lang="ru-RU" sz="2400" b="1" dirty="0"/>
              <a:t>старшим символистам </a:t>
            </a:r>
            <a:r>
              <a:rPr lang="ru-RU" sz="2400" dirty="0"/>
              <a:t>принято относить таких поэтов, как </a:t>
            </a:r>
            <a:r>
              <a:rPr lang="ru-RU" sz="2400" b="1" i="1" dirty="0"/>
              <a:t>К. Д. Бальмонт, В. Я. Брюсов, Д. С. Мережковский </a:t>
            </a:r>
            <a:r>
              <a:rPr lang="ru-RU" sz="2400" i="1" dirty="0"/>
              <a:t>и </a:t>
            </a:r>
            <a:r>
              <a:rPr lang="ru-RU" sz="2400" b="1" i="1" dirty="0"/>
              <a:t>З. Н. Гиппиус</a:t>
            </a:r>
            <a:r>
              <a:rPr lang="ru-RU" sz="2400" dirty="0"/>
              <a:t>, — их лирические герои решительно отвергали реальность и предпочитали жить в абстрактном мире идей, свободных фантазий и вдохновения</a:t>
            </a:r>
            <a:r>
              <a:rPr lang="ru-RU" sz="2400" dirty="0" smtClean="0"/>
              <a:t>.</a:t>
            </a:r>
          </a:p>
          <a:p>
            <a:r>
              <a:rPr lang="ru-RU" sz="2400" b="1" dirty="0"/>
              <a:t>Младшие символисты </a:t>
            </a:r>
            <a:r>
              <a:rPr lang="ru-RU" sz="2400" dirty="0"/>
              <a:t>— это такие знаменитые поэты, как </a:t>
            </a:r>
            <a:r>
              <a:rPr lang="ru-RU" sz="2400" b="1" i="1" dirty="0"/>
              <a:t>А. А. Блок и Андрей Белый</a:t>
            </a:r>
            <a:r>
              <a:rPr lang="ru-RU" sz="2400" dirty="0"/>
              <a:t>, — также утверждали, что действительность далека от идеала, но стремились к более конкретному идеалу: миру, где царит Вечная Женственность, та сила, которая торжествует в Раю, описанном ещё средневековым поэтом </a:t>
            </a:r>
            <a:r>
              <a:rPr lang="ru-RU" sz="2400" b="1" dirty="0">
                <a:hlinkClick r:id="rId2"/>
              </a:rPr>
              <a:t>Данте</a:t>
            </a:r>
            <a:r>
              <a:rPr lang="ru-RU" sz="2400" dirty="0">
                <a:hlinkClick r:id="rId2"/>
              </a:rPr>
              <a:t> </a:t>
            </a:r>
            <a:r>
              <a:rPr lang="ru-RU" sz="2400" dirty="0"/>
              <a:t>в «Божественной комедии».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21882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99378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акмеизм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4109" y="1828800"/>
            <a:ext cx="11148291" cy="4876800"/>
          </a:xfrm>
        </p:spPr>
        <p:txBody>
          <a:bodyPr>
            <a:normAutofit/>
          </a:bodyPr>
          <a:lstStyle/>
          <a:p>
            <a:r>
              <a:rPr lang="ru-RU" sz="2200" dirty="0"/>
              <a:t>Название литературного модернистского направления в русской поэзии начала ХХ века </a:t>
            </a:r>
            <a:r>
              <a:rPr lang="ru-RU" sz="2200" b="1" dirty="0" err="1"/>
              <a:t>акмеизим</a:t>
            </a:r>
            <a:r>
              <a:rPr lang="ru-RU" sz="2200" dirty="0"/>
              <a:t> происходит от греческого слова «</a:t>
            </a:r>
            <a:r>
              <a:rPr lang="ru-RU" sz="2200" dirty="0" err="1"/>
              <a:t>akme</a:t>
            </a:r>
            <a:r>
              <a:rPr lang="ru-RU" sz="2200" dirty="0"/>
              <a:t>», в переводе на русский означающего расцвет, пик или вершина </a:t>
            </a:r>
            <a:r>
              <a:rPr lang="ru-RU" sz="2200" dirty="0" smtClean="0"/>
              <a:t>чего-либо.</a:t>
            </a:r>
          </a:p>
          <a:p>
            <a:r>
              <a:rPr lang="ru-RU" sz="2200" dirty="0"/>
              <a:t>Основоположниками акмеизма считаются такие русские поэты Серебряного века русской поэзии как </a:t>
            </a:r>
            <a:r>
              <a:rPr lang="ru-RU" sz="2200" b="1" i="1" dirty="0"/>
              <a:t>Николай Гумилёв, Анна Ахматова и Сергей Городецкий</a:t>
            </a:r>
            <a:r>
              <a:rPr lang="ru-RU" sz="2200" dirty="0"/>
              <a:t>, позже к ним присоединился </a:t>
            </a:r>
            <a:r>
              <a:rPr lang="ru-RU" sz="2200" b="1" i="1" dirty="0"/>
              <a:t>О. Мандельштам, В. Нарбут, М. Зенкевич</a:t>
            </a:r>
            <a:r>
              <a:rPr lang="ru-RU" sz="2200" dirty="0"/>
              <a:t>.</a:t>
            </a:r>
            <a:endParaRPr lang="ru-RU" sz="2200" b="1" dirty="0" smtClean="0"/>
          </a:p>
          <a:p>
            <a:r>
              <a:rPr lang="ru-RU" sz="2200" b="1" dirty="0" smtClean="0"/>
              <a:t>Акмеизм</a:t>
            </a:r>
            <a:r>
              <a:rPr lang="ru-RU" sz="2200" dirty="0" smtClean="0"/>
              <a:t> </a:t>
            </a:r>
            <a:r>
              <a:rPr lang="ru-RU" sz="2200" dirty="0"/>
              <a:t>— можно назвать почти полной противоположностью символизма. Поэты, принадлежавшие к этому лагерю, проповедовали «прекрасную ясность» и вместо символов использовали вполне конкретные детали, пришедшие из «грубого», но всё равно прекрасного, по их мнению, мира. </a:t>
            </a:r>
            <a:r>
              <a:rPr lang="ru-RU" sz="2200" b="1" dirty="0">
                <a:hlinkClick r:id="rId2"/>
              </a:rPr>
              <a:t>А. А. Ахматова</a:t>
            </a:r>
            <a:r>
              <a:rPr lang="ru-RU" sz="2200" dirty="0"/>
              <a:t> подытожила опыт поэтов-акмеистов в стихотворении «Мне ни к чему одические рати...», написанном уже в 1940 году. «Одические» здесь — производное от слова «ода», то есть возвышенное классицистическое произведение, написанное в честь какого-либо человека или события.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4210771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576396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2211" y="-97259"/>
            <a:ext cx="10058400" cy="1609344"/>
          </a:xfrm>
        </p:spPr>
        <p:txBody>
          <a:bodyPr/>
          <a:lstStyle/>
          <a:p>
            <a:r>
              <a:rPr lang="ru-RU" dirty="0" smtClean="0"/>
              <a:t>футуризм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055" y="1293091"/>
            <a:ext cx="11037454" cy="5495636"/>
          </a:xfrm>
        </p:spPr>
        <p:txBody>
          <a:bodyPr>
            <a:normAutofit/>
          </a:bodyPr>
          <a:lstStyle/>
          <a:p>
            <a:r>
              <a:rPr lang="ru-RU" b="1" dirty="0"/>
              <a:t>Футуристы</a:t>
            </a:r>
            <a:r>
              <a:rPr lang="ru-RU" dirty="0"/>
              <a:t> (от латинского слова  </a:t>
            </a:r>
            <a:r>
              <a:rPr lang="ru-RU" dirty="0" err="1"/>
              <a:t>futurum</a:t>
            </a:r>
            <a:r>
              <a:rPr lang="ru-RU" dirty="0"/>
              <a:t> — «будущее») </a:t>
            </a:r>
            <a:r>
              <a:rPr lang="ru-RU" dirty="0" smtClean="0"/>
              <a:t>- авангардное</a:t>
            </a:r>
            <a:r>
              <a:rPr lang="ru-RU" dirty="0"/>
              <a:t> направление в искусстве и литературе первой четверти XX в</a:t>
            </a:r>
            <a:r>
              <a:rPr lang="ru-RU" dirty="0" smtClean="0"/>
              <a:t>.,</a:t>
            </a:r>
            <a:r>
              <a:rPr lang="ru-RU" dirty="0"/>
              <a:t> провозглашавшее </a:t>
            </a:r>
            <a:r>
              <a:rPr lang="ru-RU" dirty="0" smtClean="0"/>
              <a:t>идеи</a:t>
            </a:r>
            <a:r>
              <a:rPr lang="ru-RU" dirty="0"/>
              <a:t> бунта против норм общественной жизни, культурных традиций </a:t>
            </a:r>
            <a:r>
              <a:rPr lang="ru-RU" dirty="0" smtClean="0"/>
              <a:t>и</a:t>
            </a:r>
            <a:r>
              <a:rPr lang="ru-RU" dirty="0"/>
              <a:t> </a:t>
            </a:r>
            <a:r>
              <a:rPr lang="ru-RU" dirty="0" smtClean="0"/>
              <a:t>традиционных форм</a:t>
            </a:r>
            <a:r>
              <a:rPr lang="ru-RU" dirty="0"/>
              <a:t> искусства</a:t>
            </a:r>
            <a:r>
              <a:rPr lang="ru-RU" dirty="0" smtClean="0"/>
              <a:t>. Футуристы </a:t>
            </a:r>
            <a:r>
              <a:rPr lang="ru-RU" dirty="0"/>
              <a:t>мечтали </a:t>
            </a:r>
            <a:r>
              <a:rPr lang="ru-RU" dirty="0" smtClean="0"/>
              <a:t>изменить этот мир. </a:t>
            </a:r>
            <a:r>
              <a:rPr lang="ru-RU" dirty="0"/>
              <a:t>Представители этого направления прославились наиболее эпатажными заявлениями и выходками. Так,  в 1912 году они издали манифест под названием </a:t>
            </a:r>
            <a:r>
              <a:rPr lang="ru-RU" b="1" i="1" dirty="0"/>
              <a:t>«Пощёчина общественному вкусу», </a:t>
            </a:r>
            <a:r>
              <a:rPr lang="ru-RU" dirty="0"/>
              <a:t>в котором утверждали: «Прошлое тесно. &lt;...&gt; Пушкин непонятнее иероглифов. Бросить </a:t>
            </a:r>
            <a:r>
              <a:rPr lang="ru-RU" b="1" dirty="0"/>
              <a:t>Пушкина</a:t>
            </a:r>
            <a:r>
              <a:rPr lang="ru-RU" dirty="0"/>
              <a:t>, </a:t>
            </a:r>
            <a:r>
              <a:rPr lang="ru-RU" b="1" dirty="0"/>
              <a:t>Достоевского</a:t>
            </a:r>
            <a:r>
              <a:rPr lang="ru-RU" dirty="0"/>
              <a:t>, </a:t>
            </a:r>
            <a:r>
              <a:rPr lang="ru-RU" b="1" dirty="0"/>
              <a:t>Толстого</a:t>
            </a:r>
            <a:r>
              <a:rPr lang="ru-RU" dirty="0"/>
              <a:t> и проч. и проч. с </a:t>
            </a:r>
            <a:r>
              <a:rPr lang="ru-RU" b="1" dirty="0"/>
              <a:t>Парохода Современности</a:t>
            </a:r>
            <a:r>
              <a:rPr lang="ru-RU" dirty="0"/>
              <a:t>».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манифесте утверждались следующие права поэтов:</a:t>
            </a:r>
          </a:p>
          <a:p>
            <a:r>
              <a:rPr lang="ru-RU" i="1" dirty="0"/>
              <a:t>На увеличение словаря в его объёме произвольными и производными словами (Слово-новшество).</a:t>
            </a:r>
          </a:p>
          <a:p>
            <a:r>
              <a:rPr lang="ru-RU" i="1" dirty="0"/>
              <a:t>На непреодолимую ненависть к существовавшему до них языку.</a:t>
            </a:r>
          </a:p>
          <a:p>
            <a:r>
              <a:rPr lang="ru-RU" i="1" dirty="0"/>
              <a:t>С ужасом отстранять от гордого чела своего из банных веников сделанный вами Венок грошовой славы.</a:t>
            </a:r>
          </a:p>
          <a:p>
            <a:r>
              <a:rPr lang="ru-RU" i="1" dirty="0"/>
              <a:t>Стоять на глыбе слова «мы» среди моря свиста и негодования.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96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85699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800" dirty="0" smtClean="0"/>
              <a:t>.</a:t>
            </a:r>
            <a:endParaRPr lang="ru-RU" sz="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891" y="203199"/>
            <a:ext cx="10546357" cy="6567055"/>
          </a:xfrm>
        </p:spPr>
        <p:txBody>
          <a:bodyPr>
            <a:normAutofit/>
          </a:bodyPr>
          <a:lstStyle/>
          <a:p>
            <a:r>
              <a:rPr lang="ru-RU" sz="2400" dirty="0"/>
              <a:t>Оставаясь верными принципам, отражённым в манифесте, футуристы ломали нормы русского литературного языка. </a:t>
            </a:r>
            <a:r>
              <a:rPr lang="ru-RU" sz="2400" b="1" i="1" dirty="0"/>
              <a:t>Маяковский</a:t>
            </a:r>
            <a:r>
              <a:rPr lang="ru-RU" sz="2400" dirty="0"/>
              <a:t>, как многим известно, выработал свой способ графического написания стихов — «лесенкой»:</a:t>
            </a:r>
          </a:p>
          <a:p>
            <a:pPr marL="0" indent="0">
              <a:buNone/>
            </a:pPr>
            <a:r>
              <a:rPr lang="ru-RU" sz="2400" b="1" dirty="0" smtClean="0"/>
              <a:t>«</a:t>
            </a:r>
            <a:r>
              <a:rPr lang="ru-RU" sz="2400" b="1" dirty="0" err="1" smtClean="0"/>
              <a:t>Сливеют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/>
              <a:t>        губы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/>
              <a:t>             с холода,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/>
              <a:t>но губы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/>
              <a:t>        шепчут в лад: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/>
              <a:t>«Через четыре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/>
              <a:t>              года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/>
              <a:t>здесь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/>
              <a:t>      будет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 smtClean="0"/>
              <a:t>         город-сад!»</a:t>
            </a:r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37727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Дерево</Template>
  <TotalTime>51</TotalTime>
  <Words>287</Words>
  <Application>Microsoft Office PowerPoint</Application>
  <PresentationFormat>Широкоэкранный</PresentationFormat>
  <Paragraphs>65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Cambria</vt:lpstr>
      <vt:lpstr>Rockwell</vt:lpstr>
      <vt:lpstr>Rockwell Condensed</vt:lpstr>
      <vt:lpstr>Wingdings</vt:lpstr>
      <vt:lpstr>Дерево</vt:lpstr>
      <vt:lpstr>Поэзия серебряного века</vt:lpstr>
      <vt:lpstr>модернизм</vt:lpstr>
      <vt:lpstr> символисты</vt:lpstr>
      <vt:lpstr>Презентация PowerPoint</vt:lpstr>
      <vt:lpstr>акмеизм</vt:lpstr>
      <vt:lpstr>Презентация PowerPoint</vt:lpstr>
      <vt:lpstr>футуризм</vt:lpstr>
      <vt:lpstr>Презентация PowerPoint</vt:lpstr>
      <vt:lpstr>.</vt:lpstr>
      <vt:lpstr>.</vt:lpstr>
      <vt:lpstr>имажинизм</vt:lpstr>
      <vt:lpstr>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Поэзия серебряного века</dc:title>
  <dc:creator>Урал</dc:creator>
  <cp:lastModifiedBy>Урал</cp:lastModifiedBy>
  <cp:revision>12</cp:revision>
  <dcterms:created xsi:type="dcterms:W3CDTF">2023-03-16T01:24:34Z</dcterms:created>
  <dcterms:modified xsi:type="dcterms:W3CDTF">2023-03-16T02:16:35Z</dcterms:modified>
</cp:coreProperties>
</file>