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62" r:id="rId1"/>
  </p:sldMasterIdLst>
  <p:sldIdLst>
    <p:sldId id="343" r:id="rId2"/>
    <p:sldId id="331" r:id="rId3"/>
    <p:sldId id="349" r:id="rId4"/>
    <p:sldId id="335" r:id="rId5"/>
    <p:sldId id="363" r:id="rId6"/>
    <p:sldId id="334" r:id="rId7"/>
    <p:sldId id="352" r:id="rId8"/>
    <p:sldId id="360" r:id="rId9"/>
    <p:sldId id="357" r:id="rId10"/>
    <p:sldId id="344" r:id="rId11"/>
    <p:sldId id="361" r:id="rId12"/>
    <p:sldId id="362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3" autoAdjust="0"/>
    <p:restoredTop sz="86380" autoAdjust="0"/>
  </p:normalViewPr>
  <p:slideViewPr>
    <p:cSldViewPr>
      <p:cViewPr>
        <p:scale>
          <a:sx n="70" d="100"/>
          <a:sy n="70" d="100"/>
        </p:scale>
        <p:origin x="-138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58D901-A9F6-437C-A34C-F47B3DE040E8}" type="datetimeFigureOut">
              <a:rPr lang="ru-RU" smtClean="0"/>
              <a:pPr>
                <a:defRPr/>
              </a:pPr>
              <a:t>08.04.2025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2C5A6-3C13-4879-8B21-EC0F782C3E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71C9BB-AD8C-49A3-9B6C-F4CED4098692}" type="datetimeFigureOut">
              <a:rPr lang="ru-RU" smtClean="0"/>
              <a:pPr>
                <a:defRPr/>
              </a:pPr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370F80-B5CE-4EF0-98FC-8B2FA11281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4281F3-BD3A-4BA9-904B-B3AA6FAC2EE8}" type="datetimeFigureOut">
              <a:rPr lang="ru-RU" smtClean="0"/>
              <a:pPr>
                <a:defRPr/>
              </a:pPr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66591C-FF65-42F6-BA83-654F9F3FA8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B02D6-3D09-4BA7-826E-050BD20C4DE1}" type="datetimeFigureOut">
              <a:rPr lang="ru-RU"/>
              <a:pPr>
                <a:defRPr/>
              </a:pPr>
              <a:t>08.04.2025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CB4F6-7C4C-4E00-A81C-801E5B0E52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FCD29-8E24-4CC1-A771-F9C2432E5EDA}" type="datetimeFigureOut">
              <a:rPr lang="ru-RU"/>
              <a:pPr>
                <a:defRPr/>
              </a:pPr>
              <a:t>08.04.2025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97243-3A47-4025-8146-B5160BF98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1A844-7BD6-4DC8-91A3-1849D3553414}" type="datetimeFigureOut">
              <a:rPr lang="ru-RU"/>
              <a:pPr>
                <a:defRPr/>
              </a:pPr>
              <a:t>08.04.2025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7181F-5FC0-4126-81AB-CE1BD7F68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26A8DB-9288-4996-B661-17080BD3F885}" type="datetimeFigureOut">
              <a:rPr lang="ru-RU" smtClean="0"/>
              <a:pPr>
                <a:defRPr/>
              </a:pPr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420B26-F3BE-4B33-BF37-6222727628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453F54-6B40-4A17-A3B9-387F0691A4BB}" type="datetimeFigureOut">
              <a:rPr lang="ru-RU" smtClean="0"/>
              <a:pPr>
                <a:defRPr/>
              </a:pPr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11A66-797C-4E29-AEC0-6F3C9EC59E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A82D7E-E070-4457-9190-F09818469410}" type="datetimeFigureOut">
              <a:rPr lang="ru-RU" smtClean="0"/>
              <a:pPr>
                <a:defRPr/>
              </a:pPr>
              <a:t>08.04.2025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CF65E3-67BC-4E0C-9C34-6B1FA198C9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A46923-D72F-47C2-9697-3088D4E5A59E}" type="datetimeFigureOut">
              <a:rPr lang="ru-RU" smtClean="0"/>
              <a:pPr>
                <a:defRPr/>
              </a:pPr>
              <a:t>08.04.2025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B5018-4643-4CB9-8F3A-19F3D6DC8F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B182B9-BDEF-4FAB-B4AE-B2D1D23AF54E}" type="datetimeFigureOut">
              <a:rPr lang="ru-RU" smtClean="0"/>
              <a:pPr>
                <a:defRPr/>
              </a:pPr>
              <a:t>08.04.2025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FDE7A-17FD-4663-8025-BC98D18769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37A47A-297A-40D4-9799-8E7E70BF550F}" type="datetimeFigureOut">
              <a:rPr lang="ru-RU" smtClean="0"/>
              <a:pPr>
                <a:defRPr/>
              </a:pPr>
              <a:t>08.04.2025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7C3065-358B-4B8A-9CE7-21662CF4D5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C90CDE-C566-472B-A22C-60CD8833C732}" type="datetimeFigureOut">
              <a:rPr lang="ru-RU" smtClean="0"/>
              <a:pPr>
                <a:defRPr/>
              </a:pPr>
              <a:t>08.04.2025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5C3C4-C7E7-47B4-A432-83CB1EC190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0D6416-FFD0-4401-BAAF-2B82D5F32071}" type="datetimeFigureOut">
              <a:rPr lang="ru-RU" smtClean="0"/>
              <a:pPr>
                <a:defRPr/>
              </a:pPr>
              <a:t>08.04.2025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299BA45B-55EC-4254-8A22-848CDF9BBB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458D901-A9F6-437C-A34C-F47B3DE040E8}" type="datetimeFigureOut">
              <a:rPr lang="ru-RU" smtClean="0"/>
              <a:pPr>
                <a:defRPr/>
              </a:pPr>
              <a:t>08.04.2025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872C5A6-3C13-4879-8B21-EC0F782C3E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5" r:id="rId12"/>
    <p:sldLayoutId id="2147483651" r:id="rId13"/>
    <p:sldLayoutId id="2147483653" r:id="rId14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693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+mn-lt"/>
                <a:ea typeface="Times New Roman" pitchFamily="18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+mn-lt"/>
                <a:ea typeface="Times New Roman" pitchFamily="18" charset="0"/>
                <a:cs typeface="Arial" pitchFamily="34" charset="0"/>
              </a:rPr>
            </a:br>
            <a:r>
              <a:rPr lang="ru-RU" sz="3600" dirty="0" smtClean="0"/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Бюджетное дошкольное образовательное учреждение </a:t>
            </a:r>
            <a:br>
              <a:rPr lang="ru-RU" sz="1800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dirty="0" err="1" smtClean="0">
                <a:solidFill>
                  <a:schemeClr val="tx1"/>
                </a:solidFill>
                <a:latin typeface="+mn-lt"/>
              </a:rPr>
              <a:t>Любинского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 муниципального района Омской области </a:t>
            </a:r>
            <a:br>
              <a:rPr lang="ru-RU" sz="1800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«</a:t>
            </a:r>
            <a:r>
              <a:rPr lang="ru-RU" sz="1800" dirty="0" err="1" smtClean="0">
                <a:solidFill>
                  <a:schemeClr val="tx1"/>
                </a:solidFill>
                <a:latin typeface="+mn-lt"/>
              </a:rPr>
              <a:t>Любинский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 детский сад №1»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000" b="1" dirty="0" smtClean="0">
                <a:solidFill>
                  <a:schemeClr val="tx1"/>
                </a:solidFill>
                <a:latin typeface="+mn-lt"/>
                <a:ea typeface="Times New Roman" pitchFamily="18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+mn-lt"/>
                <a:ea typeface="Times New Roman" pitchFamily="18" charset="0"/>
                <a:cs typeface="Arial" pitchFamily="34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+mn-lt"/>
                <a:ea typeface="Times New Roman" pitchFamily="18" charset="0"/>
                <a:cs typeface="Arial" pitchFamily="34" charset="0"/>
              </a:rPr>
              <a:t>Семинар </a:t>
            </a:r>
            <a:r>
              <a:rPr lang="ru-RU" sz="4000" dirty="0" smtClean="0">
                <a:solidFill>
                  <a:schemeClr val="tx1"/>
                </a:solidFill>
                <a:latin typeface="+mn-lt"/>
                <a:ea typeface="Times New Roman" pitchFamily="18" charset="0"/>
                <a:cs typeface="Arial" pitchFamily="34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+mn-lt"/>
                <a:ea typeface="Times New Roman" pitchFamily="18" charset="0"/>
                <a:cs typeface="Arial" pitchFamily="34" charset="0"/>
              </a:rPr>
            </a:br>
            <a:r>
              <a:rPr lang="ru-RU" sz="4000" b="1" i="1" dirty="0" smtClean="0">
                <a:solidFill>
                  <a:schemeClr val="tx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«Планирование работы по ЗКР в средней группе»</a:t>
            </a:r>
            <a:r>
              <a:rPr lang="ru-RU" sz="2400" b="1" i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             </a:t>
            </a:r>
            <a:br>
              <a:rPr lang="ru-RU" sz="2400" b="1" i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                  </a:t>
            </a:r>
            <a:br>
              <a:rPr lang="ru-RU" sz="2400" b="1" i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                   </a:t>
            </a:r>
            <a:br>
              <a:rPr lang="ru-RU" sz="2400" b="1" i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</a:t>
            </a:r>
            <a:r>
              <a:rPr lang="ru-RU" sz="2200" b="1" i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200" b="1" i="1" dirty="0" err="1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Именицкая</a:t>
            </a:r>
            <a:r>
              <a:rPr lang="ru-RU" sz="2200" b="1" i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 </a:t>
            </a:r>
            <a:br>
              <a:rPr lang="ru-RU" sz="2200" b="1" i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Инна  Владимировна</a:t>
            </a:r>
            <a:br>
              <a:rPr lang="ru-RU" sz="2200" b="1" i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2024г.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77680"/>
            <a:ext cx="360040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010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Picture 4" descr="02_ЧистимЗуб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5536" y="908720"/>
            <a:ext cx="8352928" cy="185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03_МесимТес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95536" y="2708920"/>
            <a:ext cx="8346951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 descr="04_Чашеч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67544" y="4581128"/>
            <a:ext cx="8280920" cy="2008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5_Дуд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1560" y="836712"/>
            <a:ext cx="8208962" cy="1922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06_Заборч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11560" y="2780928"/>
            <a:ext cx="8208912" cy="184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07_Маля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11560" y="4581128"/>
            <a:ext cx="8208912" cy="1982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8_Грибоче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1560" y="980728"/>
            <a:ext cx="8135937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09_Кис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11560" y="2852936"/>
            <a:ext cx="8136904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10_ПоймаемМышк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11560" y="4581128"/>
            <a:ext cx="8136904" cy="1877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404664"/>
            <a:ext cx="734481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 smtClean="0">
              <a:latin typeface="+mn-lt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З</a:t>
            </a:r>
            <a:r>
              <a:rPr lang="ru-RU" sz="2000" b="1" dirty="0" smtClean="0">
                <a:latin typeface="+mn-lt"/>
              </a:rPr>
              <a:t>ВУКОВАЯ 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К</a:t>
            </a:r>
            <a:r>
              <a:rPr lang="ru-RU" sz="2000" b="1" dirty="0" smtClean="0">
                <a:latin typeface="+mn-lt"/>
              </a:rPr>
              <a:t>УЛЬТУРА 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Р</a:t>
            </a:r>
            <a:r>
              <a:rPr lang="ru-RU" sz="2000" b="1" dirty="0" smtClean="0">
                <a:latin typeface="+mn-lt"/>
              </a:rPr>
              <a:t>ЕЧИ– </a:t>
            </a:r>
            <a:r>
              <a:rPr lang="ru-RU" sz="2000" dirty="0" smtClean="0">
                <a:latin typeface="+mn-lt"/>
              </a:rPr>
              <a:t>это произносительная сторона речи. </a:t>
            </a:r>
            <a:r>
              <a:rPr lang="ru-RU" dirty="0" smtClean="0">
                <a:latin typeface="+mn-lt"/>
              </a:rPr>
              <a:t>ЗКР одна из важных задач развития речи в детском саду, так как именно дошкольный возраст является наиболее благоприятным для ее решения. Ознакомление со звуком происходит поэтапно от простого к сложному. Проводится не от случая к случаю, а систематически.</a:t>
            </a:r>
          </a:p>
          <a:p>
            <a:endParaRPr lang="ru-RU" dirty="0" smtClean="0">
              <a:latin typeface="+mn-lt"/>
            </a:endParaRPr>
          </a:p>
          <a:p>
            <a:pPr algn="ctr"/>
            <a:r>
              <a:rPr lang="ru-RU" b="1" i="1" u="sng" dirty="0" smtClean="0">
                <a:latin typeface="+mn-lt"/>
              </a:rPr>
              <a:t>Направления ЗКР </a:t>
            </a:r>
            <a:r>
              <a:rPr lang="ru-RU" b="1" i="1" dirty="0" smtClean="0">
                <a:latin typeface="+mn-lt"/>
              </a:rPr>
              <a:t>:</a:t>
            </a:r>
          </a:p>
          <a:p>
            <a:endParaRPr lang="ru-RU" b="1" i="1" dirty="0" smtClean="0">
              <a:latin typeface="+mn-lt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 smtClean="0">
                <a:latin typeface="+mn-lt"/>
              </a:rPr>
              <a:t>Слуховое внимание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 smtClean="0">
                <a:latin typeface="+mn-lt"/>
              </a:rPr>
              <a:t>Фонематический слух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 smtClean="0">
                <a:latin typeface="+mn-lt"/>
              </a:rPr>
              <a:t>Артикуляционный аппарат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 smtClean="0">
                <a:latin typeface="+mn-lt"/>
              </a:rPr>
              <a:t>Речевое дыхание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 smtClean="0">
                <a:latin typeface="+mn-lt"/>
              </a:rPr>
              <a:t>Правильное звукопроизношение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 smtClean="0">
                <a:latin typeface="+mn-lt"/>
              </a:rPr>
              <a:t>Отчётливое произнесение слов и словосочетаний согласно нормам орфоэпии  русского литературного языка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 smtClean="0">
                <a:latin typeface="+mn-lt"/>
              </a:rPr>
              <a:t>Интонационная выразительность речи (высота и сила голоса, словесное ударение)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553128" cy="5589240"/>
          </a:xfrm>
        </p:spPr>
        <p:txBody>
          <a:bodyPr>
            <a:normAutofit fontScale="90000"/>
          </a:bodyPr>
          <a:lstStyle/>
          <a:p>
            <a:pPr marL="457200" indent="-457200"/>
            <a:r>
              <a:rPr lang="ru-RU" sz="3100" b="1" i="1" dirty="0" smtClean="0">
                <a:solidFill>
                  <a:schemeClr val="tx1"/>
                </a:solidFill>
                <a:latin typeface="+mn-lt"/>
              </a:rPr>
              <a:t>                 Основные направления работы в  </a:t>
            </a:r>
            <a:br>
              <a:rPr lang="ru-RU" sz="3100" b="1" i="1" dirty="0" smtClean="0">
                <a:solidFill>
                  <a:schemeClr val="tx1"/>
                </a:solidFill>
                <a:latin typeface="+mn-lt"/>
              </a:rPr>
            </a:br>
            <a:r>
              <a:rPr lang="ru-RU" sz="3100" b="1" i="1" dirty="0" smtClean="0">
                <a:solidFill>
                  <a:schemeClr val="tx1"/>
                </a:solidFill>
                <a:latin typeface="+mn-lt"/>
              </a:rPr>
              <a:t>                              средней группе:</a:t>
            </a:r>
            <a:r>
              <a:rPr lang="ru-RU" sz="2200" b="1" i="1" u="sng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200" b="1" i="1" u="sng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b="1" u="sng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200" b="1" u="sng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1. </a:t>
            </a:r>
            <a:r>
              <a:rPr lang="ru-RU" sz="2200" dirty="0" smtClean="0">
                <a:solidFill>
                  <a:schemeClr val="tx1"/>
                </a:solidFill>
                <a:latin typeface="+mn-lt"/>
              </a:rPr>
              <a:t>Закреплять правильное произношение гласных и согласных звуков.</a:t>
            </a:r>
            <a:br>
              <a:rPr lang="ru-RU" sz="2200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2. </a:t>
            </a:r>
            <a:r>
              <a:rPr lang="ru-RU" sz="2200" dirty="0" smtClean="0">
                <a:solidFill>
                  <a:schemeClr val="tx1"/>
                </a:solidFill>
                <a:latin typeface="+mn-lt"/>
              </a:rPr>
              <a:t>Отрабатывать произношение свистящих, шипящих и сонорных                 звуков (</a:t>
            </a:r>
            <a:r>
              <a:rPr lang="ru-RU" sz="2200" i="1" dirty="0" err="1" smtClean="0">
                <a:solidFill>
                  <a:schemeClr val="tx1"/>
                </a:solidFill>
                <a:latin typeface="+mn-lt"/>
              </a:rPr>
              <a:t>р</a:t>
            </a:r>
            <a:r>
              <a:rPr lang="ru-RU" sz="2200" i="1" dirty="0" smtClean="0">
                <a:solidFill>
                  <a:schemeClr val="tx1"/>
                </a:solidFill>
                <a:latin typeface="+mn-lt"/>
              </a:rPr>
              <a:t>, л</a:t>
            </a:r>
            <a:r>
              <a:rPr lang="ru-RU" sz="2200" dirty="0" smtClean="0">
                <a:solidFill>
                  <a:schemeClr val="tx1"/>
                </a:solidFill>
                <a:latin typeface="+mn-lt"/>
              </a:rPr>
              <a:t>).</a:t>
            </a:r>
            <a:br>
              <a:rPr lang="ru-RU" sz="2200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3. </a:t>
            </a:r>
            <a:r>
              <a:rPr lang="ru-RU" sz="2200" dirty="0" smtClean="0">
                <a:solidFill>
                  <a:schemeClr val="tx1"/>
                </a:solidFill>
                <a:latin typeface="+mn-lt"/>
              </a:rPr>
              <a:t>Развивать артикуляционный аппарат.</a:t>
            </a:r>
            <a:br>
              <a:rPr lang="ru-RU" sz="2200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4. </a:t>
            </a:r>
            <a:r>
              <a:rPr lang="ru-RU" sz="2200" dirty="0" smtClean="0">
                <a:solidFill>
                  <a:schemeClr val="tx1"/>
                </a:solidFill>
                <a:latin typeface="+mn-lt"/>
              </a:rPr>
              <a:t>Продолжать работу над дикцией: совершенствовать отчётливое произнесение слов и словосочетаний.</a:t>
            </a:r>
            <a:br>
              <a:rPr lang="ru-RU" sz="2200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5. </a:t>
            </a:r>
            <a:r>
              <a:rPr lang="ru-RU" sz="2200" dirty="0" smtClean="0">
                <a:solidFill>
                  <a:schemeClr val="tx1"/>
                </a:solidFill>
                <a:latin typeface="+mn-lt"/>
              </a:rPr>
              <a:t>Развивать фонематический слух: упражнять в умение различать на слух и называть слова, начинающиеся на определённый звук.</a:t>
            </a:r>
            <a:br>
              <a:rPr lang="ru-RU" sz="2200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6. </a:t>
            </a:r>
            <a:r>
              <a:rPr lang="ru-RU" sz="2200" dirty="0" smtClean="0">
                <a:solidFill>
                  <a:schemeClr val="tx1"/>
                </a:solidFill>
                <a:latin typeface="+mn-lt"/>
              </a:rPr>
              <a:t>Развитие длительного ротового выдоха, речевого дыхания</a:t>
            </a:r>
            <a:br>
              <a:rPr lang="ru-RU" sz="2200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7. </a:t>
            </a:r>
            <a:r>
              <a:rPr lang="ru-RU" sz="2200" dirty="0" smtClean="0">
                <a:solidFill>
                  <a:schemeClr val="tx1"/>
                </a:solidFill>
                <a:latin typeface="+mn-lt"/>
              </a:rPr>
              <a:t>Работа над интонационной выразительностью речи (высота и сила голоса, словесное ударение)</a:t>
            </a:r>
            <a:br>
              <a:rPr lang="ru-RU" sz="2200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8. </a:t>
            </a:r>
            <a:r>
              <a:rPr lang="ru-RU" sz="2200" dirty="0" smtClean="0">
                <a:solidFill>
                  <a:schemeClr val="tx1"/>
                </a:solidFill>
                <a:latin typeface="+mn-lt"/>
              </a:rPr>
              <a:t>Развитие мелкой моторики</a:t>
            </a:r>
            <a:br>
              <a:rPr lang="ru-RU" sz="2200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+mn-lt"/>
              </a:rPr>
            </a:br>
            <a:endParaRPr lang="ru-R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032" y="260648"/>
            <a:ext cx="8712968" cy="5517232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 </a:t>
            </a:r>
            <a:br>
              <a:rPr lang="ru-RU" sz="22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    </a:t>
            </a:r>
            <a:r>
              <a:rPr lang="ru-RU" sz="2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200" b="1" i="1" u="sng" dirty="0" smtClean="0">
                <a:solidFill>
                  <a:schemeClr val="tx1"/>
                </a:solidFill>
                <a:latin typeface="+mn-lt"/>
              </a:rPr>
              <a:t>Воспитание ЗКР осуществляется во время всех режимных моментах: </a:t>
            </a:r>
            <a:br>
              <a:rPr lang="ru-RU" sz="2200" b="1" i="1" u="sng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dirty="0" smtClean="0">
                <a:solidFill>
                  <a:schemeClr val="tx1"/>
                </a:solidFill>
                <a:latin typeface="+mn-lt"/>
              </a:rPr>
              <a:t>     − на занятиях, которые могут проводиться как самостоятельные занятия по звуковой культуре речи;</a:t>
            </a:r>
            <a:br>
              <a:rPr lang="ru-RU" sz="2200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dirty="0" smtClean="0">
                <a:solidFill>
                  <a:schemeClr val="tx1"/>
                </a:solidFill>
                <a:latin typeface="+mn-lt"/>
              </a:rPr>
              <a:t>    − различные разделы звуковой культуры речи могут быть включены в содержание других занятий;</a:t>
            </a:r>
            <a:br>
              <a:rPr lang="ru-RU" sz="2200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dirty="0" smtClean="0">
                <a:solidFill>
                  <a:schemeClr val="tx1"/>
                </a:solidFill>
                <a:latin typeface="+mn-lt"/>
              </a:rPr>
              <a:t>    − отдельные разделы работы по ЗКР включаются в музыкальные занятия (слушание музыки, пение, музыкально-ритмические движения);</a:t>
            </a:r>
            <a:br>
              <a:rPr lang="ru-RU" sz="2200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dirty="0" smtClean="0">
                <a:solidFill>
                  <a:schemeClr val="tx1"/>
                </a:solidFill>
                <a:latin typeface="+mn-lt"/>
              </a:rPr>
              <a:t>    − интегрированные занятия со специалистами ДОУ;</a:t>
            </a:r>
            <a:br>
              <a:rPr lang="ru-RU" sz="2200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dirty="0" smtClean="0">
                <a:solidFill>
                  <a:schemeClr val="tx1"/>
                </a:solidFill>
                <a:latin typeface="+mn-lt"/>
              </a:rPr>
              <a:t>    − дополнительная работа по ЗКР включается в режимные моменты (различные игры, упражнения в игровой форме) </a:t>
            </a:r>
            <a:r>
              <a:rPr lang="ru-RU" sz="18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+mn-lt"/>
              </a:rPr>
            </a:br>
            <a:endParaRPr lang="ru-RU" sz="18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496944" cy="590465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+mn-lt"/>
              </a:rPr>
            </a:br>
            <a:endParaRPr lang="ru-RU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764024"/>
            <a:ext cx="489654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sz="2000" u="sng" dirty="0" smtClean="0">
                <a:latin typeface="Arial Black" pitchFamily="34" charset="0"/>
                <a:cs typeface="Aharoni" pitchFamily="2" charset="-79"/>
              </a:rPr>
              <a:t>1 часть</a:t>
            </a:r>
            <a:r>
              <a:rPr lang="ru-RU" sz="2000" dirty="0" smtClean="0">
                <a:latin typeface="+mn-lt"/>
              </a:rPr>
              <a:t>: Постановка артикуляционного аппарата</a:t>
            </a:r>
          </a:p>
          <a:p>
            <a:pPr algn="ctr"/>
            <a:r>
              <a:rPr lang="ru-RU" sz="2000" dirty="0" smtClean="0">
                <a:latin typeface="+mn-lt"/>
              </a:rPr>
              <a:t>(артикуляционная и дыхательная гимнастика)</a:t>
            </a:r>
          </a:p>
          <a:p>
            <a:pPr algn="ctr"/>
            <a:endParaRPr lang="ru-RU" sz="2000" dirty="0" smtClean="0">
              <a:latin typeface="+mn-lt"/>
            </a:endParaRPr>
          </a:p>
          <a:p>
            <a:pPr algn="ctr"/>
            <a:r>
              <a:rPr lang="ru-RU" sz="2000" dirty="0" smtClean="0">
                <a:latin typeface="+mn-lt"/>
              </a:rPr>
              <a:t> </a:t>
            </a:r>
            <a:r>
              <a:rPr lang="ru-RU" sz="2000" b="1" u="sng" dirty="0" smtClean="0">
                <a:latin typeface="Arial Black" pitchFamily="34" charset="0"/>
              </a:rPr>
              <a:t>2 часть</a:t>
            </a:r>
            <a:r>
              <a:rPr lang="ru-RU" sz="2000" dirty="0" smtClean="0">
                <a:latin typeface="+mn-lt"/>
              </a:rPr>
              <a:t> : Закрепление  и автоматизация правильного четкого произнесения звука в слогах и в словах </a:t>
            </a:r>
          </a:p>
          <a:p>
            <a:pPr algn="ctr"/>
            <a:r>
              <a:rPr lang="ru-RU" sz="2000" dirty="0" smtClean="0">
                <a:latin typeface="+mn-lt"/>
              </a:rPr>
              <a:t>(чистоговорки)</a:t>
            </a:r>
          </a:p>
          <a:p>
            <a:pPr algn="ctr"/>
            <a:endParaRPr lang="ru-RU" sz="2000" dirty="0" smtClean="0">
              <a:latin typeface="+mn-lt"/>
            </a:endParaRPr>
          </a:p>
          <a:p>
            <a:pPr algn="ctr"/>
            <a:r>
              <a:rPr lang="ru-RU" sz="2000" b="1" u="sng" dirty="0" smtClean="0">
                <a:latin typeface="Arial Black" pitchFamily="34" charset="0"/>
              </a:rPr>
              <a:t>3 часть </a:t>
            </a:r>
            <a:r>
              <a:rPr lang="ru-RU" sz="2000" dirty="0">
                <a:latin typeface="+mn-lt"/>
              </a:rPr>
              <a:t>:</a:t>
            </a:r>
            <a:r>
              <a:rPr lang="ru-RU" sz="2000" dirty="0" smtClean="0">
                <a:latin typeface="+mn-lt"/>
              </a:rPr>
              <a:t> Дифференциация звуков, правильное и четкое произношение звуков во фразовой речи </a:t>
            </a:r>
          </a:p>
          <a:p>
            <a:pPr algn="ctr"/>
            <a:r>
              <a:rPr lang="ru-RU" sz="2000" dirty="0" smtClean="0">
                <a:latin typeface="+mn-lt"/>
              </a:rPr>
              <a:t>(хоровое произношение стихов, потешек)</a:t>
            </a:r>
          </a:p>
          <a:p>
            <a:endParaRPr lang="ru-RU" dirty="0" smtClean="0">
              <a:latin typeface="+mn-lt"/>
            </a:endParaRPr>
          </a:p>
          <a:p>
            <a:endParaRPr lang="ru-RU" dirty="0" smtClean="0">
              <a:latin typeface="+mn-lt"/>
            </a:endParaRPr>
          </a:p>
          <a:p>
            <a:endParaRPr lang="ru-RU" dirty="0" smtClean="0">
              <a:latin typeface="+mn-lt"/>
            </a:endParaRPr>
          </a:p>
          <a:p>
            <a:endParaRPr lang="ru-RU" dirty="0">
              <a:latin typeface="+mn-lt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340768"/>
            <a:ext cx="2669141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764704"/>
            <a:ext cx="511256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latin typeface="+mn-lt"/>
              </a:rPr>
              <a:t>Рекомендации по планированию работы по ЗКР:</a:t>
            </a:r>
          </a:p>
          <a:p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 - </a:t>
            </a:r>
            <a:r>
              <a:rPr lang="ru-RU" sz="2000" dirty="0" smtClean="0">
                <a:latin typeface="+mn-lt"/>
              </a:rPr>
              <a:t>Как элемент речевого развития в образовательных областях, проводится не реже 2 раз в неделю.</a:t>
            </a:r>
          </a:p>
          <a:p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- В календарном плане работа по развитию ЗКР (дыхания, слухового внимания, интонации) учитывается ежедневно.</a:t>
            </a:r>
          </a:p>
          <a:p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- Развитие мелкой моторики также осуществляется ежедневно.</a:t>
            </a:r>
          </a:p>
          <a:p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- В планировании должна быть отражена индивидуальная работа.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636912"/>
            <a:ext cx="2669141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8496944" cy="5832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n-lt"/>
              </a:rPr>
              <a:t>                                            </a:t>
            </a:r>
            <a:r>
              <a:rPr lang="ru-RU" b="1" i="1" dirty="0" smtClean="0">
                <a:latin typeface="+mn-lt"/>
              </a:rPr>
              <a:t>Организация уголка ЗКР:</a:t>
            </a:r>
          </a:p>
          <a:p>
            <a:endParaRPr lang="ru-RU" dirty="0" smtClean="0">
              <a:latin typeface="+mn-lt"/>
            </a:endParaRPr>
          </a:p>
          <a:p>
            <a:pPr lvl="1"/>
            <a:r>
              <a:rPr lang="ru-RU" dirty="0" smtClean="0">
                <a:latin typeface="+mn-lt"/>
              </a:rPr>
              <a:t>Для уголка необходимо выделить</a:t>
            </a:r>
            <a:r>
              <a:rPr lang="ru-RU" b="1" dirty="0" smtClean="0">
                <a:latin typeface="+mn-lt"/>
              </a:rPr>
              <a:t> </a:t>
            </a:r>
            <a:r>
              <a:rPr lang="ru-RU" dirty="0" smtClean="0">
                <a:latin typeface="+mn-lt"/>
              </a:rPr>
              <a:t>определённое место, где должны быть собраны:</a:t>
            </a:r>
          </a:p>
          <a:p>
            <a:pPr lvl="2">
              <a:buFont typeface="Wingdings" pitchFamily="2" charset="2"/>
              <a:buChar char="ü"/>
            </a:pPr>
            <a:r>
              <a:rPr lang="ru-RU" dirty="0" smtClean="0">
                <a:latin typeface="+mn-lt"/>
              </a:rPr>
              <a:t>систематизированные речевой и наглядный материал</a:t>
            </a:r>
          </a:p>
          <a:p>
            <a:pPr lvl="2">
              <a:buFont typeface="Wingdings" pitchFamily="2" charset="2"/>
              <a:buChar char="ü"/>
            </a:pPr>
            <a:r>
              <a:rPr lang="ru-RU" dirty="0" smtClean="0">
                <a:latin typeface="+mn-lt"/>
              </a:rPr>
              <a:t>картотеки игр и упр. на развитие мелкой моторики</a:t>
            </a:r>
          </a:p>
          <a:p>
            <a:pPr lvl="2">
              <a:buFont typeface="Wingdings" pitchFamily="2" charset="2"/>
              <a:buChar char="ü"/>
            </a:pPr>
            <a:r>
              <a:rPr lang="ru-RU" dirty="0" smtClean="0">
                <a:latin typeface="+mn-lt"/>
              </a:rPr>
              <a:t>картотеки игр и упр. на развитие дыхания</a:t>
            </a:r>
          </a:p>
          <a:p>
            <a:pPr lvl="2">
              <a:buFont typeface="Wingdings" pitchFamily="2" charset="2"/>
              <a:buChar char="ü"/>
            </a:pPr>
            <a:r>
              <a:rPr lang="ru-RU" dirty="0" smtClean="0">
                <a:latin typeface="+mn-lt"/>
              </a:rPr>
              <a:t>картотеки артикуляционных упражнений</a:t>
            </a:r>
          </a:p>
          <a:p>
            <a:pPr lvl="2">
              <a:buFont typeface="Wingdings" pitchFamily="2" charset="2"/>
              <a:buChar char="ü"/>
            </a:pPr>
            <a:r>
              <a:rPr lang="ru-RU" dirty="0" smtClean="0">
                <a:latin typeface="+mn-lt"/>
              </a:rPr>
              <a:t>картотеки игр и упр. на развитие дыхания</a:t>
            </a:r>
          </a:p>
          <a:p>
            <a:pPr lvl="2">
              <a:buFont typeface="Wingdings" pitchFamily="2" charset="2"/>
              <a:buChar char="ü"/>
            </a:pPr>
            <a:r>
              <a:rPr lang="ru-RU" dirty="0" smtClean="0">
                <a:latin typeface="+mn-lt"/>
              </a:rPr>
              <a:t>картотеки игр и упр. на развитие слухового и речевого внимания</a:t>
            </a:r>
          </a:p>
          <a:p>
            <a:pPr lvl="2">
              <a:buFont typeface="Wingdings" pitchFamily="2" charset="2"/>
              <a:buChar char="ü"/>
            </a:pPr>
            <a:r>
              <a:rPr lang="ru-RU" dirty="0" smtClean="0">
                <a:latin typeface="+mn-lt"/>
              </a:rPr>
              <a:t>картотека речевого материала для работы с изучаемыми звуками</a:t>
            </a:r>
          </a:p>
          <a:p>
            <a:pPr lvl="2"/>
            <a:endParaRPr lang="ru-RU" dirty="0" smtClean="0">
              <a:latin typeface="+mn-lt"/>
            </a:endParaRPr>
          </a:p>
          <a:p>
            <a:pPr lvl="1"/>
            <a:r>
              <a:rPr lang="ru-RU" dirty="0" smtClean="0">
                <a:latin typeface="+mn-lt"/>
              </a:rPr>
              <a:t>Материал на развитие мелкой моторики должен быть доступен детям (кроме очень мелких деталей)</a:t>
            </a:r>
          </a:p>
          <a:p>
            <a:pPr lvl="1"/>
            <a:r>
              <a:rPr lang="ru-RU" dirty="0" smtClean="0">
                <a:latin typeface="+mn-lt"/>
              </a:rPr>
              <a:t>Уголок пополняется ежемесячно:</a:t>
            </a:r>
          </a:p>
          <a:p>
            <a:pPr lvl="2">
              <a:buFont typeface="Wingdings" pitchFamily="2" charset="2"/>
              <a:buChar char="ü"/>
            </a:pPr>
            <a:r>
              <a:rPr lang="ru-RU" dirty="0" smtClean="0">
                <a:latin typeface="+mn-lt"/>
              </a:rPr>
              <a:t>речевой и наглядный материал согласно планировать</a:t>
            </a:r>
          </a:p>
          <a:p>
            <a:pPr lvl="2">
              <a:buFont typeface="Wingdings" pitchFamily="2" charset="2"/>
              <a:buChar char="ü"/>
            </a:pPr>
            <a:r>
              <a:rPr lang="ru-RU" dirty="0" smtClean="0">
                <a:latin typeface="+mn-lt"/>
              </a:rPr>
              <a:t>материал на развитие общих речевых навыков и мелкой моторики согласно данным рекомендациям на усмотрение воспитателя</a:t>
            </a:r>
          </a:p>
          <a:p>
            <a:pPr lvl="2"/>
            <a:r>
              <a:rPr lang="ru-RU" dirty="0" smtClean="0">
                <a:latin typeface="+mn-lt"/>
              </a:rPr>
              <a:t>любая </a:t>
            </a:r>
            <a:r>
              <a:rPr lang="ru-RU" dirty="0" err="1" smtClean="0">
                <a:latin typeface="+mn-lt"/>
              </a:rPr>
              <a:t>д</a:t>
            </a:r>
            <a:r>
              <a:rPr lang="ru-RU" dirty="0" smtClean="0">
                <a:latin typeface="+mn-lt"/>
              </a:rPr>
              <a:t>/и для работы со звуками (одна) и для развития общих речевых навыков (одна).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352928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</a:p>
          <a:p>
            <a:r>
              <a:rPr lang="ru-RU" sz="2000" b="1" i="1" dirty="0" smtClean="0">
                <a:latin typeface="+mn-lt"/>
              </a:rPr>
              <a:t>                          </a:t>
            </a:r>
            <a:r>
              <a:rPr lang="ru-RU" sz="2400" b="1" i="1" dirty="0" smtClean="0">
                <a:latin typeface="+mn-lt"/>
              </a:rPr>
              <a:t>Работа с родителями</a:t>
            </a:r>
            <a:endParaRPr lang="ru-RU" sz="2400" b="1" dirty="0" smtClean="0">
              <a:latin typeface="+mn-lt"/>
            </a:endParaRPr>
          </a:p>
          <a:p>
            <a:r>
              <a:rPr lang="ru-RU" sz="2000" dirty="0" smtClean="0">
                <a:latin typeface="+mn-lt"/>
              </a:rPr>
              <a:t>Связь с родителями в группе можно осуществлять с помощью определенных форм работы: </a:t>
            </a:r>
            <a:r>
              <a:rPr lang="ru-RU" sz="2000" b="1" i="1" dirty="0" smtClean="0">
                <a:latin typeface="+mn-lt"/>
              </a:rPr>
              <a:t>коллективных, индивидуальных, наглядно – информационных. </a:t>
            </a:r>
          </a:p>
          <a:p>
            <a:endParaRPr lang="ru-RU" sz="2000" b="1" dirty="0" smtClean="0">
              <a:latin typeface="+mn-lt"/>
            </a:endParaRPr>
          </a:p>
          <a:p>
            <a:r>
              <a:rPr lang="ru-RU" sz="2000" dirty="0" smtClean="0">
                <a:latin typeface="+mn-lt"/>
              </a:rPr>
              <a:t>Выделяются традиционные формы работы взаимодействия с родителями в области воспитания звуковой культуры речи:</a:t>
            </a:r>
            <a:r>
              <a:rPr lang="ru-RU" sz="2000" b="1" dirty="0" smtClean="0">
                <a:latin typeface="+mn-lt"/>
              </a:rPr>
              <a:t> </a:t>
            </a:r>
            <a:r>
              <a:rPr lang="ru-RU" sz="2000" b="1" i="1" dirty="0" smtClean="0">
                <a:latin typeface="+mn-lt"/>
              </a:rPr>
              <a:t>групповые родительские собрания и консультации для родителей, беседы, индивидуальные практикумы, библиотека упражнений и игр , домашняя игротека, тематический уголок для родителей , информационные бюллетени , информационные коммуникативные технологии, индивидуальные блокноты, доска объявлений, ящик для предложений, открытые занятия.</a:t>
            </a:r>
          </a:p>
          <a:p>
            <a:endParaRPr lang="ru-RU" sz="2000" b="1" i="1" dirty="0" smtClean="0">
              <a:latin typeface="+mn-lt"/>
            </a:endParaRPr>
          </a:p>
          <a:p>
            <a:r>
              <a:rPr lang="ru-RU" sz="2000" dirty="0" smtClean="0">
                <a:latin typeface="+mn-lt"/>
              </a:rPr>
              <a:t>К нетрадиционным формам работы относятся: </a:t>
            </a:r>
            <a:r>
              <a:rPr lang="ru-RU" sz="2000" b="1" i="1" dirty="0" smtClean="0">
                <a:latin typeface="+mn-lt"/>
              </a:rPr>
              <a:t>Мастер – классы, круглый стол, дистанционный клуб "Говорушки«, анкетирование родителей.</a:t>
            </a:r>
          </a:p>
          <a:p>
            <a:endParaRPr lang="ru-RU" sz="2000" b="1" i="1" dirty="0" smtClean="0">
              <a:latin typeface="+mn-lt"/>
            </a:endParaRPr>
          </a:p>
          <a:p>
            <a:endParaRPr lang="ru-RU" sz="2000" b="1" i="1" dirty="0" smtClean="0">
              <a:latin typeface="+mn-lt"/>
            </a:endParaRPr>
          </a:p>
          <a:p>
            <a:endParaRPr lang="ru-RU" sz="2000" i="1" dirty="0" smtClean="0">
              <a:latin typeface="+mn-lt"/>
            </a:endParaRPr>
          </a:p>
          <a:p>
            <a:endParaRPr lang="ru-RU" sz="2400" dirty="0"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55576" y="692696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000" b="0" i="1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Сказка о веселом язычке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3200" i="1" dirty="0" smtClean="0">
                <a:latin typeface="+mn-lt"/>
                <a:ea typeface="+mj-ea"/>
                <a:cs typeface="+mj-cs"/>
              </a:rPr>
              <a:t>Практикум</a:t>
            </a:r>
            <a:endParaRPr kumimoji="0" lang="ru-RU" altLang="ru-RU" sz="3200" b="0" i="1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331640" y="5373216"/>
            <a:ext cx="6192688" cy="1224136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alt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по книге </a:t>
            </a:r>
            <a:r>
              <a:rPr kumimoji="0" lang="ru-RU" alt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В.Н.Костыгиной</a:t>
            </a:r>
            <a:r>
              <a:rPr kumimoji="0" lang="ru-RU" alt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«ТРУ-ЛЯ-ЛЯ», Артикуляционная гимнастика. М.:2000</a:t>
            </a:r>
          </a:p>
        </p:txBody>
      </p:sp>
      <p:pic>
        <p:nvPicPr>
          <p:cNvPr id="7" name="Picture 4" descr="01_Окош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21242942">
            <a:off x="636177" y="2230687"/>
            <a:ext cx="7560840" cy="2256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2296</TotalTime>
  <Words>133</Words>
  <Application>Microsoft Office PowerPoint</Application>
  <PresentationFormat>Экран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  Бюджетное дошкольное образовательное учреждение  Любинского муниципального района Омской области  «Любинский детский сад №1»  Семинар  «Планирование работы по ЗКР в средней группе»                                                                                                                                                    Воспитатель: Именицкая                                                                                                                  Инна  Владимировна  2024г.</vt:lpstr>
      <vt:lpstr>Слайд 2</vt:lpstr>
      <vt:lpstr>                 Основные направления работы в                                 средней группе:  1. Закреплять правильное произношение гласных и согласных звуков. 2. Отрабатывать произношение свистящих, шипящих и сонорных                 звуков (р, л). 3. Развивать артикуляционный аппарат. 4. Продолжать работу над дикцией: совершенствовать отчётливое произнесение слов и словосочетаний. 5. Развивать фонематический слух: упражнять в умение различать на слух и называть слова, начинающиеся на определённый звук. 6. Развитие длительного ротового выдоха, речевого дыхания 7. Работа над интонационной выразительностью речи (высота и сила голоса, словесное ударение) 8. Развитие мелкой моторики   </vt:lpstr>
      <vt:lpstr>        Воспитание ЗКР осуществляется во время всех режимных моментах:        − на занятиях, которые могут проводиться как самостоятельные занятия по звуковой культуре речи;     − различные разделы звуковой культуры речи могут быть включены в содержание других занятий;     − отдельные разделы работы по ЗКР включаются в музыкальные занятия (слушание музыки, пение, музыкально-ритмические движения);     − интегрированные занятия со специалистами ДОУ;     − дополнительная работа по ЗКР включается в режимные моменты (различные игры, упражнения в игровой форме)  </vt:lpstr>
      <vt:lpstr> </vt:lpstr>
      <vt:lpstr>Слайд 6</vt:lpstr>
      <vt:lpstr>Слайд 7</vt:lpstr>
      <vt:lpstr>Слайд 8</vt:lpstr>
      <vt:lpstr>Слайд 9</vt:lpstr>
      <vt:lpstr> 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LENOVO</cp:lastModifiedBy>
  <cp:revision>355</cp:revision>
  <dcterms:created xsi:type="dcterms:W3CDTF">2013-07-29T17:42:42Z</dcterms:created>
  <dcterms:modified xsi:type="dcterms:W3CDTF">2025-04-08T05:25:00Z</dcterms:modified>
</cp:coreProperties>
</file>