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0" r:id="rId3"/>
    <p:sldId id="278" r:id="rId4"/>
    <p:sldId id="256" r:id="rId5"/>
    <p:sldId id="272" r:id="rId6"/>
    <p:sldId id="258" r:id="rId7"/>
    <p:sldId id="257" r:id="rId8"/>
    <p:sldId id="261" r:id="rId9"/>
    <p:sldId id="262" r:id="rId10"/>
    <p:sldId id="263" r:id="rId11"/>
    <p:sldId id="264" r:id="rId12"/>
    <p:sldId id="265" r:id="rId13"/>
    <p:sldId id="259" r:id="rId14"/>
    <p:sldId id="266" r:id="rId15"/>
    <p:sldId id="267" r:id="rId16"/>
    <p:sldId id="268" r:id="rId17"/>
    <p:sldId id="269" r:id="rId18"/>
    <p:sldId id="270" r:id="rId19"/>
    <p:sldId id="271" r:id="rId20"/>
    <p:sldId id="276" r:id="rId21"/>
    <p:sldId id="273" r:id="rId22"/>
    <p:sldId id="274" r:id="rId23"/>
    <p:sldId id="275" r:id="rId24"/>
    <p:sldId id="283" r:id="rId25"/>
    <p:sldId id="28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007" autoAdjust="0"/>
  </p:normalViewPr>
  <p:slideViewPr>
    <p:cSldViewPr snapToGrid="0">
      <p:cViewPr varScale="1">
        <p:scale>
          <a:sx n="102" d="100"/>
          <a:sy n="102" d="100"/>
        </p:scale>
        <p:origin x="-79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716354-6799-44BB-AAC5-461721604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2080EEA-D3A5-4CCC-BF59-08ABA7EDD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0DD094D-2241-4D83-B0CA-58C4CD6D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B2E0EAB-A6BB-4364-9641-257E8410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0E151A8-1A4F-46EE-ACB1-14B557884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271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5FA6C4-FFE0-4321-B91E-C1A39EE5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F62EFA9-0CB2-42FB-A8C2-4E42A0D7C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4E462B1-E758-42BB-9B6F-BFDD8312B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C20C3D3-8249-4E03-982A-CAE856E0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094561F-D40F-46CD-8E53-B62F0589D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983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D2C0B7B-50F0-4EBF-BCB6-E0CF7C6D1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47DB27D-2996-4E20-B3F2-3063A5B4F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09C1C71-D01F-4F61-8652-A1D3BCB0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FDC8EAB-58B7-4FED-98A5-2D87DDEC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CC74FEA-2A9F-4211-AE96-42045FF1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32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CB4B0C-6A50-4E01-BB71-474A116E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F002AF-BE86-4F4D-A1C4-86A0E8E59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18B9435-86FC-4AF1-8983-52162DFF2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87B11BE-93CE-4B9D-9E9C-636A7C09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824CD6-727A-452E-97A8-B925A31D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558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CBAB34-878F-4B4C-934B-F865F7B8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F6B5CFC-E908-46A0-A7C6-20AD27F33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7D219D9-6F3B-421D-9E75-CC667A13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8621DB-FEE5-4B9A-9B72-33DBC4DF0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1FC493C-04A1-417B-A024-D4E921605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278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9310FA-862F-4056-A112-48AED9139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BB2A6DB-296F-4C0B-8A66-462B1CBA6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6BE5D6-F058-402B-923B-4511B8AED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17449F1-4734-4246-83EB-14B717BF1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4AF1218-72CD-42C9-9754-CC6D16B3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51D27B-5D16-4041-BDE7-E13B0A0B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842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BCF85D-64B3-44AC-88B6-96123DB3A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6425E94-3B60-4D2F-AF6F-72F143836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7491A47-E0FC-413C-9192-E66DC8682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FB2E9E4-B904-4E8F-B480-ABAAF269C3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D6BE6D-A3FB-4C6D-BB2E-E977C6750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4F7C23C-98D0-4FAA-B3BA-D2F10BD61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799CF93-ED63-4ABA-8700-A5CEADC0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2507F77-9C66-4E1A-B40E-19C085CC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56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0717DB-7FC7-4A4E-912A-8ADB129D7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1905100-F267-4C2D-8777-AED73F28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AC041FF-F31C-4BB8-BB4F-F2FA1E8BF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FD6A821-DE47-4811-BAE6-09B3F42E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327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012A889-7B4E-47C4-A505-7048FADB8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2E00BD8-7EF6-41FA-9A93-BB9BE90E7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34D5FB7-F64F-4A84-8C7F-9BD8D3F60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381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413C1C-75AE-4520-9F71-913BAC880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A8EE2F3-AA72-43E4-AA7C-E05104261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6C27135-09C6-403A-87E6-E06549F61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969B64F-8D44-47DE-9B52-BB9E31465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E63626E-8073-4624-A0FC-056176E26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BC79AE2-95EA-4E1C-9C29-725F8D30D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420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6033E3-72EA-4626-938F-C5A3DFD65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85FC75E-F3EE-4B4D-A36B-C5789D435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A964EA7-4352-4AFB-8EB3-8FECD49BB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DD13544-E0EC-439F-8058-80E08A991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5490C72-C2B8-4DBF-8B95-DF045C994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383C644-3E9D-4E95-A475-18243930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940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8DC73E-5B13-44B4-B2CD-E20AC8257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160766C-1C84-4CB4-A915-944772BF3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AE5E9C2-2A82-4561-B8F7-FAA70F7A7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20533-123E-4ADF-9130-786AA4CAB029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F3C7426-7CB0-4E2D-B0E8-424C724EA0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4BB8480-AE89-4B2A-9F47-C44394AEEE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A47E9-0107-4575-8EDF-4B2D3B6AA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865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rmal_power_station" TargetMode="External"/><Relationship Id="rId2" Type="http://schemas.openxmlformats.org/officeDocument/2006/relationships/hyperlink" Target="https://power-m.ru/%5d(https:/power-m.ru/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yberleninka.ru/article/n/tehnologii-podogreva-dobavochnoy-pitatelnoy-vody-kotlov-promyshlennyh-tets-1" TargetMode="External"/><Relationship Id="rId4" Type="http://schemas.openxmlformats.org/officeDocument/2006/relationships/hyperlink" Target="https://elibrary.ru/%5d(https:/elibrary.ru/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113538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Министерство образования и науки республики Башкортостан </a:t>
            </a:r>
            <a:br>
              <a:rPr lang="ru-RU" dirty="0" smtClean="0"/>
            </a:br>
            <a:r>
              <a:rPr lang="ru-RU" dirty="0" smtClean="0"/>
              <a:t>ГАПОУ Уфимский Топливно-Энергетический </a:t>
            </a:r>
            <a:r>
              <a:rPr lang="ru-RU" dirty="0" smtClean="0"/>
              <a:t>колледж</a:t>
            </a:r>
          </a:p>
          <a:p>
            <a:pPr algn="ctr"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Специальность</a:t>
            </a:r>
            <a:r>
              <a:rPr lang="ru-RU" dirty="0" smtClean="0"/>
              <a:t>: 13.02.02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Презентация </a:t>
            </a:r>
            <a:r>
              <a:rPr lang="ru-RU" dirty="0" smtClean="0"/>
              <a:t>по дисциплине Теоретические основы  </a:t>
            </a:r>
            <a:r>
              <a:rPr lang="ru-RU" dirty="0" smtClean="0"/>
              <a:t>теплотехники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По </a:t>
            </a:r>
            <a:r>
              <a:rPr lang="ru-RU" dirty="0" err="1" smtClean="0"/>
              <a:t>теме:Водонагреватели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r">
              <a:buNone/>
            </a:pPr>
            <a:r>
              <a:rPr lang="ru-RU" sz="2000" dirty="0" err="1" smtClean="0"/>
              <a:t>Выполнил:студент</a:t>
            </a:r>
            <a:r>
              <a:rPr lang="ru-RU" sz="2000" dirty="0" smtClean="0"/>
              <a:t> </a:t>
            </a:r>
            <a:r>
              <a:rPr lang="ru-RU" sz="2000" dirty="0" smtClean="0"/>
              <a:t>группы </a:t>
            </a:r>
            <a:r>
              <a:rPr lang="ru-RU" sz="2000" dirty="0" smtClean="0"/>
              <a:t>2ПГ-2 Сафин </a:t>
            </a:r>
            <a:r>
              <a:rPr lang="ru-RU" sz="2000" dirty="0" err="1" smtClean="0"/>
              <a:t>Айгиз</a:t>
            </a:r>
            <a:r>
              <a:rPr lang="ru-RU" sz="2000" dirty="0" smtClean="0"/>
              <a:t> </a:t>
            </a:r>
            <a:r>
              <a:rPr lang="ru-RU" sz="2000" dirty="0" err="1" smtClean="0"/>
              <a:t>Равилевич</a:t>
            </a:r>
            <a:endParaRPr lang="ru-RU" sz="2000" dirty="0" smtClean="0"/>
          </a:p>
          <a:p>
            <a:pPr algn="r">
              <a:buNone/>
            </a:pPr>
            <a:r>
              <a:rPr lang="ru-RU" sz="2000" dirty="0" smtClean="0"/>
              <a:t>Руководитель: Валеева </a:t>
            </a:r>
            <a:r>
              <a:rPr lang="ru-RU" sz="2000" dirty="0" err="1" smtClean="0"/>
              <a:t>Зульфия</a:t>
            </a:r>
            <a:r>
              <a:rPr lang="ru-RU" sz="2000" dirty="0" smtClean="0"/>
              <a:t> </a:t>
            </a:r>
            <a:r>
              <a:rPr lang="ru-RU" sz="2000" dirty="0" err="1" smtClean="0"/>
              <a:t>Азатовна</a:t>
            </a:r>
            <a:endParaRPr lang="ru-RU" sz="2000" dirty="0" smtClean="0"/>
          </a:p>
          <a:p>
            <a:pPr algn="r"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A75523-752E-4B81-914E-B7C4CF84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4447"/>
            <a:ext cx="10515600" cy="5782516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ru-RU" b="0" i="0" dirty="0">
                <a:effectLst/>
                <a:latin typeface="YS Text"/>
              </a:rPr>
              <a:t>   Принцип работы водонагревателя высокого давления (ПВД) на ТЭС заключается в </a:t>
            </a:r>
            <a:r>
              <a:rPr lang="ru-RU" b="1" i="0" dirty="0">
                <a:effectLst/>
                <a:latin typeface="YS Text"/>
              </a:rPr>
              <a:t>подогреве питательной воды высокого давления</a:t>
            </a:r>
            <a:r>
              <a:rPr lang="ru-RU" b="0" i="0" dirty="0">
                <a:effectLst/>
                <a:latin typeface="YS Text"/>
              </a:rPr>
              <a:t> после деаэратора перед подачей её в котёл.  </a:t>
            </a:r>
          </a:p>
          <a:p>
            <a:pPr algn="l"/>
            <a:r>
              <a:rPr lang="ru-RU" b="1" i="0" dirty="0">
                <a:effectLst/>
                <a:latin typeface="YS Text"/>
              </a:rPr>
              <a:t>Процесс происходит следующим образом</a:t>
            </a:r>
            <a:r>
              <a:rPr lang="ru-RU" b="0" i="0" dirty="0">
                <a:effectLst/>
                <a:latin typeface="YS Text"/>
              </a:rPr>
              <a:t>:</a:t>
            </a:r>
          </a:p>
          <a:p>
            <a:pPr algn="l">
              <a:buFont typeface="+mj-lt"/>
              <a:buAutoNum type="arabicPeriod"/>
            </a:pPr>
            <a:r>
              <a:rPr lang="ru-RU" b="0" i="0" dirty="0">
                <a:effectLst/>
                <a:latin typeface="YS Text"/>
              </a:rPr>
              <a:t>Питательная вода поступает в подводящие коллекторы и, пройдя по змеевикам в отводящие коллекторы, покидает подогреватель. </a:t>
            </a:r>
          </a:p>
          <a:p>
            <a:pPr algn="l">
              <a:buFont typeface="+mj-lt"/>
              <a:buAutoNum type="arabicPeriod"/>
            </a:pPr>
            <a:r>
              <a:rPr lang="ru-RU" b="0" i="0" dirty="0">
                <a:effectLst/>
                <a:latin typeface="YS Text"/>
              </a:rPr>
              <a:t>Пар поступает в подогреватель сверху и, проходя между змеевиками в нижнюю часть подогревателя, охлаждается и конденсируется на трубах змеевиков. </a:t>
            </a:r>
          </a:p>
          <a:p>
            <a:pPr algn="l">
              <a:buFont typeface="+mj-lt"/>
              <a:buAutoNum type="arabicPeriod"/>
            </a:pPr>
            <a:r>
              <a:rPr lang="ru-RU" b="0" i="0" dirty="0">
                <a:effectLst/>
                <a:latin typeface="YS Text"/>
              </a:rPr>
              <a:t>Конденсат пара собирается в нижней части подогревателя и отводится из неё через регулирующий уровень клапан. </a:t>
            </a:r>
          </a:p>
          <a:p>
            <a:pPr algn="l"/>
            <a:r>
              <a:rPr lang="ru-RU" b="0" i="0" dirty="0">
                <a:effectLst/>
                <a:latin typeface="YS Text"/>
              </a:rPr>
              <a:t>Подогреватель высокого давления — это вертикальный </a:t>
            </a:r>
            <a:r>
              <a:rPr lang="ru-RU" b="0" i="0" dirty="0" err="1">
                <a:effectLst/>
                <a:latin typeface="YS Text"/>
              </a:rPr>
              <a:t>кожухотрубный</a:t>
            </a:r>
            <a:r>
              <a:rPr lang="ru-RU" b="0" i="0" dirty="0">
                <a:effectLst/>
                <a:latin typeface="YS Text"/>
              </a:rPr>
              <a:t> теплообменник, состоящий из корпуса, водяной камеры и трубной системы.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5200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0FD2DE-3B90-468B-B63E-4A3FED59B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941"/>
            <a:ext cx="10515600" cy="5908022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i="0" dirty="0">
                <a:effectLst/>
                <a:latin typeface="Inter"/>
              </a:rPr>
              <a:t>Отечественные производители и марки ВВД: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"ЗиО-Маш" (Подольский машиностроительный завод)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Один из крупнейших производителей теплообменного оборудования в России.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Примеры марок: ВВД для различных блоков ТЭС (например, ВВД-320, ВВД-500, где цифры указывают на мощность энергоблока в МВт).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"</a:t>
            </a:r>
            <a:r>
              <a:rPr lang="ru-RU" b="1" i="0" dirty="0" err="1">
                <a:effectLst/>
                <a:latin typeface="Inter"/>
              </a:rPr>
              <a:t>Белэнергомаш</a:t>
            </a:r>
            <a:r>
              <a:rPr lang="ru-RU" b="1" i="0" dirty="0">
                <a:effectLst/>
                <a:latin typeface="Inter"/>
              </a:rPr>
              <a:t>" (Белоруссия)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Производит теплообменное оборудование для энергетики.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Примеры: ВВД для энергоблоков 200–800 МВт.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"Уральский турбинный завод" (УТЗ)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Выпускает оборудование для тепловых схем, включая ВВД.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Примеры: ВВД для турбин ПТ, Т.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"Казанский завод энергетического машиностроения"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Производит подогреватели высокого давления для энергоблоков.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3108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9C69FE-F284-4207-883C-5A08D944B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835"/>
            <a:ext cx="10515600" cy="5881127"/>
          </a:xfrm>
        </p:spPr>
        <p:txBody>
          <a:bodyPr>
            <a:normAutofit/>
          </a:bodyPr>
          <a:lstStyle/>
          <a:p>
            <a:pPr algn="l"/>
            <a:r>
              <a:rPr lang="ru-RU" b="1" i="0" dirty="0">
                <a:effectLst/>
                <a:latin typeface="Inter"/>
              </a:rPr>
              <a:t>Зарубежные производители и марки ВВД: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Siemens (Германия)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Один из мировых лидеров в производстве энергетического оборудования.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Примеры: ВВД для паровых турбин и энергоблоков.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General Electric (GE, США)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Производит теплообменное оборудование для энергетики.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Примеры: ВВД для энергоблоков высокой мощности.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Alstom (Франция)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Выпускает оборудование для ТЭС, включая подогреватели высокого давления.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Mitsubishi Heavy Industries (Япония)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Производит ВВД для современных энергоблоков.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80945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AC2954-C115-4B5C-889F-881396046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34296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3200" b="1" i="0" dirty="0" err="1">
                <a:effectLst/>
                <a:latin typeface="Inter"/>
              </a:rPr>
              <a:t>Водоподогреватель</a:t>
            </a:r>
            <a:r>
              <a:rPr lang="ru-RU" sz="3200" b="1" i="0" dirty="0">
                <a:effectLst/>
                <a:latin typeface="Inter"/>
              </a:rPr>
              <a:t> низкого давления (ВНД):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effectLst/>
                <a:latin typeface="Inter"/>
              </a:rPr>
              <a:t>Назначение</a:t>
            </a:r>
            <a:r>
              <a:rPr lang="ru-RU" sz="3200" b="0" i="0" dirty="0">
                <a:effectLst/>
                <a:latin typeface="Inter"/>
              </a:rPr>
              <a:t>: Подогрев воды, которая используется в системах низкого давления, например, для подпитки тепловых сетей или других вспомогательных нужд.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effectLst/>
                <a:latin typeface="Inter"/>
              </a:rPr>
              <a:t>Рабочее давление</a:t>
            </a:r>
            <a:r>
              <a:rPr lang="ru-RU" sz="3200" b="0" i="0" dirty="0">
                <a:effectLst/>
                <a:latin typeface="Inter"/>
              </a:rPr>
              <a:t>: Обычно до 1,6 МПа (16 бар).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effectLst/>
                <a:latin typeface="Inter"/>
              </a:rPr>
              <a:t>Температура</a:t>
            </a:r>
            <a:r>
              <a:rPr lang="ru-RU" sz="3200" b="0" i="0" dirty="0">
                <a:effectLst/>
                <a:latin typeface="Inter"/>
              </a:rPr>
              <a:t>: Нагрев воды до относительно низких температур (обычно до 100–150 °C).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effectLst/>
                <a:latin typeface="Inter"/>
              </a:rPr>
              <a:t>Применение</a:t>
            </a:r>
            <a:r>
              <a:rPr lang="ru-RU" sz="3200" b="0" i="0" dirty="0">
                <a:effectLst/>
                <a:latin typeface="Inter"/>
              </a:rPr>
              <a:t>: Часто используется в системах отопления, вентиляции и горячего водоснабжения.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451932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4BC5A6-CB67-4D4A-9772-D243D1D5E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5840"/>
          </a:xfrm>
        </p:spPr>
        <p:txBody>
          <a:bodyPr>
            <a:normAutofit fontScale="90000"/>
          </a:bodyPr>
          <a:lstStyle/>
          <a:p>
            <a:r>
              <a:rPr lang="ru-RU" sz="4400" b="1" i="0" dirty="0" err="1">
                <a:effectLst/>
                <a:latin typeface="Inter"/>
              </a:rPr>
              <a:t>Водоподогреватель</a:t>
            </a:r>
            <a:r>
              <a:rPr lang="ru-RU" sz="4400" b="1" i="0" dirty="0">
                <a:effectLst/>
                <a:latin typeface="Inter"/>
              </a:rPr>
              <a:t> низкого давления</a:t>
            </a:r>
            <a:endParaRPr lang="ru-RU" dirty="0"/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:a16="http://schemas.microsoft.com/office/drawing/2014/main" xmlns="" id="{2C35571B-CB14-47CA-9C05-07DE5D0EF3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9447" y="1039580"/>
            <a:ext cx="7593106" cy="516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7330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>
            <a:extLst>
              <a:ext uri="{FF2B5EF4-FFF2-40B4-BE49-F238E27FC236}">
                <a16:creationId xmlns:a16="http://schemas.microsoft.com/office/drawing/2014/main" xmlns="" id="{1B467FE3-C12F-4413-9DB1-5967EF645F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4142" y="406307"/>
            <a:ext cx="9803716" cy="604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1467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8DD079-6ED1-466F-8BD5-D63F4341F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41" y="497401"/>
            <a:ext cx="10968318" cy="58631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effectLst/>
              </a:rPr>
              <a:t>   Принцип работы подогревателя низкого давления (ПНД)</a:t>
            </a:r>
            <a:r>
              <a:rPr lang="ru-RU" dirty="0">
                <a:effectLst/>
              </a:rPr>
              <a:t> заключается в следующем:</a:t>
            </a:r>
          </a:p>
          <a:p>
            <a:pPr>
              <a:buFont typeface="+mj-lt"/>
              <a:buAutoNum type="arabicPeriod"/>
            </a:pPr>
            <a:r>
              <a:rPr lang="ru-RU" dirty="0">
                <a:effectLst/>
              </a:rPr>
              <a:t>По трубной системе движется холодная вода, а в корпус подаётся горячий пар.  </a:t>
            </a:r>
          </a:p>
          <a:p>
            <a:pPr>
              <a:buFont typeface="+mj-lt"/>
              <a:buAutoNum type="arabicPeriod"/>
            </a:pPr>
            <a:r>
              <a:rPr lang="ru-RU" dirty="0">
                <a:effectLst/>
              </a:rPr>
              <a:t>Используемые технологии способствуют равномерному распределению горячего пара внутри межтрубного пространства.  </a:t>
            </a:r>
          </a:p>
          <a:p>
            <a:pPr>
              <a:buFont typeface="+mj-lt"/>
              <a:buAutoNum type="arabicPeriod"/>
            </a:pPr>
            <a:r>
              <a:rPr lang="ru-RU" dirty="0">
                <a:effectLst/>
              </a:rPr>
              <a:t>Высокая температура пара, которая может достигать 300–400 °С в зависимости от особенностей конструкции и модели устройства, нагревает воду в трубках.  </a:t>
            </a:r>
          </a:p>
          <a:p>
            <a:pPr>
              <a:buFont typeface="+mj-lt"/>
              <a:buAutoNum type="arabicPeriod"/>
            </a:pPr>
            <a:r>
              <a:rPr lang="ru-RU" dirty="0">
                <a:effectLst/>
              </a:rPr>
              <a:t>В процессе воздействия пара на холодную воду образуется конденсат, который собирается в нижней части конструкции, а после отводится через специальный патрубок.  </a:t>
            </a:r>
          </a:p>
          <a:p>
            <a:r>
              <a:rPr lang="ru-RU" dirty="0">
                <a:effectLst/>
              </a:rPr>
              <a:t>Для контроля за работой устройства предусмотрены измерительные приборы, которые позволяют следить за давлением в системе, температурой пара и воды. </a:t>
            </a:r>
          </a:p>
          <a:p>
            <a:pPr marL="0" indent="0">
              <a:buNone/>
            </a:pPr>
            <a:r>
              <a:rPr lang="ru-RU" b="0" i="0" dirty="0">
                <a:effectLst/>
                <a:latin typeface="YS Text"/>
              </a:rPr>
              <a:t/>
            </a:r>
            <a:br>
              <a:rPr lang="ru-RU" b="0" i="0" dirty="0">
                <a:effectLst/>
                <a:latin typeface="YS Text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8881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9112FD-6080-49D8-8563-D6025BF31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3" y="268941"/>
            <a:ext cx="10999694" cy="5908022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Inter"/>
              </a:rPr>
              <a:t>    Отечественные производители ВНД: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"ЗиО-Маш" (Подольский машиностроительный завод, Россия)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Один из крупнейших производителей теплообменного оборудования в России.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Выпускает </a:t>
            </a:r>
            <a:r>
              <a:rPr lang="ru-RU" b="0" i="0" dirty="0" err="1">
                <a:effectLst/>
                <a:latin typeface="Inter"/>
              </a:rPr>
              <a:t>водоподогреватели</a:t>
            </a:r>
            <a:r>
              <a:rPr lang="ru-RU" b="0" i="0" dirty="0">
                <a:effectLst/>
                <a:latin typeface="Inter"/>
              </a:rPr>
              <a:t> низкого давления для энергоблоков различной мощности.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Примеры: ВНД для энергоблоков 200–800 МВт.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"Уральский турбинный завод" (УТЗ, Россия)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Производит оборудование для тепловых схем, включая ВНД.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Поставляет подогреватели для турбин и энергоблоков.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"Казанский завод энергетического машиностроения" (Россия)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Специализируется на производстве теплообменного оборудования, включая ВНД.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"</a:t>
            </a:r>
            <a:r>
              <a:rPr lang="ru-RU" b="1" i="0" dirty="0" err="1">
                <a:effectLst/>
                <a:latin typeface="Inter"/>
              </a:rPr>
              <a:t>Белэнергомаш</a:t>
            </a:r>
            <a:r>
              <a:rPr lang="ru-RU" b="1" i="0" dirty="0">
                <a:effectLst/>
                <a:latin typeface="Inter"/>
              </a:rPr>
              <a:t>" (Белоруссия)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Производит теплообменное оборудование для энергетики, включая </a:t>
            </a:r>
            <a:r>
              <a:rPr lang="ru-RU" b="0" i="0" dirty="0" err="1">
                <a:effectLst/>
                <a:latin typeface="Inter"/>
              </a:rPr>
              <a:t>водоподогреватели</a:t>
            </a:r>
            <a:r>
              <a:rPr lang="ru-RU" b="0" i="0" dirty="0">
                <a:effectLst/>
                <a:latin typeface="Inter"/>
              </a:rPr>
              <a:t> низкого давления.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Поставляет оборудование для энергоблоков 200–800 МВт.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"Силовые машины" (Россия)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Крупный производитель энергетического оборудования, включая подогреватели низкого давления.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5620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E3F597-A76C-4858-9DDF-5395441B5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304800"/>
            <a:ext cx="11098306" cy="6087035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Inter"/>
              </a:rPr>
              <a:t>   Зарубежные производители ВНД: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Siemens (Германия)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Мировой лидер в производстве энергетического оборудования.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Поставляет ВНД для тепловых электростанций и промышленных объектов.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General Electric (GE, США)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Производит теплообменное оборудование, включая </a:t>
            </a:r>
            <a:r>
              <a:rPr lang="ru-RU" b="0" i="0" dirty="0" err="1">
                <a:effectLst/>
                <a:latin typeface="Inter"/>
              </a:rPr>
              <a:t>водоподогреватели</a:t>
            </a:r>
            <a:r>
              <a:rPr lang="ru-RU" b="0" i="0" dirty="0">
                <a:effectLst/>
                <a:latin typeface="Inter"/>
              </a:rPr>
              <a:t> низкого давления.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Оборудование GE используется на ТЭС и ТЭЦ по всему миру.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Alstom (Франция)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Выпускает теплообменное оборудование для энергетики, включая ВНД.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Mitsubishi Heavy Industries (Япония)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Производит подогреватели низкого давления для современных энергоблоков.</a:t>
            </a:r>
          </a:p>
          <a:p>
            <a:pPr algn="l">
              <a:buFont typeface="+mj-lt"/>
              <a:buAutoNum type="arabicPeriod"/>
            </a:pPr>
            <a:r>
              <a:rPr lang="ru-RU" b="1" i="0" dirty="0" err="1">
                <a:effectLst/>
                <a:latin typeface="Inter"/>
              </a:rPr>
              <a:t>Doosan</a:t>
            </a:r>
            <a:r>
              <a:rPr lang="ru-RU" b="1" i="0" dirty="0">
                <a:effectLst/>
                <a:latin typeface="Inter"/>
              </a:rPr>
              <a:t> (Южная Корея)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Поставляет теплообменное оборудование, включая ВНД, для энергетических объектов.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effectLst/>
                <a:latin typeface="Inter"/>
              </a:rPr>
              <a:t>BHEL (Bharat Heavy </a:t>
            </a:r>
            <a:r>
              <a:rPr lang="ru-RU" b="1" i="0" dirty="0" err="1">
                <a:effectLst/>
                <a:latin typeface="Inter"/>
              </a:rPr>
              <a:t>Electricals</a:t>
            </a:r>
            <a:r>
              <a:rPr lang="ru-RU" b="1" i="0" dirty="0">
                <a:effectLst/>
                <a:latin typeface="Inter"/>
              </a:rPr>
              <a:t> Limited, Индия)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Крупный производитель энергетического оборудования, включая </a:t>
            </a:r>
            <a:r>
              <a:rPr lang="ru-RU" b="0" i="0" dirty="0" err="1">
                <a:effectLst/>
                <a:latin typeface="Inter"/>
              </a:rPr>
              <a:t>водоподогреватели</a:t>
            </a:r>
            <a:r>
              <a:rPr lang="ru-RU" b="0" i="0" dirty="0">
                <a:effectLst/>
                <a:latin typeface="Inter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02410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07552A9-E924-4B7A-830C-641BEF7C3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731"/>
            <a:ext cx="10515600" cy="6260540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Inter"/>
              </a:rPr>
              <a:t>Основные проблемы современных водонагревателей: 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Inter"/>
              </a:rPr>
              <a:t>1.Коррозия и эрозия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Причины: агрессивная среда, примеси в воде.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Последствия: утечки, снижение срока службы.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Решение: улучшение водоподготовки, использование стойких материалов.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Inter"/>
              </a:rPr>
              <a:t>2.Отложения накипи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Причины: жёсткая вода, недостаточная очистка.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Последствия: снижение КПД, перегрев.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Решение: регулярная промывка, системы очистки воды.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Inter"/>
              </a:rPr>
              <a:t>3.Механические повреждения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Причины: вибрации, гидроудары, износ.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Последствия: аварии, остановка оборудования.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Решение: контроль монтажа, замена изношенных деталей.</a:t>
            </a:r>
          </a:p>
          <a:p>
            <a:pPr marL="0" indent="0" algn="l">
              <a:buNone/>
            </a:pPr>
            <a:r>
              <a:rPr lang="ru-RU" b="1" i="0" dirty="0">
                <a:effectLst/>
                <a:latin typeface="Inter"/>
              </a:rPr>
              <a:t>4.Перегрев и термические напряжения</a:t>
            </a:r>
            <a:r>
              <a:rPr lang="ru-RU" b="0" i="0" dirty="0"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Причины: неравномерный нагрев, отложения.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Последствия: деформация, трещины.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effectLst/>
                <a:latin typeface="Inter"/>
              </a:rPr>
              <a:t>Решение: контроль температуры, очистка.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093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28D79D-9054-B141-88FD-FE0D7B20F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7A92CA-C3A8-F72A-43CB-86DC889D2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/>
              <a:t>Актуальность данной исследовательской работы </a:t>
            </a:r>
            <a:r>
              <a:rPr lang="ru-RU" sz="3600" dirty="0" smtClean="0"/>
              <a:t>рассматривается </a:t>
            </a:r>
            <a:r>
              <a:rPr lang="ru-RU" sz="3600" dirty="0"/>
              <a:t>водонагреватели </a:t>
            </a:r>
            <a:r>
              <a:rPr lang="ru-RU" sz="3600" dirty="0" smtClean="0"/>
              <a:t>ТЭС.</a:t>
            </a:r>
            <a:endParaRPr lang="ru-RU" sz="3600" dirty="0"/>
          </a:p>
          <a:p>
            <a:pPr marL="0" indent="0">
              <a:buNone/>
            </a:pPr>
            <a:r>
              <a:rPr lang="ru-RU" sz="3600" dirty="0"/>
              <a:t>Это устройство восполняет важное значение в технологической цепочке в выработке тепловой </a:t>
            </a:r>
            <a:r>
              <a:rPr lang="ru-RU" sz="3600" dirty="0" smtClean="0"/>
              <a:t>энергии.</a:t>
            </a:r>
            <a:endParaRPr lang="ru-RU" sz="3600" dirty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54180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86B08E7-7064-44C4-A66D-52B77D9F6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Плюсы и минусы водонагревателей</a:t>
            </a:r>
            <a:br>
              <a:rPr lang="ru-RU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96869521-FA46-49A9-A772-7736EB16EA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Плюсы: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Повышение КПД ТЭЦ</a:t>
            </a: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Утилизация тепла пара.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Экономия топлива</a:t>
            </a: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Снижение расхода энергии.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Стабильность работы</a:t>
            </a: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Уменьшение нагрузок на оборудование.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Экологичность</a:t>
            </a: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Снижение выбросов.</a:t>
            </a: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C9FB08E-F47B-4481-AFC9-D98BE80BD1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Минусы: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Высокая стоимость</a:t>
            </a: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Дорогие материалы и обслуживание.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Риск коррозии и накипи</a:t>
            </a: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Требуется качественная водоподготовка.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Сложность эксплуатации</a:t>
            </a: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Регулярный контроль и очистка.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5370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C87E44-040F-4978-8139-F77ADD1A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78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Основные различия водонагревателей высокого и низкого давления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47CA7BF-6F97-484B-9D34-B90C50AE2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3182" y="1631576"/>
            <a:ext cx="10125635" cy="4861299"/>
          </a:xfrm>
        </p:spPr>
      </p:pic>
    </p:spTree>
    <p:extLst>
      <p:ext uri="{BB962C8B-B14F-4D97-AF65-F5344CB8AC3E}">
        <p14:creationId xmlns:p14="http://schemas.microsoft.com/office/powerpoint/2010/main" xmlns="" val="336120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EB9BF9F-575E-478F-8441-2B3E3C66B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6165"/>
            <a:ext cx="10515600" cy="571079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Взаимодействие ВВД и ВНД в тепловой схеме 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Схема теплового цикла ТЭЦ:</a:t>
            </a:r>
            <a:endParaRPr lang="ru-RU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Пар из котла → Турбина → Отбор пара для ВВД и ВНД → Конденсатор.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Вода из конденсатора → ВНД → Деаэратор → ВВД → Котёл.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Роль ВВД:</a:t>
            </a:r>
            <a:endParaRPr lang="ru-RU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Подогрев питательной воды перед подачей в котёл.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Использование тепла пара высокого давления из средних ступеней турбины.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Роль ВНД:</a:t>
            </a:r>
            <a:endParaRPr lang="ru-RU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Подогрев воды для систем теплоснабжения.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Использование тепла отработанного пара из последних ступеней турбины.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Результат:</a:t>
            </a:r>
            <a:endParaRPr lang="ru-RU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Повышение КПД ТЭЦ за счёт утилизации тепла.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Снижение расхода топлива.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6334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17B702-6A3B-4FD7-ACF6-7A56A36C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2028"/>
          </a:xfrm>
        </p:spPr>
        <p:txBody>
          <a:bodyPr>
            <a:normAutofit/>
          </a:bodyPr>
          <a:lstStyle/>
          <a:p>
            <a:r>
              <a:rPr lang="ru-RU" sz="3600" b="1" i="0" dirty="0">
                <a:solidFill>
                  <a:srgbClr val="404040"/>
                </a:solidFill>
                <a:effectLst/>
                <a:latin typeface="Inter"/>
              </a:rPr>
              <a:t>Итоги: Значение водонагревателей на ТЭЦ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353BB0-E3DD-4532-825C-6896BB78C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71" y="1102658"/>
            <a:ext cx="10703857" cy="5390215"/>
          </a:xfrm>
        </p:spPr>
        <p:txBody>
          <a:bodyPr>
            <a:normAutofit fontScale="9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Ключевые моменты:</a:t>
            </a:r>
            <a:endParaRPr lang="ru-RU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Водонагреватели высокого (ВВД) и низкого давления (ВНД) — важные элементы тепловой схемы ТЭЦ.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Они повышают КПД станции за счёт утилизации тепла отработанного пара.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Преимущества ВВД:</a:t>
            </a:r>
            <a:endParaRPr lang="ru-RU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Подогрев питательной воды перед подачей в котёл.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Использование тепла пара высокого давления.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Снижение расхода топлива.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Преимущества ВНД:</a:t>
            </a:r>
            <a:endParaRPr lang="ru-RU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Подогрев воды для систем теплоснабжения.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Использование тепла отработанного пара.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Повышение экономичности ТЭЦ.</a:t>
            </a:r>
          </a:p>
          <a:p>
            <a:pPr algn="l">
              <a:buFont typeface="+mj-lt"/>
              <a:buAutoNum type="arabicPeriod"/>
            </a:pPr>
            <a:r>
              <a:rPr lang="ru-RU" b="1" i="0" dirty="0">
                <a:solidFill>
                  <a:srgbClr val="404040"/>
                </a:solidFill>
                <a:effectLst/>
                <a:latin typeface="Inter"/>
              </a:rPr>
              <a:t>Общий вклад:</a:t>
            </a:r>
            <a:endParaRPr lang="ru-RU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Снижение потерь энергии.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Повышение экологичности за счёт уменьшения выбросов.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b="0" i="0" dirty="0">
                <a:solidFill>
                  <a:srgbClr val="404040"/>
                </a:solidFill>
                <a:effectLst/>
                <a:latin typeface="Inter"/>
              </a:rPr>
              <a:t>Улучшение экономических показателей ТЭЦ.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8704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В данной исследовательской работе были рассмотрены по материалам интернет источников и учебников водонагреватели ТЭС.</a:t>
            </a:r>
          </a:p>
          <a:p>
            <a:pPr>
              <a:buNone/>
            </a:pPr>
            <a:r>
              <a:rPr lang="ru-RU" sz="3200" dirty="0" smtClean="0"/>
              <a:t>Устройство имеет важное значение для выработки тепловой энергии.</a:t>
            </a:r>
          </a:p>
          <a:p>
            <a:pPr>
              <a:buNone/>
            </a:pPr>
            <a:r>
              <a:rPr lang="ru-RU" sz="3200" dirty="0" smtClean="0"/>
              <a:t>Очень важно данное устройство отвечало требованиям ГОСТ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CB152C2-4FCA-36C6-72E2-18CA3312A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Использованная литература </a:t>
            </a:r>
          </a:p>
          <a:p>
            <a:pPr marL="514350" indent="-514350">
              <a:buFont typeface="+mj-lt"/>
              <a:buAutoNum type="arabicPeriod"/>
            </a:pPr>
            <a:r>
              <a:rPr lang="ru-RU" i="0" dirty="0">
                <a:effectLst/>
                <a:latin typeface="+mj-lt"/>
              </a:rPr>
              <a:t>С. Г. Герасимова</a:t>
            </a:r>
            <a:r>
              <a:rPr lang="ru-RU" dirty="0">
                <a:latin typeface="+mj-lt"/>
              </a:rPr>
              <a:t> «Справочник теплотехника» 2022г</a:t>
            </a:r>
          </a:p>
          <a:p>
            <a:pPr marL="514350" indent="-514350">
              <a:buFont typeface="+mj-lt"/>
              <a:buAutoNum type="arabicPeriod"/>
            </a:pPr>
            <a:r>
              <a:rPr lang="ru-RU" i="0" dirty="0">
                <a:effectLst/>
                <a:latin typeface="+mj-lt"/>
              </a:rPr>
              <a:t>Ляшков Василий Игнатьевич «Теоретические основы теплотехники» 2019</a:t>
            </a:r>
            <a:r>
              <a:rPr lang="ru-RU" dirty="0">
                <a:latin typeface="+mj-lt"/>
              </a:rPr>
              <a:t>г</a:t>
            </a:r>
            <a:endParaRPr lang="ru-RU" i="0" dirty="0">
              <a:effectLst/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b="0" i="0" dirty="0">
                <a:effectLst/>
                <a:latin typeface="+mj-lt"/>
              </a:rPr>
              <a:t>Рыжкин В. Я. «Тепловые электрические станции» 1987</a:t>
            </a:r>
            <a:r>
              <a:rPr lang="ru-RU" dirty="0">
                <a:latin typeface="+mj-lt"/>
              </a:rPr>
              <a:t>г</a:t>
            </a:r>
          </a:p>
          <a:p>
            <a:pPr marL="514350" indent="-514350">
              <a:buFont typeface="+mj-lt"/>
              <a:buAutoNum type="arabicPeriod"/>
            </a:pPr>
            <a:r>
              <a:rPr lang="ru-RU" b="0" i="0" dirty="0">
                <a:effectLst/>
                <a:latin typeface="+mj-lt"/>
              </a:rPr>
              <a:t>Александров А. А., Григорьев Б. А. «Таблицы теплофизических свойств воды и водяного пара» 1999г</a:t>
            </a:r>
          </a:p>
          <a:p>
            <a:pPr marL="0" indent="0" algn="ctr">
              <a:buNone/>
            </a:pPr>
            <a:r>
              <a:rPr lang="ru-RU" b="0" i="0" dirty="0">
                <a:effectLst/>
                <a:latin typeface="+mj-lt"/>
              </a:rPr>
              <a:t>Интернет-источники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0" i="0" u="sng" dirty="0">
                <a:effectLst/>
                <a:latin typeface="+mj-lt"/>
                <a:hlinkClick r:id="rId2"/>
              </a:rPr>
              <a:t>https://power-m.ru/](https://power-m.ru/)</a:t>
            </a:r>
            <a:endParaRPr lang="ru-RU" b="0" i="0" u="sng" dirty="0">
              <a:effectLst/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0" i="0" dirty="0">
                <a:effectLst/>
                <a:latin typeface="+mj-lt"/>
                <a:hlinkClick r:id="rId3"/>
              </a:rPr>
              <a:t>https://en.wikipedia.org/wiki/Thermal_power_station</a:t>
            </a:r>
            <a:endParaRPr lang="ru-RU" b="0" i="0" dirty="0">
              <a:effectLst/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0" i="0" dirty="0">
                <a:effectLst/>
                <a:latin typeface="+mj-lt"/>
              </a:rPr>
              <a:t>[</a:t>
            </a:r>
            <a:r>
              <a:rPr lang="en-US" b="0" i="0" u="sng" dirty="0">
                <a:effectLst/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https://elibrary.ru/](https://elibrary.ru/)</a:t>
            </a:r>
            <a:r>
              <a:rPr lang="en-US" b="0" i="0" dirty="0">
                <a:effectLst/>
                <a:latin typeface="+mj-lt"/>
              </a:rPr>
              <a:t> </a:t>
            </a:r>
            <a:endParaRPr lang="ru-RU" b="0" i="0" dirty="0">
              <a:effectLst/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0" i="0" dirty="0">
                <a:effectLst/>
                <a:latin typeface="+mj-lt"/>
                <a:hlinkClick r:id="rId5"/>
              </a:rPr>
              <a:t>https://cyberleninka.ru/article/n/tehnologii-podogreva-dobavochnoy-pitatelnoy-vody-kotlov-promyshlennyh-tets-1</a:t>
            </a:r>
            <a:endParaRPr lang="ru-RU" b="0" i="0" dirty="0">
              <a:effectLst/>
              <a:latin typeface="+mj-lt"/>
            </a:endParaRPr>
          </a:p>
          <a:p>
            <a:pPr marL="0" indent="0">
              <a:buNone/>
            </a:pPr>
            <a:endParaRPr lang="ru-RU" b="0" i="0" dirty="0"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45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70FE3EB-5C23-3BC5-91D3-C59459EC1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dirty="0"/>
              <a:t>Цели и задачи исследовательской работы:</a:t>
            </a:r>
          </a:p>
          <a:p>
            <a:pPr marL="0" indent="0" algn="ctr">
              <a:buNone/>
            </a:pPr>
            <a:endParaRPr lang="ru-RU" sz="4000" dirty="0"/>
          </a:p>
          <a:p>
            <a:pPr marL="514350" indent="-514350">
              <a:buFont typeface="+mj-lt"/>
              <a:buAutoNum type="arabicPeriod"/>
            </a:pPr>
            <a:r>
              <a:rPr lang="ru-RU" sz="4000" dirty="0"/>
              <a:t>Изучить устройство водонагревателей;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/>
              <a:t>Рассмотреть классификацию и принцип работы устройства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/>
              <a:t>Указать преимущества и недостатки водонагревателей отечественного и иностранного производства </a:t>
            </a:r>
          </a:p>
        </p:txBody>
      </p:sp>
    </p:spTree>
    <p:extLst>
      <p:ext uri="{BB962C8B-B14F-4D97-AF65-F5344CB8AC3E}">
        <p14:creationId xmlns:p14="http://schemas.microsoft.com/office/powerpoint/2010/main" xmlns="" val="354598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B490FCC-F071-42B7-AA1A-F5244347B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12377"/>
            <a:ext cx="10515599" cy="5522259"/>
          </a:xfrm>
        </p:spPr>
        <p:txBody>
          <a:bodyPr>
            <a:normAutofit lnSpcReduction="10000"/>
          </a:bodyPr>
          <a:lstStyle/>
          <a:p>
            <a:r>
              <a:rPr lang="ru-RU" sz="6000" b="0" dirty="0">
                <a:effectLst/>
                <a:latin typeface="Inter"/>
              </a:rPr>
              <a:t>Водонагреватель — это устройство, предназначенное для подогрева воды с использованием тепловой энергии, полученной от пара или других теплоносителей.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137678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7D4CE04-7626-4912-887D-7BEF5A9B1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906"/>
            <a:ext cx="10515600" cy="600635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ru-RU" b="1" i="0" dirty="0">
                <a:effectLst/>
                <a:latin typeface="Inter"/>
              </a:rPr>
              <a:t>    История появления первого водонагревателя </a:t>
            </a:r>
          </a:p>
          <a:p>
            <a:pPr algn="l"/>
            <a:r>
              <a:rPr lang="ru-RU" b="1" i="0" dirty="0">
                <a:effectLst/>
                <a:latin typeface="Inter"/>
              </a:rPr>
              <a:t>1. Предпосылки создания водонагревателей: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Inter"/>
              </a:rPr>
              <a:t>В конце XIX века с развитием паровых машин и тепловых электростанций (ТЭС) возникла необходимость повышения эффективности использования тепловой энергии.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Inter"/>
              </a:rPr>
              <a:t>Пар, отработанный в турбинах, всё ещё содержал значительное количество тепла, которое просто выбрасывалось в атмосферу.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Inter"/>
              </a:rPr>
              <a:t>Для утилизации этого тепла и повышения КПД станций начали разрабатывать системы регенеративного подогрева воды.</a:t>
            </a:r>
          </a:p>
          <a:p>
            <a:pPr algn="l"/>
            <a:r>
              <a:rPr lang="ru-RU" b="1" i="0" dirty="0">
                <a:effectLst/>
                <a:latin typeface="Inter"/>
              </a:rPr>
              <a:t>2. Первые водонагреватели: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Inter"/>
              </a:rPr>
              <a:t>Первые водонагреватели появились в начале XX века как часть тепловой схемы паровых электростанций.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Inter"/>
              </a:rPr>
              <a:t>Они использовали тепло отработанного пара для подогрева питательной воды перед её подачей в котёл.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Inter"/>
              </a:rPr>
              <a:t>Это позволило значительно снизить расход топлива и повысить экономичность электростанций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8997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54A470B-5F53-4D68-85D0-B50F723AF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5340"/>
            <a:ext cx="10515600" cy="39444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/>
              <a:t>Водонагреватели делят на 2 вида:</a:t>
            </a:r>
          </a:p>
          <a:p>
            <a:pPr marL="0" indent="0" algn="ctr">
              <a:buNone/>
            </a:pPr>
            <a:r>
              <a:rPr lang="ru-RU" sz="4800" dirty="0"/>
              <a:t>-Высокого </a:t>
            </a:r>
            <a:r>
              <a:rPr lang="ru-RU" sz="4800" dirty="0" err="1"/>
              <a:t>давлени</a:t>
            </a:r>
            <a:r>
              <a:rPr lang="ru-RU" sz="4800" dirty="0"/>
              <a:t> </a:t>
            </a:r>
          </a:p>
          <a:p>
            <a:pPr marL="0" indent="0" algn="ctr">
              <a:buNone/>
            </a:pPr>
            <a:r>
              <a:rPr lang="ru-RU" sz="4800" dirty="0"/>
              <a:t>-Низкого давления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59018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EDB6E21-50FB-4120-A6EC-440192D5A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918"/>
            <a:ext cx="10515600" cy="5648045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ru-RU" sz="3200" b="1" i="0" dirty="0" err="1">
                <a:effectLst/>
                <a:latin typeface="Inter"/>
              </a:rPr>
              <a:t>Водоподогреватель</a:t>
            </a:r>
            <a:r>
              <a:rPr lang="ru-RU" sz="3200" b="1" i="0" dirty="0">
                <a:effectLst/>
                <a:latin typeface="Inter"/>
              </a:rPr>
              <a:t> высокого давления (ВВД):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effectLst/>
                <a:latin typeface="Inter"/>
              </a:rPr>
              <a:t>Назначение</a:t>
            </a:r>
            <a:r>
              <a:rPr lang="ru-RU" sz="3200" b="0" i="0" dirty="0">
                <a:effectLst/>
                <a:latin typeface="Inter"/>
              </a:rPr>
              <a:t>: Подогрев воды, которая подаётся в котёл высокого давления или используется в технологических процессах, требующих высоких температур и давления.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effectLst/>
                <a:latin typeface="Inter"/>
              </a:rPr>
              <a:t>Рабочее давление</a:t>
            </a:r>
            <a:r>
              <a:rPr lang="ru-RU" sz="3200" b="0" i="0" dirty="0">
                <a:effectLst/>
                <a:latin typeface="Inter"/>
              </a:rPr>
              <a:t>: Может достигать 10 МПа (100 бар) и выше.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effectLst/>
                <a:latin typeface="Inter"/>
              </a:rPr>
              <a:t>Температура</a:t>
            </a:r>
            <a:r>
              <a:rPr lang="ru-RU" sz="3200" b="0" i="0" dirty="0">
                <a:effectLst/>
                <a:latin typeface="Inter"/>
              </a:rPr>
              <a:t>: Нагрев воды до высоких температур (200–300 °C и более).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effectLst/>
                <a:latin typeface="Inter"/>
              </a:rPr>
              <a:t>Применение</a:t>
            </a:r>
            <a:r>
              <a:rPr lang="ru-RU" sz="3200" b="0" i="0" dirty="0">
                <a:effectLst/>
                <a:latin typeface="Inter"/>
              </a:rPr>
              <a:t>: Используется в основном на тепловых электростанциях для подготовки воды перед подачей в паровой котёл.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0890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6E524A-E961-4398-AF1D-FF1088A39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618694" cy="315912"/>
          </a:xfrm>
        </p:spPr>
        <p:txBody>
          <a:bodyPr>
            <a:normAutofit fontScale="90000"/>
          </a:bodyPr>
          <a:lstStyle/>
          <a:p>
            <a:r>
              <a:rPr lang="ru-RU" sz="4400" b="1" i="0" dirty="0" err="1">
                <a:effectLst/>
                <a:latin typeface="Inter"/>
              </a:rPr>
              <a:t>Водоподогреватель</a:t>
            </a:r>
            <a:r>
              <a:rPr lang="ru-RU" sz="4400" b="1" i="0" dirty="0">
                <a:effectLst/>
                <a:latin typeface="Inter"/>
              </a:rPr>
              <a:t> высокого давления</a:t>
            </a:r>
            <a:endParaRPr lang="ru-RU" dirty="0"/>
          </a:p>
        </p:txBody>
      </p:sp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xmlns="" id="{D58BBFF6-5E50-4AEF-B009-9D81EC44F2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325" y="1147482"/>
            <a:ext cx="10195350" cy="501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628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cture background">
            <a:extLst>
              <a:ext uri="{FF2B5EF4-FFF2-40B4-BE49-F238E27FC236}">
                <a16:creationId xmlns:a16="http://schemas.microsoft.com/office/drawing/2014/main" xmlns="" id="{97F2E651-64AC-4BAC-8073-5EBE89F250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176" y="277906"/>
            <a:ext cx="10636624" cy="629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32485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1108</Words>
  <Application>Microsoft Office PowerPoint</Application>
  <PresentationFormat>Произвольный</PresentationFormat>
  <Paragraphs>192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Актуальность</vt:lpstr>
      <vt:lpstr>Слайд 3</vt:lpstr>
      <vt:lpstr>Слайд 4</vt:lpstr>
      <vt:lpstr>Слайд 5</vt:lpstr>
      <vt:lpstr>Слайд 6</vt:lpstr>
      <vt:lpstr>Слайд 7</vt:lpstr>
      <vt:lpstr>Водоподогреватель высокого давления</vt:lpstr>
      <vt:lpstr>Слайд 9</vt:lpstr>
      <vt:lpstr>Слайд 10</vt:lpstr>
      <vt:lpstr>Слайд 11</vt:lpstr>
      <vt:lpstr>Слайд 12</vt:lpstr>
      <vt:lpstr>Слайд 13</vt:lpstr>
      <vt:lpstr>Водоподогреватель низкого давления</vt:lpstr>
      <vt:lpstr>Слайд 15</vt:lpstr>
      <vt:lpstr>Слайд 16</vt:lpstr>
      <vt:lpstr>Слайд 17</vt:lpstr>
      <vt:lpstr>Слайд 18</vt:lpstr>
      <vt:lpstr>Слайд 19</vt:lpstr>
      <vt:lpstr>Плюсы и минусы водонагревателей </vt:lpstr>
      <vt:lpstr>Основные различия водонагревателей высокого и низкого давления </vt:lpstr>
      <vt:lpstr>Слайд 22</vt:lpstr>
      <vt:lpstr>Итоги: Значение водонагревателей на ТЭЦ</vt:lpstr>
      <vt:lpstr>Заключение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</dc:creator>
  <cp:lastModifiedBy>Prepod</cp:lastModifiedBy>
  <cp:revision>10</cp:revision>
  <dcterms:created xsi:type="dcterms:W3CDTF">2025-03-11T16:40:46Z</dcterms:created>
  <dcterms:modified xsi:type="dcterms:W3CDTF">2025-04-11T08:55:01Z</dcterms:modified>
</cp:coreProperties>
</file>