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4"/>
  </p:notesMasterIdLst>
  <p:sldIdLst>
    <p:sldId id="256" r:id="rId2"/>
    <p:sldId id="258" r:id="rId3"/>
    <p:sldId id="259" r:id="rId4"/>
    <p:sldId id="260" r:id="rId5"/>
    <p:sldId id="261" r:id="rId6"/>
    <p:sldId id="263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28FC52-182A-43A0-B93C-4C128C673317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7E243E-B7C9-412D-BEA1-643CD601A7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4894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" name="Google Shape;10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US" b="1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Самоопределение к деятельности</a:t>
            </a:r>
            <a:endParaRPr b="1"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endParaRPr b="1"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US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— Давайте проверим, всё ли у вас готово для урока. </a:t>
            </a:r>
            <a:endParaRPr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04" name="Google Shape;104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">
    <p:bg>
      <p:bgPr>
        <a:solidFill>
          <a:schemeClr val="lt1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3979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4/7/2025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4/7/2025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98A5B2-08AC-43B4-94B0-56B4B97DB5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ru-RU" sz="6600" b="1" i="0" u="none" strike="noStrike" cap="none" dirty="0">
                <a:solidFill>
                  <a:srgbClr val="2F2F45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</a:br>
            <a:br>
              <a:rPr lang="ru-RU" sz="6600" b="1" i="0" u="none" strike="noStrike" cap="none" dirty="0">
                <a:solidFill>
                  <a:srgbClr val="2F2F45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</a:br>
            <a:br>
              <a:rPr lang="ru-RU" sz="6600" b="1" i="0" u="none" strike="noStrike" cap="none" dirty="0">
                <a:solidFill>
                  <a:srgbClr val="2F2F45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</a:br>
            <a:r>
              <a:rPr lang="ru-RU" sz="4900" b="1" i="0" u="none" strike="noStrike" cap="none" dirty="0">
                <a:solidFill>
                  <a:srgbClr val="2F2F45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  <a:t>Безударные личные окончания глаголов: трудные случаи</a:t>
            </a:r>
            <a:br>
              <a:rPr lang="ru-RU" sz="9600" b="1" i="0" u="none" strike="noStrike" cap="none" dirty="0">
                <a:solidFill>
                  <a:srgbClr val="2F2F45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</a:b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978A231-7334-455F-A03E-BC367E5B03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4 класс</a:t>
            </a:r>
          </a:p>
        </p:txBody>
      </p:sp>
    </p:spTree>
    <p:extLst>
      <p:ext uri="{BB962C8B-B14F-4D97-AF65-F5344CB8AC3E}">
        <p14:creationId xmlns:p14="http://schemas.microsoft.com/office/powerpoint/2010/main" val="32600247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E614C1-5165-465A-BA27-10FF94556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i="0" u="none" strike="noStrike" cap="none" dirty="0">
                <a:solidFill>
                  <a:srgbClr val="2F2F45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  <a:t>Безударные личные окончания глаголов: трудные случаи</a:t>
            </a:r>
            <a:br>
              <a:rPr lang="ru-RU" sz="3200" b="1" i="0" u="none" strike="noStrike" cap="none" dirty="0">
                <a:solidFill>
                  <a:srgbClr val="2F2F45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595F9B2-3D1C-431C-80F4-77588F581E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395" y="2015732"/>
            <a:ext cx="10593460" cy="3450613"/>
          </a:xfrm>
        </p:spPr>
        <p:txBody>
          <a:bodyPr>
            <a:normAutofit fontScale="92500"/>
          </a:bodyPr>
          <a:lstStyle/>
          <a:p>
            <a:pPr marR="0" lvl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Wingdings" panose="05000000000000000000" pitchFamily="2" charset="2"/>
              <a:buChar char="ü"/>
            </a:pPr>
            <a:r>
              <a:rPr lang="ru-RU" sz="3000" b="0" i="0" u="none" strike="noStrike" cap="none" dirty="0"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  <a:t>Определять трудные случаи написания безударных личных окончаний</a:t>
            </a: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lang="ru-RU" sz="3000" b="0" i="0" u="none" strike="noStrike" cap="none" dirty="0">
              <a:latin typeface="Verdana" panose="020B0604030504040204"/>
              <a:ea typeface="Verdana" panose="020B0604030504040204"/>
              <a:cs typeface="Verdana" panose="020B0604030504040204"/>
              <a:sym typeface="Verdana" panose="020B0604030504040204"/>
            </a:endParaRPr>
          </a:p>
          <a:p>
            <a:pPr marR="0" lvl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 panose="02070309020205020404" pitchFamily="49" charset="0"/>
              <a:buChar char="o"/>
            </a:pPr>
            <a:r>
              <a:rPr lang="ru-RU" sz="3000" b="0" i="0" u="none" strike="noStrike" cap="none" dirty="0"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  <a:t>Определять спряжение глаголов в трудных случаях</a:t>
            </a: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lang="ru-RU" sz="3000" b="0" i="0" u="none" strike="noStrike" cap="none" dirty="0">
              <a:latin typeface="Verdana" panose="020B0604030504040204"/>
              <a:ea typeface="Verdana" panose="020B0604030504040204"/>
              <a:cs typeface="Verdana" panose="020B0604030504040204"/>
              <a:sym typeface="Verdana" panose="020B0604030504040204"/>
            </a:endParaRPr>
          </a:p>
          <a:p>
            <a:pPr marR="0" lvl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 panose="02070309020205020404" pitchFamily="49" charset="0"/>
              <a:buChar char="o"/>
            </a:pPr>
            <a:r>
              <a:rPr lang="ru-RU" sz="3000" b="0" i="0" u="none" strike="noStrike" cap="none" dirty="0"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  <a:t>Применять правило правописания безударных личных окончаний глаголов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01794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6EC865-95FA-426B-955B-BE2903E21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Выдели окончания, определи спряжение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67F5B88-D7B0-402C-9D2C-8DA1D5C854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400" b="0" i="0" u="none" strike="noStrike" cap="none" dirty="0">
                <a:solidFill>
                  <a:srgbClr val="2F2F45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  <a:t>проездят, моется, ведут, загонит, замолвят,  поймёшь, выгорит, виднеются, одевается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89143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368495-E771-43DC-9962-5887881AE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Проверь себя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8CBF320-32B8-4E98-A527-B2FC66DC51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b="0" i="0" u="none" strike="noStrike" cap="none" dirty="0">
                <a:solidFill>
                  <a:srgbClr val="2F2F45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  <a:t>    2спр.      1спр.  1спр.    2спр.       2 </a:t>
            </a:r>
            <a:r>
              <a:rPr lang="ru-RU" sz="2000" b="0" i="0" u="none" strike="noStrike" cap="none" dirty="0" err="1">
                <a:solidFill>
                  <a:srgbClr val="2F2F45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  <a:t>спр</a:t>
            </a:r>
            <a:r>
              <a:rPr lang="ru-RU" sz="2000" b="0" i="0" u="none" strike="noStrike" cap="none" dirty="0">
                <a:solidFill>
                  <a:srgbClr val="2F2F45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  <a:t>.       1спр.        2спр.</a:t>
            </a:r>
          </a:p>
          <a:p>
            <a:r>
              <a:rPr lang="ru-RU" b="0" i="0" u="none" strike="noStrike" cap="none" dirty="0">
                <a:solidFill>
                  <a:srgbClr val="2F2F45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  <a:t>проездят, моется, ведут, загонит,  замолвят,    поймёшь,     выгорит,</a:t>
            </a:r>
          </a:p>
          <a:p>
            <a:r>
              <a:rPr lang="ru-RU" sz="2000" b="0" i="0" u="none" strike="noStrike" cap="none" dirty="0">
                <a:solidFill>
                  <a:srgbClr val="2F2F45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  <a:t>        1спр.        </a:t>
            </a:r>
            <a:r>
              <a:rPr lang="ru-RU" sz="2000" b="0" i="0" u="none" strike="noStrike" cap="none" dirty="0" err="1">
                <a:solidFill>
                  <a:srgbClr val="2F2F45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  <a:t>1спр</a:t>
            </a:r>
            <a:r>
              <a:rPr lang="ru-RU" sz="2000" b="0" i="0" u="none" strike="noStrike" cap="none" dirty="0">
                <a:solidFill>
                  <a:srgbClr val="2F2F45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  <a:t>.</a:t>
            </a:r>
          </a:p>
          <a:p>
            <a:r>
              <a:rPr lang="ru-RU" sz="2000" b="0" i="0" u="none" strike="noStrike" cap="none" dirty="0">
                <a:solidFill>
                  <a:srgbClr val="2F2F45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  <a:t>виднеются, одевается</a:t>
            </a:r>
          </a:p>
          <a:p>
            <a:endParaRPr lang="ru-RU" dirty="0"/>
          </a:p>
        </p:txBody>
      </p:sp>
      <p:pic>
        <p:nvPicPr>
          <p:cNvPr id="4" name="Picture 2" descr="Picture background">
            <a:extLst>
              <a:ext uri="{FF2B5EF4-FFF2-40B4-BE49-F238E27FC236}">
                <a16:creationId xmlns:a16="http://schemas.microsoft.com/office/drawing/2014/main" id="{671634B2-AD80-442D-9EBF-65414BBBB2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4274" y="2772763"/>
            <a:ext cx="2491531" cy="3488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03519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E614C1-5165-465A-BA27-10FF94556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i="0" u="none" strike="noStrike" cap="none" dirty="0">
                <a:solidFill>
                  <a:srgbClr val="2F2F45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  <a:t>Безударные личные окончания глаголов: трудные случаи</a:t>
            </a:r>
            <a:br>
              <a:rPr lang="ru-RU" sz="3200" b="1" i="0" u="none" strike="noStrike" cap="none" dirty="0">
                <a:solidFill>
                  <a:srgbClr val="2F2F45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595F9B2-3D1C-431C-80F4-77588F581E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395" y="2015732"/>
            <a:ext cx="10593460" cy="3450613"/>
          </a:xfrm>
        </p:spPr>
        <p:txBody>
          <a:bodyPr>
            <a:normAutofit fontScale="92500"/>
          </a:bodyPr>
          <a:lstStyle/>
          <a:p>
            <a:pPr marR="0" lvl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Wingdings" panose="05000000000000000000" pitchFamily="2" charset="2"/>
              <a:buChar char="ü"/>
            </a:pPr>
            <a:r>
              <a:rPr lang="ru-RU" sz="3000" b="0" i="0" u="none" strike="noStrike" cap="none" dirty="0"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  <a:t>Определять трудные случаи написания безударных личных окончаний</a:t>
            </a: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lang="ru-RU" sz="3000" b="0" i="0" u="none" strike="noStrike" cap="none" dirty="0">
              <a:latin typeface="Verdana" panose="020B0604030504040204"/>
              <a:ea typeface="Verdana" panose="020B0604030504040204"/>
              <a:cs typeface="Verdana" panose="020B0604030504040204"/>
              <a:sym typeface="Verdana" panose="020B0604030504040204"/>
            </a:endParaRPr>
          </a:p>
          <a:p>
            <a:pPr marR="0" lvl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Wingdings" panose="05000000000000000000" pitchFamily="2" charset="2"/>
              <a:buChar char="ü"/>
            </a:pPr>
            <a:r>
              <a:rPr lang="ru-RU" sz="3000" b="0" i="0" u="none" strike="noStrike" cap="none" dirty="0"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  <a:t>Определять спряжение глаголов в трудных случаях</a:t>
            </a: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lang="ru-RU" sz="3000" b="0" i="0" u="none" strike="noStrike" cap="none" dirty="0">
              <a:latin typeface="Verdana" panose="020B0604030504040204"/>
              <a:ea typeface="Verdana" panose="020B0604030504040204"/>
              <a:cs typeface="Verdana" panose="020B0604030504040204"/>
              <a:sym typeface="Verdana" panose="020B0604030504040204"/>
            </a:endParaRPr>
          </a:p>
          <a:p>
            <a:pPr marR="0" lvl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 panose="02070309020205020404" pitchFamily="49" charset="0"/>
              <a:buChar char="o"/>
            </a:pPr>
            <a:r>
              <a:rPr lang="ru-RU" sz="3000" b="0" i="0" u="none" strike="noStrike" cap="none" dirty="0"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  <a:t>Применять правило правописания безударных личных окончаний глаголов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58387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398D1A-D79B-4C4B-836B-2C92B5181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Спиши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ACE5D7C-5D80-49DB-B13F-EC2FE195C9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/>
              <a:buNone/>
            </a:pPr>
            <a:r>
              <a:rPr lang="ru-RU" sz="2800" b="0" i="0" u="none" strike="noStrike" cap="none" dirty="0">
                <a:solidFill>
                  <a:srgbClr val="2F2F45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  <a:t>Мы обязательно </a:t>
            </a:r>
            <a:r>
              <a:rPr lang="ru-RU" sz="2800" b="0" i="0" u="none" strike="noStrike" cap="none" dirty="0" err="1">
                <a:solidFill>
                  <a:srgbClr val="2F2F45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  <a:t>вырв</a:t>
            </a:r>
            <a:r>
              <a:rPr lang="ru-RU" sz="2800" dirty="0">
                <a:solidFill>
                  <a:srgbClr val="00B9F5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  <a:t>__</a:t>
            </a:r>
            <a:r>
              <a:rPr lang="ru-RU" sz="2800" b="0" i="0" u="none" strike="noStrike" cap="none" dirty="0" err="1">
                <a:solidFill>
                  <a:srgbClr val="2F2F45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  <a:t>мся</a:t>
            </a:r>
            <a:r>
              <a:rPr lang="ru-RU" sz="2800" b="0" i="0" u="none" strike="noStrike" cap="none" dirty="0">
                <a:solidFill>
                  <a:srgbClr val="2F2F45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  <a:t> вперёд!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/>
              <a:buNone/>
            </a:pPr>
            <a:r>
              <a:rPr lang="ru-RU" sz="2800" b="0" i="0" u="none" strike="noStrike" cap="none" dirty="0">
                <a:solidFill>
                  <a:srgbClr val="2F2F45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  <a:t>Сразу, как </a:t>
            </a:r>
            <a:r>
              <a:rPr lang="ru-RU" sz="2800" b="0" i="0" u="none" strike="noStrike" cap="none" dirty="0" err="1">
                <a:solidFill>
                  <a:srgbClr val="2F2F45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  <a:t>просохн</a:t>
            </a:r>
            <a:r>
              <a:rPr lang="ru-RU" sz="2800" dirty="0">
                <a:solidFill>
                  <a:srgbClr val="00B9F5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  <a:t>__</a:t>
            </a:r>
            <a:r>
              <a:rPr lang="ru-RU" sz="2800" b="0" i="0" u="none" strike="noStrike" cap="none" dirty="0" err="1">
                <a:solidFill>
                  <a:srgbClr val="2F2F45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  <a:t>шь</a:t>
            </a:r>
            <a:r>
              <a:rPr lang="ru-RU" sz="2800" b="0" i="0" u="none" strike="noStrike" cap="none" dirty="0">
                <a:solidFill>
                  <a:srgbClr val="2F2F45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  <a:t>, приходи пить чай.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/>
              <a:buNone/>
            </a:pPr>
            <a:r>
              <a:rPr lang="ru-RU" sz="2800" b="0" i="0" u="none" strike="noStrike" cap="none" dirty="0">
                <a:solidFill>
                  <a:srgbClr val="2F2F45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  <a:t>На краю горизонта </a:t>
            </a:r>
            <a:r>
              <a:rPr lang="ru-RU" sz="2800" b="0" i="0" u="none" strike="noStrike" cap="none" dirty="0" err="1">
                <a:solidFill>
                  <a:srgbClr val="2F2F45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  <a:t>видне</a:t>
            </a:r>
            <a:r>
              <a:rPr lang="ru-RU" sz="2800" dirty="0">
                <a:solidFill>
                  <a:srgbClr val="00B9F5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  <a:t>__</a:t>
            </a:r>
            <a:r>
              <a:rPr lang="ru-RU" sz="2800" b="0" i="0" u="none" strike="noStrike" cap="none" dirty="0" err="1">
                <a:solidFill>
                  <a:srgbClr val="2F2F45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  <a:t>тся</a:t>
            </a:r>
            <a:r>
              <a:rPr lang="ru-RU" sz="2800" b="0" i="0" u="none" strike="noStrike" cap="none" dirty="0">
                <a:solidFill>
                  <a:srgbClr val="2F2F45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  <a:t> белый парус.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/>
              <a:buNone/>
            </a:pPr>
            <a:r>
              <a:rPr lang="ru-RU" sz="2800" b="0" i="0" u="none" strike="noStrike" cap="none" dirty="0">
                <a:solidFill>
                  <a:srgbClr val="2F2F45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  <a:t>Папа </a:t>
            </a:r>
            <a:r>
              <a:rPr lang="ru-RU" sz="2800" b="0" i="0" u="none" strike="noStrike" cap="none" dirty="0" err="1">
                <a:solidFill>
                  <a:srgbClr val="2F2F45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  <a:t>вез</a:t>
            </a:r>
            <a:r>
              <a:rPr lang="ru-RU" sz="2800" dirty="0" err="1">
                <a:solidFill>
                  <a:srgbClr val="00B9F5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  <a:t>__</a:t>
            </a:r>
            <a:r>
              <a:rPr lang="ru-RU" sz="2800" b="0" i="0" u="none" strike="noStrike" cap="none" dirty="0" err="1">
                <a:solidFill>
                  <a:srgbClr val="2F2F45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  <a:t>т</a:t>
            </a:r>
            <a:r>
              <a:rPr lang="ru-RU" sz="2800" b="0" i="0" u="none" strike="noStrike" cap="none" dirty="0">
                <a:solidFill>
                  <a:srgbClr val="2F2F45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  <a:t> всех нас на дачу.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/>
              <a:buNone/>
            </a:pPr>
            <a:r>
              <a:rPr lang="ru-RU" sz="2800" b="0" i="0" u="none" strike="noStrike" cap="none" dirty="0">
                <a:solidFill>
                  <a:srgbClr val="2F2F45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  <a:t>Казалось, он не </a:t>
            </a:r>
            <a:r>
              <a:rPr lang="ru-RU" sz="2800" b="0" i="0" u="none" strike="noStrike" cap="none" dirty="0" err="1">
                <a:solidFill>
                  <a:srgbClr val="2F2F45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  <a:t>выдерж</a:t>
            </a:r>
            <a:r>
              <a:rPr lang="ru-RU" sz="2800" dirty="0">
                <a:solidFill>
                  <a:srgbClr val="00B9F5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  <a:t>__</a:t>
            </a:r>
            <a:r>
              <a:rPr lang="ru-RU" sz="2800" b="0" i="0" u="none" strike="noStrike" cap="none" dirty="0">
                <a:solidFill>
                  <a:srgbClr val="2F2F45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  <a:t>т такой нагрузки.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34028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285082-B0F9-4250-B245-281B78D3F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i="0" u="none" strike="noStrike" cap="none" dirty="0">
                <a:solidFill>
                  <a:srgbClr val="2F2F45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  <a:t>Правила работы в парах</a:t>
            </a:r>
            <a:br>
              <a:rPr lang="ru-RU" sz="3200" b="0" i="0" u="none" strike="noStrike" cap="none" dirty="0">
                <a:solidFill>
                  <a:srgbClr val="000000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</a:br>
            <a:endParaRPr lang="ru-RU" dirty="0"/>
          </a:p>
        </p:txBody>
      </p:sp>
      <p:sp>
        <p:nvSpPr>
          <p:cNvPr id="4" name="Google Shape;263;g2ed426189c8_1_21">
            <a:extLst>
              <a:ext uri="{FF2B5EF4-FFF2-40B4-BE49-F238E27FC236}">
                <a16:creationId xmlns:a16="http://schemas.microsoft.com/office/drawing/2014/main" id="{10345F8F-0895-4A4A-970B-E0F1899926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6345" y="2015732"/>
            <a:ext cx="10905688" cy="3450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>
              <a:lnSpc>
                <a:spcPct val="121000"/>
              </a:lnSpc>
              <a:buClr>
                <a:srgbClr val="2F2F45"/>
              </a:buClr>
              <a:buSzPts val="1800"/>
            </a:pPr>
            <a:r>
              <a:rPr lang="en-US" sz="3600" b="0" i="0" u="none" strike="noStrike" cap="none" dirty="0">
                <a:solidFill>
                  <a:schemeClr val="tx1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  <a:t>Старайтесь не перебивать</a:t>
            </a:r>
            <a:r>
              <a:rPr lang="ru-RU" sz="3600" b="0" i="0" u="none" strike="noStrike" cap="none" dirty="0">
                <a:solidFill>
                  <a:schemeClr val="tx1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  <a:t>,</a:t>
            </a:r>
            <a:r>
              <a:rPr lang="en-US" sz="3600" b="0" i="0" u="none" strike="noStrike" cap="none" dirty="0">
                <a:solidFill>
                  <a:schemeClr val="tx1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  <a:t> друг друга</a:t>
            </a:r>
            <a:endParaRPr lang="ru-RU" sz="3600" b="0" i="0" u="none" strike="noStrike" cap="none" dirty="0">
              <a:solidFill>
                <a:schemeClr val="tx1"/>
              </a:solidFill>
              <a:latin typeface="Verdana" panose="020B0604030504040204"/>
              <a:ea typeface="Verdana" panose="020B0604030504040204"/>
              <a:cs typeface="Verdana" panose="020B0604030504040204"/>
              <a:sym typeface="Verdana" panose="020B0604030504040204"/>
            </a:endParaRPr>
          </a:p>
          <a:p>
            <a:pPr>
              <a:lnSpc>
                <a:spcPct val="121000"/>
              </a:lnSpc>
              <a:buClr>
                <a:srgbClr val="2F2F45"/>
              </a:buClr>
              <a:buSzPts val="1800"/>
            </a:pPr>
            <a:r>
              <a:rPr lang="ru-RU" sz="3600" b="0" i="0" u="none" strike="noStrike" cap="none" dirty="0">
                <a:solidFill>
                  <a:schemeClr val="tx1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  <a:t>Если не согласны, объясните свою позицию</a:t>
            </a:r>
          </a:p>
          <a:p>
            <a:pPr>
              <a:lnSpc>
                <a:spcPct val="121000"/>
              </a:lnSpc>
              <a:buClr>
                <a:srgbClr val="2F2F45"/>
              </a:buClr>
              <a:buSzPts val="1800"/>
            </a:pPr>
            <a:r>
              <a:rPr lang="ru-RU" sz="3600" b="0" i="0" u="none" strike="noStrike" cap="none" dirty="0">
                <a:solidFill>
                  <a:schemeClr val="tx1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  <a:t>Если не поняли собеседника, переспросите</a:t>
            </a:r>
          </a:p>
          <a:p>
            <a:pPr>
              <a:lnSpc>
                <a:spcPct val="121000"/>
              </a:lnSpc>
              <a:buClr>
                <a:srgbClr val="2F2F45"/>
              </a:buClr>
              <a:buSzPts val="1800"/>
            </a:pPr>
            <a:r>
              <a:rPr lang="ru-RU" sz="3600" b="0" i="0" u="none" strike="noStrike" cap="none" dirty="0">
                <a:solidFill>
                  <a:schemeClr val="tx1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  <a:t>Работайте сообща</a:t>
            </a:r>
          </a:p>
          <a:p>
            <a:pPr marL="0" marR="0" lvl="0" indent="0" algn="l" rtl="0">
              <a:lnSpc>
                <a:spcPct val="121000"/>
              </a:lnSpc>
              <a:spcBef>
                <a:spcPts val="0"/>
              </a:spcBef>
              <a:spcAft>
                <a:spcPts val="0"/>
              </a:spcAft>
              <a:buClr>
                <a:srgbClr val="2F2F45"/>
              </a:buClr>
              <a:buSzPts val="1800"/>
              <a:buFont typeface="Arial" panose="020B0604020202020204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Verdana" panose="020B0604030504040204"/>
              <a:ea typeface="Verdana" panose="020B0604030504040204"/>
              <a:cs typeface="Verdana" panose="020B0604030504040204"/>
              <a:sym typeface="Verdana" panose="020B0604030504040204"/>
            </a:endParaRPr>
          </a:p>
        </p:txBody>
      </p:sp>
      <p:pic>
        <p:nvPicPr>
          <p:cNvPr id="5" name="Picture 2" descr="Picture background">
            <a:extLst>
              <a:ext uri="{FF2B5EF4-FFF2-40B4-BE49-F238E27FC236}">
                <a16:creationId xmlns:a16="http://schemas.microsoft.com/office/drawing/2014/main" id="{C902E762-E824-4D29-AA1B-7A9B8E17B7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8642" y="3986184"/>
            <a:ext cx="2114026" cy="2960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Picture background">
            <a:extLst>
              <a:ext uri="{FF2B5EF4-FFF2-40B4-BE49-F238E27FC236}">
                <a16:creationId xmlns:a16="http://schemas.microsoft.com/office/drawing/2014/main" id="{3D0DF981-8A93-4BEA-B2EE-01E27CA095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0994" y="3942824"/>
            <a:ext cx="1258349" cy="2827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24944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EC4C99-6E61-4452-B4A3-B8AA9C470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Проверь себя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B75BBEE-D02D-41AB-AFAD-64460CA7D3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339" y="2015732"/>
            <a:ext cx="10551515" cy="3450613"/>
          </a:xfrm>
        </p:spPr>
        <p:txBody>
          <a:bodyPr>
            <a:normAutofit lnSpcReduction="10000"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/>
              <a:buNone/>
            </a:pPr>
            <a:r>
              <a:rPr lang="ru-RU" sz="2800" b="0" i="0" u="none" strike="noStrike" cap="none" dirty="0">
                <a:solidFill>
                  <a:srgbClr val="2F2F45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  <a:t>Мы обязательно вырв</a:t>
            </a:r>
            <a:r>
              <a:rPr lang="ru-RU" sz="2800" b="1" dirty="0">
                <a:solidFill>
                  <a:srgbClr val="0000FF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  <a:t>е</a:t>
            </a:r>
            <a:r>
              <a:rPr lang="ru-RU" sz="2800" b="1" i="0" u="none" strike="noStrike" cap="none" dirty="0">
                <a:solidFill>
                  <a:srgbClr val="0000FF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  <a:t>м</a:t>
            </a:r>
            <a:r>
              <a:rPr lang="ru-RU" sz="2800" b="0" i="0" u="none" strike="noStrike" cap="none" dirty="0">
                <a:solidFill>
                  <a:srgbClr val="2F2F45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  <a:t>ся вперёд!</a:t>
            </a:r>
          </a:p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/>
              <a:buNone/>
            </a:pPr>
            <a:r>
              <a:rPr lang="ru-RU" sz="2800" b="0" i="0" u="none" strike="noStrike" cap="none" dirty="0">
                <a:solidFill>
                  <a:srgbClr val="2F2F45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  <a:t>Сразу, как просохн</a:t>
            </a:r>
            <a:r>
              <a:rPr lang="ru-RU" sz="2800" b="1" dirty="0">
                <a:solidFill>
                  <a:srgbClr val="0000FF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  <a:t>е</a:t>
            </a:r>
            <a:r>
              <a:rPr lang="ru-RU" sz="2800" b="1" i="0" u="none" strike="noStrike" cap="none" dirty="0">
                <a:solidFill>
                  <a:srgbClr val="0000FF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  <a:t>шь</a:t>
            </a:r>
            <a:r>
              <a:rPr lang="ru-RU" sz="2800" b="0" i="0" u="none" strike="noStrike" cap="none" dirty="0">
                <a:solidFill>
                  <a:srgbClr val="2F2F45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  <a:t>, приходи пить чай.</a:t>
            </a:r>
          </a:p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/>
              <a:buNone/>
            </a:pPr>
            <a:r>
              <a:rPr lang="ru-RU" sz="2800" b="0" i="0" u="none" strike="noStrike" cap="none" dirty="0">
                <a:solidFill>
                  <a:srgbClr val="2F2F45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  <a:t>На краю горизонта видне</a:t>
            </a:r>
            <a:r>
              <a:rPr lang="ru-RU" sz="2800" b="1" dirty="0">
                <a:solidFill>
                  <a:srgbClr val="0000FF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  <a:t>е</a:t>
            </a:r>
            <a:r>
              <a:rPr lang="ru-RU" sz="2800" b="1" i="0" u="none" strike="noStrike" cap="none" dirty="0">
                <a:solidFill>
                  <a:srgbClr val="0000FF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  <a:t>т</a:t>
            </a:r>
            <a:r>
              <a:rPr lang="ru-RU" sz="2800" b="0" i="0" u="none" strike="noStrike" cap="none" dirty="0">
                <a:solidFill>
                  <a:srgbClr val="2F2F45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  <a:t>ся белый парус.</a:t>
            </a:r>
          </a:p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/>
              <a:buNone/>
            </a:pPr>
            <a:r>
              <a:rPr lang="ru-RU" sz="2800" b="0" i="0" u="none" strike="noStrike" cap="none" dirty="0">
                <a:solidFill>
                  <a:srgbClr val="2F2F45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  <a:t>Папа вез</a:t>
            </a:r>
            <a:r>
              <a:rPr lang="ru-RU" sz="2800" b="1" dirty="0">
                <a:solidFill>
                  <a:srgbClr val="0000FF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  <a:t>ё</a:t>
            </a:r>
            <a:r>
              <a:rPr lang="ru-RU" sz="2800" b="1" i="0" u="none" strike="noStrike" cap="none" dirty="0">
                <a:solidFill>
                  <a:srgbClr val="0000FF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  <a:t>т</a:t>
            </a:r>
            <a:r>
              <a:rPr lang="ru-RU" sz="2800" b="0" i="0" u="none" strike="noStrike" cap="none" dirty="0">
                <a:solidFill>
                  <a:srgbClr val="2F2F45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  <a:t> всех нас на дачу.</a:t>
            </a:r>
          </a:p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/>
              <a:buNone/>
            </a:pPr>
            <a:r>
              <a:rPr lang="ru-RU" sz="2800" b="0" i="0" u="none" strike="noStrike" cap="none" dirty="0">
                <a:solidFill>
                  <a:srgbClr val="2F2F45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  <a:t>Казалось, он не выдерж</a:t>
            </a:r>
            <a:r>
              <a:rPr lang="ru-RU" sz="2800" b="1" dirty="0">
                <a:solidFill>
                  <a:srgbClr val="0000FF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  <a:t>и</a:t>
            </a:r>
            <a:r>
              <a:rPr lang="ru-RU" sz="2800" b="1" i="0" u="none" strike="noStrike" cap="none" dirty="0">
                <a:solidFill>
                  <a:srgbClr val="0000FF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  <a:t>т</a:t>
            </a:r>
            <a:r>
              <a:rPr lang="ru-RU" sz="2800" b="0" i="0" u="none" strike="noStrike" cap="none" dirty="0">
                <a:solidFill>
                  <a:srgbClr val="2F2F45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  <a:t> такой нагрузки.</a:t>
            </a:r>
          </a:p>
          <a:p>
            <a:endParaRPr lang="ru-RU" dirty="0"/>
          </a:p>
        </p:txBody>
      </p:sp>
      <p:pic>
        <p:nvPicPr>
          <p:cNvPr id="4" name="Picture 6" descr="Picture background">
            <a:extLst>
              <a:ext uri="{FF2B5EF4-FFF2-40B4-BE49-F238E27FC236}">
                <a16:creationId xmlns:a16="http://schemas.microsoft.com/office/drawing/2014/main" id="{FDA74AAB-4ED7-460B-B947-5484D60ECD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4726" y="2847782"/>
            <a:ext cx="1572441" cy="350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3551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30E660-5232-4933-BD96-731EA595D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Работаем в карточках</a:t>
            </a:r>
          </a:p>
        </p:txBody>
      </p:sp>
      <p:pic>
        <p:nvPicPr>
          <p:cNvPr id="4" name="Google Shape;297;p34">
            <a:extLst>
              <a:ext uri="{FF2B5EF4-FFF2-40B4-BE49-F238E27FC236}">
                <a16:creationId xmlns:a16="http://schemas.microsoft.com/office/drawing/2014/main" id="{FE3CE0A3-4447-4856-8E6E-3F72169A81C1}"/>
              </a:ext>
            </a:extLst>
          </p:cNvPr>
          <p:cNvPicPr preferRelativeResize="0">
            <a:picLocks noGrp="1"/>
          </p:cNvPicPr>
          <p:nvPr>
            <p:ph idx="1"/>
          </p:nvPr>
        </p:nvPicPr>
        <p:blipFill rotWithShape="1">
          <a:blip r:embed="rId2"/>
          <a:srcRect b="46635"/>
          <a:stretch>
            <a:fillRect/>
          </a:stretch>
        </p:blipFill>
        <p:spPr>
          <a:xfrm>
            <a:off x="1450975" y="1929468"/>
            <a:ext cx="9604375" cy="41861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04111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C1DD49-6550-4033-98FF-FF4B2BA3D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Проверь себя и оцени.</a:t>
            </a:r>
          </a:p>
        </p:txBody>
      </p:sp>
      <p:pic>
        <p:nvPicPr>
          <p:cNvPr id="4" name="Google Shape;316;p35">
            <a:extLst>
              <a:ext uri="{FF2B5EF4-FFF2-40B4-BE49-F238E27FC236}">
                <a16:creationId xmlns:a16="http://schemas.microsoft.com/office/drawing/2014/main" id="{9BB8CBCC-CB5C-441C-A7D8-0DAEEA2E0D6A}"/>
              </a:ext>
            </a:extLst>
          </p:cNvPr>
          <p:cNvPicPr preferRelativeResize="0">
            <a:picLocks noGrp="1"/>
          </p:cNvPicPr>
          <p:nvPr>
            <p:ph idx="1"/>
          </p:nvPr>
        </p:nvPicPr>
        <p:blipFill rotWithShape="1">
          <a:blip r:embed="rId2"/>
          <a:srcRect b="47696"/>
          <a:stretch>
            <a:fillRect/>
          </a:stretch>
        </p:blipFill>
        <p:spPr>
          <a:xfrm>
            <a:off x="360727" y="2168655"/>
            <a:ext cx="10694623" cy="4055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58034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518299-6D59-48BD-AD94-D1A57BF8F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Google Shape;335;g30a7b847e82_0_0">
            <a:extLst>
              <a:ext uri="{FF2B5EF4-FFF2-40B4-BE49-F238E27FC236}">
                <a16:creationId xmlns:a16="http://schemas.microsoft.com/office/drawing/2014/main" id="{9C8A576F-D55F-4475-A6FF-7E2A43138B31}"/>
              </a:ext>
            </a:extLst>
          </p:cNvPr>
          <p:cNvPicPr preferRelativeResize="0">
            <a:picLocks noGrp="1"/>
          </p:cNvPicPr>
          <p:nvPr>
            <p:ph idx="1"/>
          </p:nvPr>
        </p:nvPicPr>
        <p:blipFill rotWithShape="1">
          <a:blip r:embed="rId2"/>
          <a:srcRect t="51948"/>
          <a:stretch>
            <a:fillRect/>
          </a:stretch>
        </p:blipFill>
        <p:spPr>
          <a:xfrm>
            <a:off x="662731" y="2300980"/>
            <a:ext cx="10392620" cy="35293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0448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4" descr="preencoded.png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10580785" y="6527322"/>
            <a:ext cx="1150192" cy="183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4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463667" y="460067"/>
            <a:ext cx="11264667" cy="59378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4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10591332" y="6525735"/>
            <a:ext cx="1129000" cy="1834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78E2B1-D11B-4DA7-8B98-0CD392650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Проверь себя и оцени</a:t>
            </a:r>
          </a:p>
        </p:txBody>
      </p:sp>
      <p:pic>
        <p:nvPicPr>
          <p:cNvPr id="4" name="Google Shape;353;g30a7b847e82_0_18">
            <a:extLst>
              <a:ext uri="{FF2B5EF4-FFF2-40B4-BE49-F238E27FC236}">
                <a16:creationId xmlns:a16="http://schemas.microsoft.com/office/drawing/2014/main" id="{2F895FA8-E0AA-4F4D-8157-3230D651C774}"/>
              </a:ext>
            </a:extLst>
          </p:cNvPr>
          <p:cNvPicPr preferRelativeResize="0">
            <a:picLocks noGrp="1"/>
          </p:cNvPicPr>
          <p:nvPr>
            <p:ph idx="1"/>
          </p:nvPr>
        </p:nvPicPr>
        <p:blipFill rotWithShape="1">
          <a:blip r:embed="rId2"/>
          <a:srcRect t="51950"/>
          <a:stretch>
            <a:fillRect/>
          </a:stretch>
        </p:blipFill>
        <p:spPr>
          <a:xfrm>
            <a:off x="604007" y="2296533"/>
            <a:ext cx="10888910" cy="35170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57141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E614C1-5165-465A-BA27-10FF94556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i="0" u="none" strike="noStrike" cap="none" dirty="0">
                <a:solidFill>
                  <a:srgbClr val="2F2F45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  <a:t>Безударные личные окончания глаголов: трудные случаи</a:t>
            </a:r>
            <a:br>
              <a:rPr lang="ru-RU" sz="3200" b="1" i="0" u="none" strike="noStrike" cap="none" dirty="0">
                <a:solidFill>
                  <a:srgbClr val="2F2F45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595F9B2-3D1C-431C-80F4-77588F581E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395" y="2015732"/>
            <a:ext cx="10593460" cy="3450613"/>
          </a:xfrm>
        </p:spPr>
        <p:txBody>
          <a:bodyPr>
            <a:normAutofit fontScale="92500"/>
          </a:bodyPr>
          <a:lstStyle/>
          <a:p>
            <a:pPr marR="0" lvl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Wingdings" panose="05000000000000000000" pitchFamily="2" charset="2"/>
              <a:buChar char="ü"/>
            </a:pPr>
            <a:r>
              <a:rPr lang="ru-RU" sz="3000" b="0" i="0" u="none" strike="noStrike" cap="none" dirty="0"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  <a:t>Определять трудные случаи написания безударных личных окончаний</a:t>
            </a: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lang="ru-RU" sz="3000" b="0" i="0" u="none" strike="noStrike" cap="none" dirty="0">
              <a:latin typeface="Verdana" panose="020B0604030504040204"/>
              <a:ea typeface="Verdana" panose="020B0604030504040204"/>
              <a:cs typeface="Verdana" panose="020B0604030504040204"/>
              <a:sym typeface="Verdana" panose="020B0604030504040204"/>
            </a:endParaRPr>
          </a:p>
          <a:p>
            <a:pPr marR="0" lvl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Wingdings" panose="05000000000000000000" pitchFamily="2" charset="2"/>
              <a:buChar char="ü"/>
            </a:pPr>
            <a:r>
              <a:rPr lang="ru-RU" sz="3000" b="0" i="0" u="none" strike="noStrike" cap="none" dirty="0"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  <a:t>Определять спряжение глаголов в трудных случаях</a:t>
            </a: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lang="ru-RU" sz="3000" b="0" i="0" u="none" strike="noStrike" cap="none" dirty="0">
              <a:latin typeface="Verdana" panose="020B0604030504040204"/>
              <a:ea typeface="Verdana" panose="020B0604030504040204"/>
              <a:cs typeface="Verdana" panose="020B0604030504040204"/>
              <a:sym typeface="Verdana" panose="020B0604030504040204"/>
            </a:endParaRPr>
          </a:p>
          <a:p>
            <a:pPr marR="0" lvl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Wingdings" panose="05000000000000000000" pitchFamily="2" charset="2"/>
              <a:buChar char="ü"/>
            </a:pPr>
            <a:r>
              <a:rPr lang="ru-RU" sz="3000" b="0" i="0" u="none" strike="noStrike" cap="none" dirty="0"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  <a:t>Применять правило правописания безударных личных окончаний глаголов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07648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5100DF-2DE3-492B-AD62-8A585430A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Молодцы! Оцените себя за работу!</a:t>
            </a:r>
          </a:p>
        </p:txBody>
      </p:sp>
      <p:pic>
        <p:nvPicPr>
          <p:cNvPr id="4" name="Picture 6" descr="Picture background">
            <a:extLst>
              <a:ext uri="{FF2B5EF4-FFF2-40B4-BE49-F238E27FC236}">
                <a16:creationId xmlns:a16="http://schemas.microsoft.com/office/drawing/2014/main" id="{7BDB63FB-CAB6-46BF-A9AA-08131CD655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949" y="2592198"/>
            <a:ext cx="1652632" cy="3724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Picture background">
            <a:extLst>
              <a:ext uri="{FF2B5EF4-FFF2-40B4-BE49-F238E27FC236}">
                <a16:creationId xmlns:a16="http://schemas.microsoft.com/office/drawing/2014/main" id="{066D9B64-B3A9-4B15-8843-ECE38CD70E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9051" y="2508308"/>
            <a:ext cx="2938942" cy="3875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Picture background">
            <a:extLst>
              <a:ext uri="{FF2B5EF4-FFF2-40B4-BE49-F238E27FC236}">
                <a16:creationId xmlns:a16="http://schemas.microsoft.com/office/drawing/2014/main" id="{B384365C-95A3-4E00-8FA0-2F76F322A6E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706" y="2016124"/>
            <a:ext cx="5184397" cy="4116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711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0536B2-EBA3-4E4E-87E6-EA0849366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Вставь нужную букву в окончания, определи спряжение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D50BC82-09DA-448C-A03E-A00663D76D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4800" b="0" i="0" u="none" strike="noStrike" cap="none" dirty="0" err="1">
                <a:solidFill>
                  <a:srgbClr val="2F2F45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  <a:t>проед</a:t>
            </a:r>
            <a:r>
              <a:rPr lang="en-US" sz="4800" dirty="0">
                <a:solidFill>
                  <a:srgbClr val="00B9F5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  <a:t>__</a:t>
            </a:r>
            <a:r>
              <a:rPr lang="en-US" sz="4800" b="0" i="0" u="none" strike="noStrike" cap="none" dirty="0" err="1">
                <a:solidFill>
                  <a:srgbClr val="2F2F45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  <a:t>шь</a:t>
            </a:r>
            <a:r>
              <a:rPr lang="en-US" sz="4800" b="0" i="0" u="none" strike="noStrike" cap="none" dirty="0">
                <a:solidFill>
                  <a:srgbClr val="2F2F45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  <a:t> </a:t>
            </a:r>
            <a:r>
              <a:rPr lang="en-US" sz="4800" b="0" i="0" u="none" strike="noStrike" cap="none" dirty="0" err="1">
                <a:solidFill>
                  <a:srgbClr val="2F2F45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  <a:t>пару</a:t>
            </a:r>
            <a:r>
              <a:rPr lang="en-US" sz="4800" b="0" i="0" u="none" strike="noStrike" cap="none" dirty="0">
                <a:solidFill>
                  <a:srgbClr val="2F2F45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  <a:t> </a:t>
            </a:r>
            <a:r>
              <a:rPr lang="en-US" sz="4800" b="0" i="0" u="none" strike="noStrike" cap="none" dirty="0" err="1">
                <a:solidFill>
                  <a:srgbClr val="2F2F45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  <a:t>километров</a:t>
            </a:r>
            <a:r>
              <a:rPr lang="en-US" sz="4800" b="0" i="0" u="none" strike="noStrike" cap="none" dirty="0">
                <a:solidFill>
                  <a:srgbClr val="2F2F45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  <a:t>, </a:t>
            </a:r>
            <a:r>
              <a:rPr lang="en-US" sz="4800" b="0" i="0" u="none" strike="noStrike" cap="none" dirty="0" err="1">
                <a:solidFill>
                  <a:srgbClr val="2F2F45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  <a:t>включа</a:t>
            </a:r>
            <a:r>
              <a:rPr lang="en-US" sz="4800" dirty="0">
                <a:solidFill>
                  <a:srgbClr val="00B9F5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  <a:t>__</a:t>
            </a:r>
            <a:r>
              <a:rPr lang="en-US" sz="4800" b="0" i="0" u="none" strike="noStrike" cap="none" dirty="0">
                <a:solidFill>
                  <a:srgbClr val="2F2F45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  <a:t>т </a:t>
            </a:r>
            <a:r>
              <a:rPr lang="en-US" sz="4800" b="0" i="0" u="none" strike="noStrike" cap="none" dirty="0" err="1">
                <a:solidFill>
                  <a:srgbClr val="2F2F45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  <a:t>свет</a:t>
            </a:r>
            <a:r>
              <a:rPr lang="en-US" sz="4800" b="0" i="0" u="none" strike="noStrike" cap="none" dirty="0">
                <a:solidFill>
                  <a:srgbClr val="2F2F45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  <a:t>, </a:t>
            </a:r>
            <a:r>
              <a:rPr lang="en-US" sz="4800" b="0" i="0" u="none" strike="noStrike" cap="none" dirty="0" err="1">
                <a:solidFill>
                  <a:srgbClr val="2F2F45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  <a:t>слыш</a:t>
            </a:r>
            <a:r>
              <a:rPr lang="en-US" sz="4800" dirty="0">
                <a:solidFill>
                  <a:srgbClr val="00B9F5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  <a:t>__</a:t>
            </a:r>
            <a:r>
              <a:rPr lang="en-US" sz="4800" b="0" i="0" u="none" strike="noStrike" cap="none" dirty="0">
                <a:solidFill>
                  <a:srgbClr val="2F2F45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  <a:t>м </a:t>
            </a:r>
            <a:r>
              <a:rPr lang="en-US" sz="4800" b="0" i="0" u="none" strike="noStrike" cap="none" dirty="0" err="1">
                <a:solidFill>
                  <a:srgbClr val="2F2F45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  <a:t>звуки</a:t>
            </a:r>
            <a:r>
              <a:rPr lang="en-US" sz="4800" b="0" i="0" u="none" strike="noStrike" cap="none" dirty="0">
                <a:solidFill>
                  <a:srgbClr val="2F2F45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  <a:t>, </a:t>
            </a:r>
            <a:r>
              <a:rPr lang="en-US" sz="4800" b="0" i="0" u="none" strike="noStrike" cap="none" dirty="0" err="1">
                <a:solidFill>
                  <a:srgbClr val="2F2F45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  <a:t>собака</a:t>
            </a:r>
            <a:r>
              <a:rPr lang="en-US" sz="4800" b="0" i="0" u="none" strike="noStrike" cap="none" dirty="0">
                <a:solidFill>
                  <a:srgbClr val="2F2F45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  <a:t> </a:t>
            </a:r>
            <a:r>
              <a:rPr lang="en-US" sz="4800" b="0" i="0" u="none" strike="noStrike" cap="none" dirty="0" err="1">
                <a:solidFill>
                  <a:srgbClr val="2F2F45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  <a:t>никого</a:t>
            </a:r>
            <a:r>
              <a:rPr lang="en-US" sz="4800" b="0" i="0" u="none" strike="noStrike" cap="none" dirty="0">
                <a:solidFill>
                  <a:srgbClr val="2F2F45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  <a:t> не </a:t>
            </a:r>
            <a:r>
              <a:rPr lang="en-US" sz="4800" b="0" i="0" u="none" strike="noStrike" cap="none" dirty="0" err="1">
                <a:solidFill>
                  <a:srgbClr val="2F2F45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  <a:t>обид</a:t>
            </a:r>
            <a:r>
              <a:rPr lang="en-US" sz="4800" dirty="0">
                <a:solidFill>
                  <a:srgbClr val="00B9F5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  <a:t>__</a:t>
            </a:r>
            <a:r>
              <a:rPr lang="en-US" sz="4800" b="0" i="0" u="none" strike="noStrike" cap="none" dirty="0">
                <a:solidFill>
                  <a:srgbClr val="2F2F45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  <a:t>т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62570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D2D8B7-1EC8-48D5-9401-7C210115D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Проверь себя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1FA059-756C-4CF8-9398-3E6B5423F3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marR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 panose="020B0604020202020204"/>
              <a:buNone/>
            </a:pPr>
            <a:r>
              <a:rPr lang="ru-RU" sz="2000" i="0" u="none" strike="noStrike" cap="none" dirty="0">
                <a:solidFill>
                  <a:srgbClr val="2F2F45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  <a:t>                                      </a:t>
            </a:r>
            <a:r>
              <a:rPr lang="ru-RU" sz="2400" b="1" i="0" u="none" strike="noStrike" cap="none" dirty="0"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  <a:t>1спр.</a:t>
            </a: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 panose="020B0604020202020204"/>
              <a:buNone/>
            </a:pPr>
            <a:r>
              <a:rPr lang="ru-RU" sz="4000" i="0" u="none" strike="noStrike" cap="none" dirty="0">
                <a:solidFill>
                  <a:srgbClr val="2F2F45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  <a:t>проедешь пару километров,</a:t>
            </a:r>
            <a:endParaRPr lang="ru-RU" sz="4000" dirty="0">
              <a:solidFill>
                <a:srgbClr val="2F2F45"/>
              </a:solidFill>
              <a:latin typeface="Verdana" panose="020B0604030504040204"/>
              <a:ea typeface="Verdana" panose="020B0604030504040204"/>
              <a:cs typeface="Verdana" panose="020B0604030504040204"/>
              <a:sym typeface="Verdana" panose="020B0604030504040204"/>
            </a:endParaRPr>
          </a:p>
          <a:p>
            <a:pPr marL="0" marR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 panose="020B0604020202020204"/>
              <a:buNone/>
            </a:pPr>
            <a:r>
              <a:rPr lang="ru-RU" sz="2400" b="1" i="0" u="none" strike="noStrike" cap="none" dirty="0"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  <a:t>                             1 </a:t>
            </a:r>
            <a:r>
              <a:rPr lang="ru-RU" sz="2400" b="1" i="0" u="none" strike="noStrike" cap="none" dirty="0" err="1"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  <a:t>спр</a:t>
            </a:r>
            <a:r>
              <a:rPr lang="ru-RU" sz="2400" b="1" i="0" u="none" strike="noStrike" cap="none" dirty="0"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  <a:t>.                      2 </a:t>
            </a:r>
            <a:r>
              <a:rPr lang="ru-RU" sz="2400" b="1" i="0" u="none" strike="noStrike" cap="none" dirty="0" err="1"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  <a:t>спр</a:t>
            </a:r>
            <a:r>
              <a:rPr lang="ru-RU" sz="2400" b="1" i="0" u="none" strike="noStrike" cap="none" dirty="0"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  <a:t>.</a:t>
            </a: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 panose="020B0604020202020204"/>
              <a:buNone/>
            </a:pPr>
            <a:r>
              <a:rPr lang="ru-RU" sz="4000" i="0" u="none" strike="noStrike" cap="none" dirty="0">
                <a:solidFill>
                  <a:srgbClr val="2F2F45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  <a:t>включает свет, слышим звуки, </a:t>
            </a:r>
            <a:endParaRPr lang="ru-RU" sz="4000" dirty="0">
              <a:solidFill>
                <a:srgbClr val="2F2F45"/>
              </a:solidFill>
              <a:latin typeface="Verdana" panose="020B0604030504040204"/>
              <a:ea typeface="Verdana" panose="020B0604030504040204"/>
              <a:cs typeface="Verdana" panose="020B0604030504040204"/>
              <a:sym typeface="Verdana" panose="020B0604030504040204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 panose="020B0604020202020204"/>
              <a:buNone/>
            </a:pPr>
            <a:r>
              <a:rPr lang="ru-RU" sz="2400" b="1" i="0" u="none" strike="noStrike" cap="none" dirty="0"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  <a:t>                                                            2 </a:t>
            </a:r>
            <a:r>
              <a:rPr lang="ru-RU" sz="2400" b="1" i="0" u="none" strike="noStrike" cap="none" dirty="0" err="1"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  <a:t>спр</a:t>
            </a:r>
            <a:r>
              <a:rPr lang="ru-RU" sz="2400" b="1" i="0" u="none" strike="noStrike" cap="none" dirty="0"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  <a:t>.</a:t>
            </a: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 panose="020B0604020202020204"/>
              <a:buNone/>
            </a:pPr>
            <a:r>
              <a:rPr lang="ru-RU" sz="4700" i="0" u="none" strike="noStrike" cap="none" dirty="0">
                <a:solidFill>
                  <a:srgbClr val="2F2F45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  <a:t>собака никого не обидит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7166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BDC127-AC60-46D0-95FD-D55BABF78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Определите окончание в слове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327687-F8E8-4CE1-9E8A-6BB8870F59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7002" y="2564057"/>
            <a:ext cx="8043638" cy="1269922"/>
          </a:xfrm>
        </p:spPr>
        <p:txBody>
          <a:bodyPr>
            <a:normAutofit/>
          </a:bodyPr>
          <a:lstStyle/>
          <a:p>
            <a:r>
              <a:rPr lang="ru-RU" sz="4800" dirty="0"/>
              <a:t>Лет…</a:t>
            </a:r>
            <a:r>
              <a:rPr lang="ru-RU" sz="4800" dirty="0" err="1"/>
              <a:t>шь</a:t>
            </a:r>
            <a:r>
              <a:rPr lang="ru-RU" sz="4800" dirty="0"/>
              <a:t>                                </a:t>
            </a:r>
          </a:p>
        </p:txBody>
      </p: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CB44C827-3050-41A6-A620-A752FDA716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3746" y="517501"/>
            <a:ext cx="4102060" cy="5744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5260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icture background">
            <a:extLst>
              <a:ext uri="{FF2B5EF4-FFF2-40B4-BE49-F238E27FC236}">
                <a16:creationId xmlns:a16="http://schemas.microsoft.com/office/drawing/2014/main" id="{259B6CC8-C889-4C72-97EC-71A4DBDD89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8900" y="1716589"/>
            <a:ext cx="3604456" cy="5047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Picture background">
            <a:extLst>
              <a:ext uri="{FF2B5EF4-FFF2-40B4-BE49-F238E27FC236}">
                <a16:creationId xmlns:a16="http://schemas.microsoft.com/office/drawing/2014/main" id="{A1032740-311A-4F94-BB88-BC0666BC6A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95" y="1999715"/>
            <a:ext cx="1946626" cy="4336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лачко с текстом: овальное 2">
            <a:extLst>
              <a:ext uri="{FF2B5EF4-FFF2-40B4-BE49-F238E27FC236}">
                <a16:creationId xmlns:a16="http://schemas.microsoft.com/office/drawing/2014/main" id="{8AC4D135-91DA-40AC-9D6B-4E091D59456D}"/>
              </a:ext>
            </a:extLst>
          </p:cNvPr>
          <p:cNvSpPr/>
          <p:nvPr/>
        </p:nvSpPr>
        <p:spPr>
          <a:xfrm flipH="1">
            <a:off x="4990743" y="85458"/>
            <a:ext cx="6520441" cy="1622585"/>
          </a:xfrm>
          <a:prstGeom prst="wedgeEllipseCallout">
            <a:avLst>
              <a:gd name="adj1" fmla="val -31056"/>
              <a:gd name="adj2" fmla="val 704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tabLst/>
              <a:defRPr/>
            </a:pPr>
            <a:r>
              <a:rPr kumimoji="0" lang="ru-RU" sz="1700" b="0" i="0" u="none" strike="noStrike" kern="0" cap="none" spc="0" normalizeH="0" baseline="0" noProof="0">
                <a:ln>
                  <a:noFill/>
                </a:ln>
                <a:solidFill>
                  <a:srgbClr val="2F2F45"/>
                </a:solidFill>
                <a:effectLst/>
                <a:uLnTx/>
                <a:uFillTx/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  <a:t>Я нашла ошибку в этом рассуждении: </a:t>
            </a:r>
            <a:br>
              <a:rPr kumimoji="0" lang="ru-RU" sz="1700" b="0" i="0" u="none" strike="noStrike" kern="0" cap="none" spc="0" normalizeH="0" baseline="0" noProof="0">
                <a:ln>
                  <a:noFill/>
                </a:ln>
                <a:solidFill>
                  <a:srgbClr val="2F2F45"/>
                </a:solidFill>
                <a:effectLst/>
                <a:uLnTx/>
                <a:uFillTx/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</a:br>
            <a:r>
              <a:rPr kumimoji="0" lang="ru-RU" sz="1700" b="0" i="0" u="none" strike="noStrike" kern="0" cap="none" spc="0" normalizeH="0" baseline="0" noProof="0">
                <a:ln>
                  <a:noFill/>
                </a:ln>
                <a:solidFill>
                  <a:srgbClr val="2F2F45"/>
                </a:solidFill>
                <a:effectLst/>
                <a:uLnTx/>
                <a:uFillTx/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  <a:t>В слове «лет</a:t>
            </a:r>
            <a:r>
              <a:rPr kumimoji="0" lang="ru-RU" sz="1700" b="0" i="0" u="none" strike="noStrike" kern="0" cap="none" spc="0" normalizeH="0" baseline="0" noProof="0">
                <a:ln>
                  <a:noFill/>
                </a:ln>
                <a:solidFill>
                  <a:srgbClr val="00B9F5"/>
                </a:solidFill>
                <a:effectLst/>
                <a:uLnTx/>
                <a:uFillTx/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  <a:t>…</a:t>
            </a:r>
            <a:r>
              <a:rPr kumimoji="0" lang="ru-RU" sz="1700" b="0" i="0" u="none" strike="noStrike" kern="0" cap="none" spc="0" normalizeH="0" baseline="0" noProof="0">
                <a:ln>
                  <a:noFill/>
                </a:ln>
                <a:solidFill>
                  <a:srgbClr val="2F2F45"/>
                </a:solidFill>
                <a:effectLst/>
                <a:uLnTx/>
                <a:uFillTx/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  <a:t>шь» должна писаться буква «и».</a:t>
            </a:r>
          </a:p>
        </p:txBody>
      </p:sp>
      <p:sp>
        <p:nvSpPr>
          <p:cNvPr id="4" name="Облачко с текстом: овальное 3">
            <a:extLst>
              <a:ext uri="{FF2B5EF4-FFF2-40B4-BE49-F238E27FC236}">
                <a16:creationId xmlns:a16="http://schemas.microsoft.com/office/drawing/2014/main" id="{766327E8-6117-4325-9F4B-7EBDE1802931}"/>
              </a:ext>
            </a:extLst>
          </p:cNvPr>
          <p:cNvSpPr/>
          <p:nvPr/>
        </p:nvSpPr>
        <p:spPr>
          <a:xfrm>
            <a:off x="1187864" y="1025495"/>
            <a:ext cx="4785645" cy="1622584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0" i="0" u="none" strike="noStrike" cap="none" dirty="0" err="1">
                <a:solidFill>
                  <a:srgbClr val="2F2F45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  <a:t>Почему</a:t>
            </a:r>
            <a:r>
              <a:rPr lang="en-US" sz="1800" b="0" i="0" u="none" strike="noStrike" cap="none" dirty="0">
                <a:solidFill>
                  <a:srgbClr val="2F2F45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  <a:t> </a:t>
            </a:r>
            <a:r>
              <a:rPr lang="en-US" sz="1800" b="0" i="0" u="none" strike="noStrike" cap="none" dirty="0" err="1">
                <a:solidFill>
                  <a:srgbClr val="2F2F45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  <a:t>ты</a:t>
            </a:r>
            <a:r>
              <a:rPr lang="en-US" sz="1800" b="0" i="0" u="none" strike="noStrike" cap="none" dirty="0">
                <a:solidFill>
                  <a:srgbClr val="2F2F45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  <a:t> </a:t>
            </a:r>
            <a:r>
              <a:rPr lang="en-US" sz="1800" b="0" i="0" u="none" strike="noStrike" cap="none" dirty="0" err="1">
                <a:solidFill>
                  <a:srgbClr val="2F2F45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  <a:t>считаешь</a:t>
            </a:r>
            <a:r>
              <a:rPr lang="en-US" sz="1800" b="0" i="0" u="none" strike="noStrike" cap="none" dirty="0">
                <a:solidFill>
                  <a:srgbClr val="2F2F45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  <a:t>,</a:t>
            </a:r>
            <a:br>
              <a:rPr lang="en-US" sz="1800" dirty="0">
                <a:solidFill>
                  <a:srgbClr val="2F2F45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</a:br>
            <a:r>
              <a:rPr lang="en-US" sz="1800" b="0" i="0" u="none" strike="noStrike" cap="none" dirty="0" err="1">
                <a:solidFill>
                  <a:srgbClr val="2F2F45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  <a:t>что</a:t>
            </a:r>
            <a:r>
              <a:rPr lang="en-US" sz="1800" b="0" i="0" u="none" strike="noStrike" cap="none" dirty="0">
                <a:solidFill>
                  <a:srgbClr val="2F2F45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  <a:t> </a:t>
            </a:r>
            <a:r>
              <a:rPr lang="en-US" sz="1800" b="0" i="0" u="none" strike="noStrike" cap="none" dirty="0" err="1">
                <a:solidFill>
                  <a:srgbClr val="2F2F45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  <a:t>тут</a:t>
            </a:r>
            <a:r>
              <a:rPr lang="en-US" sz="1800" b="0" i="0" u="none" strike="noStrike" cap="none" dirty="0">
                <a:solidFill>
                  <a:srgbClr val="2F2F45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  <a:t> </a:t>
            </a:r>
            <a:r>
              <a:rPr lang="en-US" sz="1800" b="0" i="0" u="none" strike="noStrike" cap="none" dirty="0" err="1">
                <a:solidFill>
                  <a:srgbClr val="2F2F45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  <a:t>ошибка</a:t>
            </a:r>
            <a:r>
              <a:rPr lang="en-US" sz="1800" b="0" i="0" u="none" strike="noStrike" cap="none" dirty="0">
                <a:solidFill>
                  <a:srgbClr val="2F2F45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  <a:t>?</a:t>
            </a:r>
            <a:endParaRPr lang="ru-RU" dirty="0"/>
          </a:p>
        </p:txBody>
      </p:sp>
      <p:sp>
        <p:nvSpPr>
          <p:cNvPr id="5" name="Облачко с текстом: овальное 4">
            <a:extLst>
              <a:ext uri="{FF2B5EF4-FFF2-40B4-BE49-F238E27FC236}">
                <a16:creationId xmlns:a16="http://schemas.microsoft.com/office/drawing/2014/main" id="{F82B15F9-3D75-4694-9BB7-180D9A16CFB4}"/>
              </a:ext>
            </a:extLst>
          </p:cNvPr>
          <p:cNvSpPr/>
          <p:nvPr/>
        </p:nvSpPr>
        <p:spPr>
          <a:xfrm flipH="1">
            <a:off x="4255806" y="1854437"/>
            <a:ext cx="5990600" cy="2093719"/>
          </a:xfrm>
          <a:prstGeom prst="wedgeEllipseCallout">
            <a:avLst>
              <a:gd name="adj1" fmla="val -45227"/>
              <a:gd name="adj2" fmla="val 4771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0" i="0" u="none" strike="noStrike" cap="none" dirty="0">
                <a:solidFill>
                  <a:srgbClr val="2F2F45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  <a:t>Я знаю алгоритм. Ставлю слово</a:t>
            </a:r>
            <a:br>
              <a:rPr lang="ru-RU" sz="1800" dirty="0">
                <a:solidFill>
                  <a:srgbClr val="2F2F45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</a:br>
            <a:r>
              <a:rPr lang="ru-RU" sz="1800" b="0" i="0" u="none" strike="noStrike" cap="none" dirty="0">
                <a:solidFill>
                  <a:srgbClr val="2F2F45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  <a:t>в начальную форму: лететь. Слово относится к первому спряжению, значит, должна стоять буква «е».</a:t>
            </a:r>
          </a:p>
          <a:p>
            <a:pPr algn="ctr"/>
            <a:endParaRPr lang="ru-RU" dirty="0"/>
          </a:p>
        </p:txBody>
      </p:sp>
      <p:sp>
        <p:nvSpPr>
          <p:cNvPr id="6" name="Облачко с текстом: овальное 5">
            <a:extLst>
              <a:ext uri="{FF2B5EF4-FFF2-40B4-BE49-F238E27FC236}">
                <a16:creationId xmlns:a16="http://schemas.microsoft.com/office/drawing/2014/main" id="{E6E49CB9-1CDE-4EA6-B957-FEE111CAE874}"/>
              </a:ext>
            </a:extLst>
          </p:cNvPr>
          <p:cNvSpPr/>
          <p:nvPr/>
        </p:nvSpPr>
        <p:spPr>
          <a:xfrm>
            <a:off x="1897165" y="3948156"/>
            <a:ext cx="5546221" cy="1452786"/>
          </a:xfrm>
          <a:prstGeom prst="wedgeEllipseCallout">
            <a:avLst>
              <a:gd name="adj1" fmla="val -52235"/>
              <a:gd name="adj2" fmla="val -10577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0" i="0" u="none" strike="noStrike" cap="none" dirty="0">
                <a:solidFill>
                  <a:srgbClr val="2F2F45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  <a:t>Ты упустила один очень важный пункт. Мы определяем спряжение по неопределённой форме только…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49082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80664A-7E10-409C-8C34-9A8F855BD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369117"/>
            <a:ext cx="9603275" cy="1484638"/>
          </a:xfrm>
        </p:spPr>
        <p:txBody>
          <a:bodyPr>
            <a:normAutofit fontScale="90000"/>
          </a:bodyPr>
          <a:lstStyle/>
          <a:p>
            <a:r>
              <a:rPr lang="ru-RU" dirty="0"/>
              <a:t>Нам нужно разобраться в правописание </a:t>
            </a:r>
            <a:br>
              <a:rPr lang="ru-RU" dirty="0"/>
            </a:br>
            <a:r>
              <a:rPr lang="ru-RU" sz="3200" b="1" i="0" u="none" strike="noStrike" cap="none" dirty="0">
                <a:solidFill>
                  <a:srgbClr val="2F2F45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  <a:t>Безударных личных окончаниях глаголов: трудные случаи</a:t>
            </a:r>
            <a:br>
              <a:rPr lang="ru-RU" sz="3200" b="1" i="0" u="none" strike="noStrike" cap="none" dirty="0">
                <a:solidFill>
                  <a:srgbClr val="2F2F45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CEA690B-A00C-4697-8D26-946CCC42BA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3990785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  <a:spcBef>
                <a:spcPts val="0"/>
              </a:spcBef>
              <a:buClr>
                <a:schemeClr val="dk1"/>
              </a:buClr>
              <a:buSzPts val="1800"/>
            </a:pPr>
            <a:r>
              <a:rPr lang="ru-RU" sz="3800" b="0" i="0" u="none" strike="noStrike" cap="none" dirty="0"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  <a:t>Определять трудные случаи написания безударных личных окончаний</a:t>
            </a: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lang="ru-RU" sz="3800" b="0" i="0" u="none" strike="noStrike" cap="none" dirty="0">
              <a:latin typeface="Verdana" panose="020B0604030504040204"/>
              <a:ea typeface="Verdana" panose="020B0604030504040204"/>
              <a:cs typeface="Verdana" panose="020B0604030504040204"/>
              <a:sym typeface="Verdana" panose="020B0604030504040204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Clr>
                <a:schemeClr val="dk1"/>
              </a:buClr>
              <a:buSzPts val="1800"/>
            </a:pPr>
            <a:r>
              <a:rPr lang="ru-RU" sz="3800" b="0" i="0" u="none" strike="noStrike" cap="none" dirty="0"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  <a:t>Определять спряжение глаголов в трудных случаях</a:t>
            </a: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</a:pPr>
            <a:endParaRPr lang="ru-RU" sz="3800" b="0" i="0" u="none" strike="noStrike" cap="none" dirty="0">
              <a:latin typeface="Verdana" panose="020B0604030504040204"/>
              <a:ea typeface="Verdana" panose="020B0604030504040204"/>
              <a:cs typeface="Verdana" panose="020B0604030504040204"/>
              <a:sym typeface="Verdana" panose="020B0604030504040204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Clr>
                <a:schemeClr val="dk1"/>
              </a:buClr>
              <a:buSzPts val="1800"/>
            </a:pPr>
            <a:r>
              <a:rPr lang="ru-RU" sz="3800" b="0" i="0" u="none" strike="noStrike" cap="none" dirty="0"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  <a:t>Применять правило правописания безударных личных окончаний глаголов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06839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3EE4C4-8353-4FF1-9BE6-DEFE48430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Давайте разберёмся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FBF03F4-1E7D-43FC-A28D-E20462A6F8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Летит                 Выгонит                    Радуюсь</a:t>
            </a:r>
          </a:p>
          <a:p>
            <a:r>
              <a:rPr lang="ru-RU" sz="3600" dirty="0"/>
              <a:t>Горят                 Побежит              Встречаются</a:t>
            </a:r>
          </a:p>
          <a:p>
            <a:r>
              <a:rPr lang="ru-RU" sz="3600" dirty="0"/>
              <a:t>Кричит</a:t>
            </a:r>
          </a:p>
        </p:txBody>
      </p:sp>
      <p:pic>
        <p:nvPicPr>
          <p:cNvPr id="4" name="Picture 6" descr="Picture background">
            <a:extLst>
              <a:ext uri="{FF2B5EF4-FFF2-40B4-BE49-F238E27FC236}">
                <a16:creationId xmlns:a16="http://schemas.microsoft.com/office/drawing/2014/main" id="{CA9F7124-747C-47D1-B904-09196BE7E5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3900" y="3376289"/>
            <a:ext cx="1572441" cy="350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24667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8FBCDF-2887-44B4-BC8A-CF445BF18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Запомните!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ECDA8BD-1EB0-48B4-BD69-B34962B87C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4099842"/>
          </a:xfrm>
        </p:spPr>
        <p:txBody>
          <a:bodyPr>
            <a:normAutofit/>
          </a:bodyPr>
          <a:lstStyle/>
          <a:p>
            <a:pPr marL="457200" marR="0" lvl="0" indent="-34925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Verdana" panose="020B0604030504040204"/>
              <a:buAutoNum type="arabicPeriod"/>
            </a:pPr>
            <a:r>
              <a:rPr lang="ru-RU" sz="2800" b="0" i="0" u="none" strike="noStrike" cap="none" dirty="0"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  <a:t>У глаголов с ударным окончанием не обращаем внимания на неопределённую форму. </a:t>
            </a:r>
          </a:p>
          <a:p>
            <a:pPr marL="457200" marR="0" lvl="0" indent="-34925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rgbClr val="2F2F45"/>
              </a:buClr>
              <a:buSzPts val="1900"/>
              <a:buFont typeface="Verdana" panose="020B0604030504040204"/>
              <a:buAutoNum type="arabicPeriod"/>
            </a:pPr>
            <a:r>
              <a:rPr lang="ru-RU" sz="2800" b="0" i="0" u="none" strike="noStrike" cap="none" dirty="0"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  <a:t>У глаголов с приставкой пишутся такие же личные окончания, что и у глаголов без приставки.</a:t>
            </a:r>
          </a:p>
          <a:p>
            <a:pPr marL="457200" marR="0" lvl="0" indent="-34925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rgbClr val="2F2F45"/>
              </a:buClr>
              <a:buSzPts val="1900"/>
              <a:buFont typeface="Verdana" panose="020B0604030504040204"/>
              <a:buAutoNum type="arabicPeriod"/>
            </a:pPr>
            <a:r>
              <a:rPr lang="ru-RU" sz="2800" b="0" i="0" u="none" strike="noStrike" cap="none" dirty="0"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  <a:t>В глаголах, которые оканчиваются на </a:t>
            </a:r>
            <a:r>
              <a:rPr lang="ru-RU" sz="2800" b="0" i="1" u="none" strike="noStrike" cap="none" dirty="0"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  <a:t>-</a:t>
            </a:r>
            <a:r>
              <a:rPr lang="ru-RU" sz="2800" b="0" i="1" u="none" strike="noStrike" cap="none" dirty="0" err="1"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  <a:t>ся</a:t>
            </a:r>
            <a:r>
              <a:rPr lang="ru-RU" sz="2800" b="0" i="0" u="none" strike="noStrike" cap="none" dirty="0"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  <a:t> и </a:t>
            </a:r>
            <a:r>
              <a:rPr lang="ru-RU" sz="2800" b="0" i="1" u="none" strike="noStrike" cap="none" dirty="0"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  <a:t>-</a:t>
            </a:r>
            <a:r>
              <a:rPr lang="ru-RU" sz="2800" b="0" i="1" u="none" strike="noStrike" cap="none" dirty="0" err="1"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  <a:t>сь</a:t>
            </a:r>
            <a:r>
              <a:rPr lang="ru-RU" sz="2800" b="0" i="1" u="none" strike="noStrike" cap="none" dirty="0"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  <a:t>,</a:t>
            </a:r>
            <a:r>
              <a:rPr lang="ru-RU" sz="2800" b="0" i="0" u="none" strike="noStrike" cap="none" dirty="0"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  <a:t> пишутся такие же окончания, что и без них.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4201994"/>
      </p:ext>
    </p:extLst>
  </p:cSld>
  <p:clrMapOvr>
    <a:masterClrMapping/>
  </p:clrMapOvr>
</p:sld>
</file>

<file path=ppt/theme/theme1.xml><?xml version="1.0" encoding="utf-8"?>
<a:theme xmlns:a="http://schemas.openxmlformats.org/drawingml/2006/main" name="Галерея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TM10001114[[fn=Галерея]]</Template>
  <TotalTime>56</TotalTime>
  <Words>540</Words>
  <Application>Microsoft Office PowerPoint</Application>
  <PresentationFormat>Широкоэкранный</PresentationFormat>
  <Paragraphs>81</Paragraphs>
  <Slides>22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9" baseType="lpstr">
      <vt:lpstr>Arial</vt:lpstr>
      <vt:lpstr>Calibri</vt:lpstr>
      <vt:lpstr>Courier New</vt:lpstr>
      <vt:lpstr>Gill Sans MT</vt:lpstr>
      <vt:lpstr>Verdana</vt:lpstr>
      <vt:lpstr>Wingdings</vt:lpstr>
      <vt:lpstr>Галерея</vt:lpstr>
      <vt:lpstr>   Безударные личные окончания глаголов: трудные случаи </vt:lpstr>
      <vt:lpstr>Презентация PowerPoint</vt:lpstr>
      <vt:lpstr>Вставь нужную букву в окончания, определи спряжение</vt:lpstr>
      <vt:lpstr>Проверь себя</vt:lpstr>
      <vt:lpstr>Определите окончание в слове</vt:lpstr>
      <vt:lpstr>Презентация PowerPoint</vt:lpstr>
      <vt:lpstr>Нам нужно разобраться в правописание  Безударных личных окончаниях глаголов: трудные случаи </vt:lpstr>
      <vt:lpstr>Давайте разберёмся</vt:lpstr>
      <vt:lpstr>Запомните!</vt:lpstr>
      <vt:lpstr>Безударные личные окончания глаголов: трудные случаи </vt:lpstr>
      <vt:lpstr>Выдели окончания, определи спряжение</vt:lpstr>
      <vt:lpstr>Проверь себя</vt:lpstr>
      <vt:lpstr>Безударные личные окончания глаголов: трудные случаи </vt:lpstr>
      <vt:lpstr>Спиши</vt:lpstr>
      <vt:lpstr>Правила работы в парах </vt:lpstr>
      <vt:lpstr>Проверь себя</vt:lpstr>
      <vt:lpstr>Работаем в карточках</vt:lpstr>
      <vt:lpstr>Проверь себя и оцени.</vt:lpstr>
      <vt:lpstr>Презентация PowerPoint</vt:lpstr>
      <vt:lpstr>Проверь себя и оцени</vt:lpstr>
      <vt:lpstr>Безударные личные окончания глаголов: трудные случаи </vt:lpstr>
      <vt:lpstr>Молодцы! Оцените себя за работу!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Безударные личные окончания глаголов: трудные случаи</dc:title>
  <dc:creator>User</dc:creator>
  <cp:lastModifiedBy>User</cp:lastModifiedBy>
  <cp:revision>7</cp:revision>
  <dcterms:created xsi:type="dcterms:W3CDTF">2025-04-07T18:17:58Z</dcterms:created>
  <dcterms:modified xsi:type="dcterms:W3CDTF">2025-04-07T19:14:52Z</dcterms:modified>
</cp:coreProperties>
</file>