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9" r:id="rId4"/>
    <p:sldId id="262" r:id="rId5"/>
    <p:sldId id="264" r:id="rId6"/>
    <p:sldId id="268" r:id="rId7"/>
    <p:sldId id="265" r:id="rId8"/>
    <p:sldId id="266" r:id="rId9"/>
    <p:sldId id="272" r:id="rId10"/>
    <p:sldId id="279" r:id="rId11"/>
    <p:sldId id="267" r:id="rId12"/>
    <p:sldId id="280" r:id="rId13"/>
    <p:sldId id="269" r:id="rId14"/>
    <p:sldId id="275" r:id="rId15"/>
    <p:sldId id="274" r:id="rId16"/>
    <p:sldId id="277" r:id="rId17"/>
    <p:sldId id="276" r:id="rId18"/>
    <p:sldId id="278" r:id="rId19"/>
    <p:sldId id="281" r:id="rId20"/>
    <p:sldId id="27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42" d="100"/>
          <a:sy n="42" d="100"/>
        </p:scale>
        <p:origin x="1326"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FFDA22-36D6-4197-8786-9BD0EC83F065}" type="datetimeFigureOut">
              <a:rPr lang="ru-RU" smtClean="0"/>
              <a:t>31.03.2025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AE118-3754-4812-A639-EED294993261}" type="slidenum">
              <a:rPr lang="ru-RU" smtClean="0"/>
              <a:t>‹#›</a:t>
            </a:fld>
            <a:endParaRPr lang="ru-RU"/>
          </a:p>
        </p:txBody>
      </p:sp>
    </p:spTree>
    <p:extLst>
      <p:ext uri="{BB962C8B-B14F-4D97-AF65-F5344CB8AC3E}">
        <p14:creationId xmlns:p14="http://schemas.microsoft.com/office/powerpoint/2010/main" val="153316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FFDA22-36D6-4197-8786-9BD0EC83F065}" type="datetimeFigureOut">
              <a:rPr lang="ru-RU" smtClean="0"/>
              <a:t>31.03.2025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AE118-3754-4812-A639-EED294993261}" type="slidenum">
              <a:rPr lang="ru-RU" smtClean="0"/>
              <a:t>‹#›</a:t>
            </a:fld>
            <a:endParaRPr lang="ru-RU"/>
          </a:p>
        </p:txBody>
      </p:sp>
    </p:spTree>
    <p:extLst>
      <p:ext uri="{BB962C8B-B14F-4D97-AF65-F5344CB8AC3E}">
        <p14:creationId xmlns:p14="http://schemas.microsoft.com/office/powerpoint/2010/main" val="248440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FFDA22-36D6-4197-8786-9BD0EC83F065}" type="datetimeFigureOut">
              <a:rPr lang="ru-RU" smtClean="0"/>
              <a:t>31.03.2025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AE118-3754-4812-A639-EED294993261}" type="slidenum">
              <a:rPr lang="ru-RU" smtClean="0"/>
              <a:t>‹#›</a:t>
            </a:fld>
            <a:endParaRPr lang="ru-RU"/>
          </a:p>
        </p:txBody>
      </p:sp>
    </p:spTree>
    <p:extLst>
      <p:ext uri="{BB962C8B-B14F-4D97-AF65-F5344CB8AC3E}">
        <p14:creationId xmlns:p14="http://schemas.microsoft.com/office/powerpoint/2010/main" val="82408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FFDA22-36D6-4197-8786-9BD0EC83F065}" type="datetimeFigureOut">
              <a:rPr lang="ru-RU" smtClean="0"/>
              <a:t>31.03.2025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AE118-3754-4812-A639-EED294993261}" type="slidenum">
              <a:rPr lang="ru-RU" smtClean="0"/>
              <a:t>‹#›</a:t>
            </a:fld>
            <a:endParaRPr lang="ru-RU"/>
          </a:p>
        </p:txBody>
      </p:sp>
    </p:spTree>
    <p:extLst>
      <p:ext uri="{BB962C8B-B14F-4D97-AF65-F5344CB8AC3E}">
        <p14:creationId xmlns:p14="http://schemas.microsoft.com/office/powerpoint/2010/main" val="328436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6FFDA22-36D6-4197-8786-9BD0EC83F065}" type="datetimeFigureOut">
              <a:rPr lang="ru-RU" smtClean="0"/>
              <a:t>31.03.2025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DAE118-3754-4812-A639-EED294993261}" type="slidenum">
              <a:rPr lang="ru-RU" smtClean="0"/>
              <a:t>‹#›</a:t>
            </a:fld>
            <a:endParaRPr lang="ru-RU"/>
          </a:p>
        </p:txBody>
      </p:sp>
    </p:spTree>
    <p:extLst>
      <p:ext uri="{BB962C8B-B14F-4D97-AF65-F5344CB8AC3E}">
        <p14:creationId xmlns:p14="http://schemas.microsoft.com/office/powerpoint/2010/main" val="337791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6FFDA22-36D6-4197-8786-9BD0EC83F065}" type="datetimeFigureOut">
              <a:rPr lang="ru-RU" smtClean="0"/>
              <a:t>31.03.2025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DAE118-3754-4812-A639-EED294993261}" type="slidenum">
              <a:rPr lang="ru-RU" smtClean="0"/>
              <a:t>‹#›</a:t>
            </a:fld>
            <a:endParaRPr lang="ru-RU"/>
          </a:p>
        </p:txBody>
      </p:sp>
    </p:spTree>
    <p:extLst>
      <p:ext uri="{BB962C8B-B14F-4D97-AF65-F5344CB8AC3E}">
        <p14:creationId xmlns:p14="http://schemas.microsoft.com/office/powerpoint/2010/main" val="309360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FFDA22-36D6-4197-8786-9BD0EC83F065}" type="datetimeFigureOut">
              <a:rPr lang="ru-RU" smtClean="0"/>
              <a:t>31.03.2025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DAE118-3754-4812-A639-EED294993261}" type="slidenum">
              <a:rPr lang="ru-RU" smtClean="0"/>
              <a:t>‹#›</a:t>
            </a:fld>
            <a:endParaRPr lang="ru-RU"/>
          </a:p>
        </p:txBody>
      </p:sp>
    </p:spTree>
    <p:extLst>
      <p:ext uri="{BB962C8B-B14F-4D97-AF65-F5344CB8AC3E}">
        <p14:creationId xmlns:p14="http://schemas.microsoft.com/office/powerpoint/2010/main" val="34733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6FFDA22-36D6-4197-8786-9BD0EC83F065}" type="datetimeFigureOut">
              <a:rPr lang="ru-RU" smtClean="0"/>
              <a:t>31.03.2025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3DAE118-3754-4812-A639-EED294993261}" type="slidenum">
              <a:rPr lang="ru-RU" smtClean="0"/>
              <a:t>‹#›</a:t>
            </a:fld>
            <a:endParaRPr lang="ru-RU"/>
          </a:p>
        </p:txBody>
      </p:sp>
    </p:spTree>
    <p:extLst>
      <p:ext uri="{BB962C8B-B14F-4D97-AF65-F5344CB8AC3E}">
        <p14:creationId xmlns:p14="http://schemas.microsoft.com/office/powerpoint/2010/main" val="73332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FFDA22-36D6-4197-8786-9BD0EC83F065}" type="datetimeFigureOut">
              <a:rPr lang="ru-RU" smtClean="0"/>
              <a:t>31.03.2025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DAE118-3754-4812-A639-EED294993261}" type="slidenum">
              <a:rPr lang="ru-RU" smtClean="0"/>
              <a:t>‹#›</a:t>
            </a:fld>
            <a:endParaRPr lang="ru-RU"/>
          </a:p>
        </p:txBody>
      </p:sp>
    </p:spTree>
    <p:extLst>
      <p:ext uri="{BB962C8B-B14F-4D97-AF65-F5344CB8AC3E}">
        <p14:creationId xmlns:p14="http://schemas.microsoft.com/office/powerpoint/2010/main" val="163193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FFDA22-36D6-4197-8786-9BD0EC83F065}" type="datetimeFigureOut">
              <a:rPr lang="ru-RU" smtClean="0"/>
              <a:t>31.03.2025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DAE118-3754-4812-A639-EED294993261}" type="slidenum">
              <a:rPr lang="ru-RU" smtClean="0"/>
              <a:t>‹#›</a:t>
            </a:fld>
            <a:endParaRPr lang="ru-RU"/>
          </a:p>
        </p:txBody>
      </p:sp>
    </p:spTree>
    <p:extLst>
      <p:ext uri="{BB962C8B-B14F-4D97-AF65-F5344CB8AC3E}">
        <p14:creationId xmlns:p14="http://schemas.microsoft.com/office/powerpoint/2010/main" val="409615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FFDA22-36D6-4197-8786-9BD0EC83F065}" type="datetimeFigureOut">
              <a:rPr lang="ru-RU" smtClean="0"/>
              <a:t>31.03.2025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DAE118-3754-4812-A639-EED294993261}" type="slidenum">
              <a:rPr lang="ru-RU" smtClean="0"/>
              <a:t>‹#›</a:t>
            </a:fld>
            <a:endParaRPr lang="ru-RU"/>
          </a:p>
        </p:txBody>
      </p:sp>
    </p:spTree>
    <p:extLst>
      <p:ext uri="{BB962C8B-B14F-4D97-AF65-F5344CB8AC3E}">
        <p14:creationId xmlns:p14="http://schemas.microsoft.com/office/powerpoint/2010/main" val="261709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FDA22-36D6-4197-8786-9BD0EC83F065}" type="datetimeFigureOut">
              <a:rPr lang="ru-RU" smtClean="0"/>
              <a:t>31.03.2025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AE118-3754-4812-A639-EED294993261}" type="slidenum">
              <a:rPr lang="ru-RU" smtClean="0"/>
              <a:t>‹#›</a:t>
            </a:fld>
            <a:endParaRPr lang="ru-RU"/>
          </a:p>
        </p:txBody>
      </p:sp>
    </p:spTree>
    <p:extLst>
      <p:ext uri="{BB962C8B-B14F-4D97-AF65-F5344CB8AC3E}">
        <p14:creationId xmlns:p14="http://schemas.microsoft.com/office/powerpoint/2010/main" val="3897904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404664"/>
            <a:ext cx="8352928" cy="5816977"/>
          </a:xfrm>
          <a:prstGeom prst="rect">
            <a:avLst/>
          </a:prstGeom>
          <a:noFill/>
        </p:spPr>
        <p:txBody>
          <a:bodyPr wrap="square" rtlCol="0">
            <a:spAutoFit/>
          </a:bodyPr>
          <a:lstStyle/>
          <a:p>
            <a:pPr algn="ctr"/>
            <a:r>
              <a:rPr lang="ru-RU" b="1" dirty="0" smtClean="0"/>
              <a:t>      </a:t>
            </a:r>
            <a:r>
              <a:rPr lang="ru-RU" sz="1200" b="1" dirty="0" smtClean="0">
                <a:latin typeface="Times New Roman" pitchFamily="18" charset="0"/>
                <a:cs typeface="Times New Roman" pitchFamily="18" charset="0"/>
              </a:rPr>
              <a:t>Муниципальное бюджетное общеобразовательное учреждение «</a:t>
            </a:r>
            <a:r>
              <a:rPr lang="ru-RU" sz="1200" b="1" dirty="0" err="1" smtClean="0">
                <a:latin typeface="Times New Roman" pitchFamily="18" charset="0"/>
                <a:cs typeface="Times New Roman" pitchFamily="18" charset="0"/>
              </a:rPr>
              <a:t>Яренская</a:t>
            </a:r>
            <a:r>
              <a:rPr lang="ru-RU" sz="1200" b="1" dirty="0" smtClean="0">
                <a:latin typeface="Times New Roman" pitchFamily="18" charset="0"/>
                <a:cs typeface="Times New Roman" pitchFamily="18" charset="0"/>
              </a:rPr>
              <a:t> средняя школа»  </a:t>
            </a:r>
          </a:p>
          <a:p>
            <a:pPr algn="ctr"/>
            <a:endParaRPr lang="ru-RU" sz="1200" b="1" dirty="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Паспорт проектной работы</a:t>
            </a:r>
            <a:endParaRPr lang="ru-RU" sz="1600" dirty="0">
              <a:latin typeface="Times New Roman" pitchFamily="18" charset="0"/>
              <a:cs typeface="Times New Roman" pitchFamily="18" charset="0"/>
            </a:endParaRPr>
          </a:p>
          <a:p>
            <a:pPr algn="ctr"/>
            <a:endParaRPr lang="ru-RU" sz="1600" dirty="0" smtClean="0">
              <a:latin typeface="Times New Roman" pitchFamily="18" charset="0"/>
              <a:cs typeface="Times New Roman" pitchFamily="18" charset="0"/>
            </a:endParaRPr>
          </a:p>
          <a:p>
            <a:pPr algn="ctr"/>
            <a:r>
              <a:rPr lang="ru-RU" sz="1600" dirty="0">
                <a:latin typeface="Times New Roman" pitchFamily="18" charset="0"/>
                <a:cs typeface="Times New Roman" pitchFamily="18" charset="0"/>
              </a:rPr>
              <a:t> </a:t>
            </a:r>
            <a:r>
              <a:rPr lang="ru-RU" sz="1600" b="1" dirty="0" smtClean="0">
                <a:latin typeface="Times New Roman" pitchFamily="18" charset="0"/>
                <a:cs typeface="Times New Roman" pitchFamily="18" charset="0"/>
              </a:rPr>
              <a:t>Тема </a:t>
            </a:r>
            <a:r>
              <a:rPr lang="ru-RU" sz="1600" b="1" dirty="0">
                <a:latin typeface="Times New Roman" pitchFamily="18" charset="0"/>
                <a:cs typeface="Times New Roman" pitchFamily="18" charset="0"/>
              </a:rPr>
              <a:t>работы: </a:t>
            </a:r>
            <a:r>
              <a:rPr lang="ru-RU" sz="1600" b="1" dirty="0" smtClean="0">
                <a:latin typeface="Times New Roman" pitchFamily="18" charset="0"/>
                <a:cs typeface="Times New Roman" pitchFamily="18" charset="0"/>
              </a:rPr>
              <a:t>Роль семейного воспитания в формировании личности (на примере художественных произведений).</a:t>
            </a:r>
            <a:endParaRPr lang="ru-RU" sz="1600" dirty="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Литература</a:t>
            </a:r>
            <a:endParaRPr lang="ru-RU" sz="1600" dirty="0">
              <a:latin typeface="Times New Roman" pitchFamily="18" charset="0"/>
              <a:cs typeface="Times New Roman" pitchFamily="18" charset="0"/>
            </a:endParaRPr>
          </a:p>
          <a:p>
            <a:pPr algn="ctr"/>
            <a:r>
              <a:rPr lang="ru-RU" sz="1600" dirty="0">
                <a:latin typeface="Times New Roman" pitchFamily="18" charset="0"/>
                <a:cs typeface="Times New Roman" pitchFamily="18" charset="0"/>
              </a:rPr>
              <a:t> </a:t>
            </a:r>
          </a:p>
          <a:p>
            <a:pPr algn="ctr"/>
            <a:r>
              <a:rPr lang="ru-RU" sz="1200" dirty="0">
                <a:latin typeface="Times New Roman" pitchFamily="18" charset="0"/>
                <a:cs typeface="Times New Roman" pitchFamily="18" charset="0"/>
              </a:rPr>
              <a:t> </a:t>
            </a:r>
          </a:p>
          <a:p>
            <a:pPr algn="ct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p>
          <a:p>
            <a:pPr algn="ctr"/>
            <a:endParaRPr lang="ru-RU" sz="1200" dirty="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Выполнила</a:t>
            </a:r>
            <a:endParaRPr lang="ru-RU" sz="1200" dirty="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Фомина Софья Владимировна,</a:t>
            </a:r>
            <a:endParaRPr lang="ru-RU" sz="1200" dirty="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ученица 9б </a:t>
            </a:r>
            <a:r>
              <a:rPr lang="ru-RU" sz="1200" dirty="0">
                <a:latin typeface="Times New Roman" pitchFamily="18" charset="0"/>
                <a:cs typeface="Times New Roman" pitchFamily="18" charset="0"/>
              </a:rPr>
              <a:t>класса </a:t>
            </a:r>
            <a:r>
              <a:rPr lang="ru-RU" sz="1200" dirty="0" smtClean="0">
                <a:latin typeface="Times New Roman" pitchFamily="18" charset="0"/>
                <a:cs typeface="Times New Roman" pitchFamily="18" charset="0"/>
              </a:rPr>
              <a:t>                               </a:t>
            </a:r>
          </a:p>
          <a:p>
            <a:pPr algn="ct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МБОУ </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Яренская</a:t>
            </a:r>
            <a:r>
              <a:rPr lang="ru-RU" sz="1200" dirty="0">
                <a:latin typeface="Times New Roman" pitchFamily="18" charset="0"/>
                <a:cs typeface="Times New Roman" pitchFamily="18" charset="0"/>
              </a:rPr>
              <a:t> средняя школа»</a:t>
            </a:r>
          </a:p>
          <a:p>
            <a:pPr algn="ctr"/>
            <a:r>
              <a:rPr lang="ru-RU" sz="1200" dirty="0" smtClean="0">
                <a:latin typeface="Times New Roman" pitchFamily="18" charset="0"/>
                <a:cs typeface="Times New Roman" pitchFamily="18" charset="0"/>
              </a:rPr>
              <a:t>                                                                           Ленского </a:t>
            </a:r>
            <a:r>
              <a:rPr lang="ru-RU" sz="1200" dirty="0">
                <a:latin typeface="Times New Roman" pitchFamily="18" charset="0"/>
                <a:cs typeface="Times New Roman" pitchFamily="18" charset="0"/>
              </a:rPr>
              <a:t>района Архангельской области</a:t>
            </a:r>
          </a:p>
          <a:p>
            <a:pPr algn="ctr"/>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ctr"/>
            <a:r>
              <a:rPr lang="ru-RU" sz="1200" b="1" dirty="0" smtClean="0">
                <a:latin typeface="Times New Roman" pitchFamily="18" charset="0"/>
                <a:cs typeface="Times New Roman" pitchFamily="18" charset="0"/>
              </a:rPr>
              <a:t>                </a:t>
            </a:r>
          </a:p>
          <a:p>
            <a:pPr algn="ctr"/>
            <a:r>
              <a:rPr lang="ru-RU" sz="1200" b="1" dirty="0" smtClean="0">
                <a:latin typeface="Times New Roman" pitchFamily="18" charset="0"/>
                <a:cs typeface="Times New Roman" pitchFamily="18" charset="0"/>
              </a:rPr>
              <a:t>  Руководитель</a:t>
            </a:r>
            <a:endParaRPr lang="ru-RU" sz="1200" dirty="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Ильина </a:t>
            </a:r>
            <a:r>
              <a:rPr lang="ru-RU" sz="1200" dirty="0">
                <a:latin typeface="Times New Roman" pitchFamily="18" charset="0"/>
                <a:cs typeface="Times New Roman" pitchFamily="18" charset="0"/>
              </a:rPr>
              <a:t>Валентина Александровна,</a:t>
            </a:r>
          </a:p>
          <a:p>
            <a:pPr algn="ctr"/>
            <a:r>
              <a:rPr lang="ru-RU" sz="1200" dirty="0" smtClean="0">
                <a:latin typeface="Times New Roman" pitchFamily="18" charset="0"/>
                <a:cs typeface="Times New Roman" pitchFamily="18" charset="0"/>
              </a:rPr>
              <a:t>                                                                               учитель </a:t>
            </a:r>
            <a:r>
              <a:rPr lang="ru-RU" sz="1200" dirty="0">
                <a:latin typeface="Times New Roman" pitchFamily="18" charset="0"/>
                <a:cs typeface="Times New Roman" pitchFamily="18" charset="0"/>
              </a:rPr>
              <a:t>русского языка и литературы</a:t>
            </a:r>
          </a:p>
          <a:p>
            <a:pPr algn="ctr"/>
            <a:r>
              <a:rPr lang="ru-RU" sz="1200" dirty="0" smtClean="0">
                <a:latin typeface="Times New Roman" pitchFamily="18" charset="0"/>
                <a:cs typeface="Times New Roman" pitchFamily="18" charset="0"/>
              </a:rPr>
              <a:t>                                                                                         МБОУ </a:t>
            </a: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Яренская</a:t>
            </a:r>
            <a:r>
              <a:rPr lang="ru-RU" sz="1200" dirty="0">
                <a:latin typeface="Times New Roman" pitchFamily="18" charset="0"/>
                <a:cs typeface="Times New Roman" pitchFamily="18" charset="0"/>
              </a:rPr>
              <a:t> средняя школа»</a:t>
            </a:r>
          </a:p>
          <a:p>
            <a:pPr algn="ctr"/>
            <a:r>
              <a:rPr lang="ru-RU" sz="1200" dirty="0" smtClean="0">
                <a:latin typeface="Times New Roman" pitchFamily="18" charset="0"/>
                <a:cs typeface="Times New Roman" pitchFamily="18" charset="0"/>
              </a:rPr>
              <a:t>                                                                       Ленского </a:t>
            </a:r>
            <a:r>
              <a:rPr lang="ru-RU" sz="1200" dirty="0">
                <a:latin typeface="Times New Roman" pitchFamily="18" charset="0"/>
                <a:cs typeface="Times New Roman" pitchFamily="18" charset="0"/>
              </a:rPr>
              <a:t>района Архангельской области</a:t>
            </a:r>
          </a:p>
          <a:p>
            <a:pPr algn="ctr"/>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ctr"/>
            <a:r>
              <a:rPr lang="ru-RU" dirty="0"/>
              <a:t> </a:t>
            </a:r>
          </a:p>
          <a:p>
            <a:r>
              <a:rPr lang="ru-RU" dirty="0"/>
              <a:t> </a:t>
            </a:r>
          </a:p>
          <a:p>
            <a:r>
              <a:rPr lang="ru-RU" sz="1200" b="1" dirty="0" smtClean="0">
                <a:latin typeface="Times New Roman" pitchFamily="18" charset="0"/>
                <a:cs typeface="Times New Roman" pitchFamily="18" charset="0"/>
              </a:rPr>
              <a:t>с</a:t>
            </a:r>
            <a:r>
              <a:rPr lang="ru-RU" sz="1200" b="1" dirty="0">
                <a:latin typeface="Times New Roman" pitchFamily="18" charset="0"/>
                <a:cs typeface="Times New Roman" pitchFamily="18" charset="0"/>
              </a:rPr>
              <a:t>. Яренск                              </a:t>
            </a:r>
            <a:r>
              <a:rPr lang="ru-RU" sz="1200" b="1" dirty="0" smtClean="0">
                <a:latin typeface="Times New Roman" pitchFamily="18" charset="0"/>
                <a:cs typeface="Times New Roman" pitchFamily="18" charset="0"/>
              </a:rPr>
              <a:t>2021 </a:t>
            </a:r>
            <a:r>
              <a:rPr lang="ru-RU" sz="1200" b="1" dirty="0">
                <a:latin typeface="Times New Roman" pitchFamily="18" charset="0"/>
                <a:cs typeface="Times New Roman" pitchFamily="18" charset="0"/>
              </a:rPr>
              <a:t>год</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632112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3"/>
            <a:ext cx="9144000" cy="69746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81531" y="260648"/>
            <a:ext cx="8352928" cy="6186309"/>
          </a:xfrm>
          <a:prstGeom prst="rect">
            <a:avLst/>
          </a:prstGeom>
        </p:spPr>
        <p:txBody>
          <a:bodyPr wrap="square">
            <a:spAutoFit/>
          </a:bodyPr>
          <a:lstStyle/>
          <a:p>
            <a:r>
              <a:rPr lang="ru-RU" dirty="0"/>
              <a:t>5. Будете ли вы, будучи взрослыми, проводить с детьми семейные вечера за чтением художественных книг (список интересных книг может посоветовать вам учитель, библиотекарь)?</a:t>
            </a:r>
          </a:p>
          <a:p>
            <a:endParaRPr lang="ru-RU" dirty="0" smtClean="0"/>
          </a:p>
          <a:p>
            <a:r>
              <a:rPr lang="ru-RU" dirty="0" smtClean="0"/>
              <a:t>ДА </a:t>
            </a:r>
            <a:r>
              <a:rPr lang="ru-RU" dirty="0"/>
              <a:t>- 16 человек. </a:t>
            </a:r>
          </a:p>
          <a:p>
            <a:r>
              <a:rPr lang="ru-RU" dirty="0"/>
              <a:t>НЕТ - 5 человек.</a:t>
            </a:r>
          </a:p>
          <a:p>
            <a:endParaRPr lang="ru-RU" dirty="0" smtClean="0"/>
          </a:p>
          <a:p>
            <a:endParaRPr lang="ru-RU" dirty="0"/>
          </a:p>
          <a:p>
            <a:endParaRPr lang="ru-RU" dirty="0" smtClean="0"/>
          </a:p>
          <a:p>
            <a:pPr algn="ctr"/>
            <a:r>
              <a:rPr lang="ru-RU" b="1" dirty="0" smtClean="0">
                <a:solidFill>
                  <a:srgbClr val="C00000"/>
                </a:solidFill>
              </a:rPr>
              <a:t>Интересные </a:t>
            </a:r>
            <a:r>
              <a:rPr lang="ru-RU" b="1" dirty="0">
                <a:solidFill>
                  <a:srgbClr val="C00000"/>
                </a:solidFill>
              </a:rPr>
              <a:t>ответы ребят:</a:t>
            </a:r>
          </a:p>
          <a:p>
            <a:r>
              <a:rPr lang="ru-RU" dirty="0" smtClean="0"/>
              <a:t>•«… </a:t>
            </a:r>
            <a:r>
              <a:rPr lang="ru-RU" dirty="0"/>
              <a:t>Буду чередовать сказки и фантастику до тех пор, пока им интересно…»</a:t>
            </a:r>
          </a:p>
          <a:p>
            <a:r>
              <a:rPr lang="ru-RU" dirty="0" smtClean="0"/>
              <a:t>• «… Если </a:t>
            </a:r>
            <a:r>
              <a:rPr lang="ru-RU" dirty="0"/>
              <a:t>их будет это интересовать, то вечера с чтением художественных книг им будут обеспечены. Во всяком случае, я буду способствовать тому, чтобы увлечь детей.</a:t>
            </a:r>
          </a:p>
          <a:p>
            <a:r>
              <a:rPr lang="ru-RU" dirty="0" smtClean="0"/>
              <a:t>• «… Мне </a:t>
            </a:r>
            <a:r>
              <a:rPr lang="ru-RU" dirty="0"/>
              <a:t>бы хотелось, чтобы такие вечера стали традицией в моей </a:t>
            </a:r>
            <a:r>
              <a:rPr lang="ru-RU" dirty="0" smtClean="0"/>
              <a:t>семье».</a:t>
            </a:r>
            <a:endParaRPr lang="ru-RU" dirty="0"/>
          </a:p>
          <a:p>
            <a:r>
              <a:rPr lang="ru-RU" dirty="0" smtClean="0"/>
              <a:t>• «…Если </a:t>
            </a:r>
            <a:r>
              <a:rPr lang="ru-RU" dirty="0"/>
              <a:t>дети захотят, чтобы я по вечерам читал с ними книжку, то буду, если не захотят - пусть занимаются своими </a:t>
            </a:r>
            <a:r>
              <a:rPr lang="ru-RU" dirty="0" smtClean="0"/>
              <a:t>делами…»</a:t>
            </a:r>
            <a:endParaRPr lang="ru-RU" dirty="0"/>
          </a:p>
          <a:p>
            <a:r>
              <a:rPr lang="ru-RU" dirty="0" smtClean="0"/>
              <a:t>• «… Буду </a:t>
            </a:r>
            <a:r>
              <a:rPr lang="ru-RU" dirty="0"/>
              <a:t>проводить такие вечера, чтобы мой ребёнок учился жить и по литературным произведениям (до 14-15 лет). Таким образом, моим детям будет хватать семейной любви. Дальше он будет читать </a:t>
            </a:r>
            <a:r>
              <a:rPr lang="ru-RU" dirty="0" smtClean="0"/>
              <a:t>сам». </a:t>
            </a:r>
            <a:endParaRPr lang="ru-RU" dirty="0"/>
          </a:p>
          <a:p>
            <a:r>
              <a:rPr lang="ru-RU" dirty="0" smtClean="0"/>
              <a:t>• «…Вместо </a:t>
            </a:r>
            <a:r>
              <a:rPr lang="ru-RU" dirty="0"/>
              <a:t>чтения книг, для меня важнее побеседовать с ребёнком на различные </a:t>
            </a:r>
            <a:r>
              <a:rPr lang="ru-RU" dirty="0" smtClean="0"/>
              <a:t>темы…»</a:t>
            </a:r>
            <a:endParaRPr lang="ru-RU"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980728"/>
            <a:ext cx="2847584" cy="171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907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546060"/>
            <a:ext cx="7128792" cy="6093976"/>
          </a:xfrm>
          <a:prstGeom prst="rect">
            <a:avLst/>
          </a:prstGeom>
          <a:noFill/>
        </p:spPr>
        <p:txBody>
          <a:bodyPr wrap="square" rtlCol="0">
            <a:spAutoFit/>
          </a:bodyPr>
          <a:lstStyle/>
          <a:p>
            <a:pPr algn="ctr"/>
            <a:r>
              <a:rPr lang="ru-RU" dirty="0" smtClean="0"/>
              <a:t>                    </a:t>
            </a:r>
            <a:r>
              <a:rPr lang="ru-RU" b="1" dirty="0" smtClean="0">
                <a:solidFill>
                  <a:schemeClr val="accent2">
                    <a:lumMod val="75000"/>
                  </a:schemeClr>
                </a:solidFill>
              </a:rPr>
              <a:t>Каким </a:t>
            </a:r>
            <a:r>
              <a:rPr lang="ru-RU" b="1" dirty="0">
                <a:solidFill>
                  <a:schemeClr val="accent2">
                    <a:lumMod val="75000"/>
                  </a:schemeClr>
                </a:solidFill>
              </a:rPr>
              <a:t>же будет новое поколение, </a:t>
            </a:r>
            <a:endParaRPr lang="ru-RU" b="1" dirty="0" smtClean="0">
              <a:solidFill>
                <a:schemeClr val="accent2">
                  <a:lumMod val="75000"/>
                </a:schemeClr>
              </a:solidFill>
            </a:endParaRPr>
          </a:p>
          <a:p>
            <a:pPr algn="ctr"/>
            <a:r>
              <a:rPr lang="ru-RU" b="1" dirty="0" smtClean="0">
                <a:solidFill>
                  <a:schemeClr val="accent2">
                    <a:lumMod val="75000"/>
                  </a:schemeClr>
                </a:solidFill>
              </a:rPr>
              <a:t>воспитанное моими одноклассниками (моё предположение).</a:t>
            </a:r>
            <a:endParaRPr lang="ru-RU" b="1" dirty="0">
              <a:solidFill>
                <a:schemeClr val="accent2">
                  <a:lumMod val="75000"/>
                </a:schemeClr>
              </a:solidFill>
            </a:endParaRPr>
          </a:p>
          <a:p>
            <a:pPr algn="ctr"/>
            <a:r>
              <a:rPr lang="ru-RU" dirty="0"/>
              <a:t>          </a:t>
            </a:r>
            <a:endParaRPr lang="ru-RU" dirty="0" smtClean="0"/>
          </a:p>
          <a:p>
            <a:pPr algn="ctr"/>
            <a:r>
              <a:rPr lang="ru-RU" b="1" dirty="0" smtClean="0"/>
              <a:t> Модель будущей семьи 9б класса.</a:t>
            </a:r>
          </a:p>
          <a:p>
            <a:r>
              <a:rPr lang="ru-RU" dirty="0" smtClean="0"/>
              <a:t>          </a:t>
            </a:r>
            <a:r>
              <a:rPr lang="ru-RU" b="1" dirty="0" smtClean="0"/>
              <a:t>Что </a:t>
            </a:r>
            <a:r>
              <a:rPr lang="ru-RU" b="1" dirty="0"/>
              <a:t>же мои одноклассники относят к </a:t>
            </a:r>
            <a:r>
              <a:rPr lang="ru-RU" b="1" dirty="0" smtClean="0"/>
              <a:t>семейным ценностям.</a:t>
            </a:r>
          </a:p>
          <a:p>
            <a:endParaRPr lang="ru-RU" sz="2000" dirty="0"/>
          </a:p>
          <a:p>
            <a:endParaRPr lang="ru-RU" dirty="0" smtClean="0"/>
          </a:p>
          <a:p>
            <a:r>
              <a:rPr lang="ru-RU" dirty="0" smtClean="0"/>
              <a:t>    Понимание                   Доброта                        Помощь</a:t>
            </a:r>
          </a:p>
          <a:p>
            <a:endParaRPr lang="ru-RU" dirty="0"/>
          </a:p>
          <a:p>
            <a:r>
              <a:rPr lang="ru-RU" dirty="0" smtClean="0"/>
              <a:t>              </a:t>
            </a:r>
            <a:endParaRPr lang="ru-RU" i="1" dirty="0" smtClean="0"/>
          </a:p>
          <a:p>
            <a:r>
              <a:rPr lang="ru-RU" dirty="0"/>
              <a:t> </a:t>
            </a:r>
            <a:r>
              <a:rPr lang="ru-RU" dirty="0" smtClean="0"/>
              <a:t>                      Уважение                           Забота</a:t>
            </a:r>
          </a:p>
          <a:p>
            <a:endParaRPr lang="ru-RU" dirty="0"/>
          </a:p>
          <a:p>
            <a:endParaRPr lang="ru-RU" dirty="0" smtClean="0"/>
          </a:p>
          <a:p>
            <a:r>
              <a:rPr lang="ru-RU" dirty="0"/>
              <a:t> </a:t>
            </a:r>
            <a:r>
              <a:rPr lang="ru-RU" dirty="0" smtClean="0"/>
              <a:t>    Любовь                              Доверие                                  Дружба</a:t>
            </a:r>
          </a:p>
          <a:p>
            <a:endParaRPr lang="ru-RU" dirty="0"/>
          </a:p>
          <a:p>
            <a:r>
              <a:rPr lang="ru-RU" dirty="0" smtClean="0"/>
              <a:t>     </a:t>
            </a:r>
          </a:p>
          <a:p>
            <a:r>
              <a:rPr lang="ru-RU" dirty="0"/>
              <a:t> </a:t>
            </a:r>
            <a:r>
              <a:rPr lang="ru-RU" dirty="0" smtClean="0"/>
              <a:t>    </a:t>
            </a:r>
          </a:p>
          <a:p>
            <a:endParaRPr lang="ru-RU" sz="1600" b="1" dirty="0"/>
          </a:p>
          <a:p>
            <a:r>
              <a:rPr lang="ru-RU" sz="1600" b="1" dirty="0" smtClean="0"/>
              <a:t>          Я </a:t>
            </a:r>
            <a:r>
              <a:rPr lang="ru-RU" sz="1600" b="1" dirty="0"/>
              <a:t>пришла  к выводу, что мои одноклассники правильно понимают</a:t>
            </a:r>
            <a:r>
              <a:rPr lang="ru-RU" sz="1600" b="1" dirty="0" smtClean="0"/>
              <a:t>,</a:t>
            </a:r>
          </a:p>
          <a:p>
            <a:r>
              <a:rPr lang="ru-RU" sz="1600" b="1" dirty="0" smtClean="0"/>
              <a:t>  как </a:t>
            </a:r>
            <a:r>
              <a:rPr lang="ru-RU" sz="1600" b="1" dirty="0"/>
              <a:t>нужно </a:t>
            </a:r>
            <a:r>
              <a:rPr lang="ru-RU" sz="1600" b="1" dirty="0" smtClean="0"/>
              <a:t>воспитывать </a:t>
            </a:r>
            <a:r>
              <a:rPr lang="ru-RU" sz="1600" b="1" dirty="0"/>
              <a:t>своих будущих </a:t>
            </a:r>
            <a:r>
              <a:rPr lang="ru-RU" sz="1600" b="1" dirty="0" smtClean="0"/>
              <a:t>детей. </a:t>
            </a:r>
            <a:r>
              <a:rPr lang="ru-RU" sz="1600" b="1" dirty="0"/>
              <a:t>В такой семье </a:t>
            </a:r>
            <a:r>
              <a:rPr lang="ru-RU" sz="1600" b="1" dirty="0" smtClean="0"/>
              <a:t>вырастут</a:t>
            </a:r>
          </a:p>
          <a:p>
            <a:pPr algn="ctr"/>
            <a:r>
              <a:rPr lang="ru-RU" sz="1600" b="1" dirty="0" smtClean="0"/>
              <a:t> </a:t>
            </a:r>
            <a:r>
              <a:rPr lang="ru-RU" sz="1600" b="1" dirty="0"/>
              <a:t>порядочные люди</a:t>
            </a:r>
            <a:r>
              <a:rPr lang="ru-RU" sz="1600" b="1" dirty="0" smtClean="0"/>
              <a:t>.</a:t>
            </a:r>
            <a:endParaRPr lang="ru-RU" dirty="0"/>
          </a:p>
          <a:p>
            <a:endParaRPr lang="ru-RU" dirty="0"/>
          </a:p>
        </p:txBody>
      </p:sp>
      <p:cxnSp>
        <p:nvCxnSpPr>
          <p:cNvPr id="7" name="Прямая со стрелкой 6"/>
          <p:cNvCxnSpPr/>
          <p:nvPr/>
        </p:nvCxnSpPr>
        <p:spPr>
          <a:xfrm flipH="1">
            <a:off x="1547664" y="1916832"/>
            <a:ext cx="288032"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2915816" y="1952836"/>
            <a:ext cx="72008"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860032" y="1952836"/>
            <a:ext cx="432048"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2195736" y="1916832"/>
            <a:ext cx="216024" cy="14401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053415" y="1936265"/>
            <a:ext cx="288032" cy="14401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5796136" y="1952836"/>
            <a:ext cx="432048" cy="22142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3675081" y="1952836"/>
            <a:ext cx="144016" cy="2304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1262762" y="1862784"/>
            <a:ext cx="936104" cy="2304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Левая фигурная скобка 30"/>
          <p:cNvSpPr/>
          <p:nvPr/>
        </p:nvSpPr>
        <p:spPr>
          <a:xfrm rot="16200000">
            <a:off x="3095836" y="1674109"/>
            <a:ext cx="1080120" cy="6192688"/>
          </a:xfrm>
          <a:prstGeom prst="leftBrace">
            <a:avLst>
              <a:gd name="adj1" fmla="val 8333"/>
              <a:gd name="adj2" fmla="val 49998"/>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836" y="2078994"/>
            <a:ext cx="2395760" cy="18718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7896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53"/>
            <a:ext cx="9144000" cy="69746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836712"/>
            <a:ext cx="8064896" cy="4031873"/>
          </a:xfrm>
          <a:prstGeom prst="rect">
            <a:avLst/>
          </a:prstGeom>
          <a:noFill/>
        </p:spPr>
        <p:txBody>
          <a:bodyPr wrap="square" rtlCol="0">
            <a:spAutoFit/>
          </a:bodyPr>
          <a:lstStyle/>
          <a:p>
            <a:r>
              <a:rPr lang="ru-RU" sz="3200" b="1" i="1" dirty="0" smtClean="0">
                <a:solidFill>
                  <a:schemeClr val="accent2">
                    <a:lumMod val="75000"/>
                  </a:schemeClr>
                </a:solidFill>
              </a:rPr>
              <a:t>     </a:t>
            </a:r>
          </a:p>
          <a:p>
            <a:r>
              <a:rPr lang="ru-RU" sz="3200" b="1" i="1" dirty="0">
                <a:solidFill>
                  <a:schemeClr val="accent2">
                    <a:lumMod val="75000"/>
                  </a:schemeClr>
                </a:solidFill>
              </a:rPr>
              <a:t> </a:t>
            </a:r>
            <a:r>
              <a:rPr lang="ru-RU" sz="3200" b="1" i="1" dirty="0" smtClean="0">
                <a:solidFill>
                  <a:schemeClr val="accent2">
                    <a:lumMod val="75000"/>
                  </a:schemeClr>
                </a:solidFill>
              </a:rPr>
              <a:t>    Семья </a:t>
            </a:r>
            <a:r>
              <a:rPr lang="ru-RU" sz="3200" b="1" i="1" dirty="0">
                <a:solidFill>
                  <a:schemeClr val="accent2">
                    <a:lumMod val="75000"/>
                  </a:schemeClr>
                </a:solidFill>
              </a:rPr>
              <a:t>в становлении человека играет решающую роль. Личность человека создаётся в семье, атмосфере, в которой он растёт. Поэтому </a:t>
            </a:r>
            <a:r>
              <a:rPr lang="ru-RU" sz="3200" b="1" i="1" dirty="0">
                <a:solidFill>
                  <a:srgbClr val="FF0000"/>
                </a:solidFill>
              </a:rPr>
              <a:t>писатели</a:t>
            </a:r>
            <a:r>
              <a:rPr lang="ru-RU" sz="3200" b="1" i="1" dirty="0">
                <a:solidFill>
                  <a:schemeClr val="accent2">
                    <a:lumMod val="75000"/>
                  </a:schemeClr>
                </a:solidFill>
              </a:rPr>
              <a:t> часто обращаются к теме семьи, исследуя обстановку, в которой растёт и развивается герой, пытаясь понять его.</a:t>
            </a:r>
          </a:p>
        </p:txBody>
      </p:sp>
    </p:spTree>
    <p:extLst>
      <p:ext uri="{BB962C8B-B14F-4D97-AF65-F5344CB8AC3E}">
        <p14:creationId xmlns:p14="http://schemas.microsoft.com/office/powerpoint/2010/main" val="336653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Класс 16\Desktop\8ad3e664f740b7145b2b7f2330db0bdb826ef9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646"/>
            <a:ext cx="8568952" cy="642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94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454519"/>
            <a:ext cx="6840760" cy="523220"/>
          </a:xfrm>
          <a:prstGeom prst="rect">
            <a:avLst/>
          </a:prstGeom>
          <a:noFill/>
        </p:spPr>
        <p:txBody>
          <a:bodyPr wrap="square" rtlCol="0">
            <a:spAutoFit/>
          </a:bodyPr>
          <a:lstStyle/>
          <a:p>
            <a:pPr algn="ctr"/>
            <a:r>
              <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Рассказ «Вельд».</a:t>
            </a:r>
          </a:p>
        </p:txBody>
      </p:sp>
      <p:sp>
        <p:nvSpPr>
          <p:cNvPr id="4" name="TextBox 3"/>
          <p:cNvSpPr txBox="1"/>
          <p:nvPr/>
        </p:nvSpPr>
        <p:spPr>
          <a:xfrm>
            <a:off x="539552" y="1268760"/>
            <a:ext cx="8064896" cy="4401205"/>
          </a:xfrm>
          <a:prstGeom prst="rect">
            <a:avLst/>
          </a:prstGeom>
          <a:noFill/>
        </p:spPr>
        <p:txBody>
          <a:bodyPr wrap="square" rtlCol="0">
            <a:spAutoFit/>
          </a:bodyPr>
          <a:lstStyle/>
          <a:p>
            <a:r>
              <a:rPr lang="ru-RU" sz="2000" dirty="0" smtClean="0"/>
              <a:t>          В рассказе р. </a:t>
            </a:r>
            <a:r>
              <a:rPr lang="ru-RU" sz="2000" dirty="0" err="1" smtClean="0"/>
              <a:t>Брэдбери</a:t>
            </a:r>
            <a:r>
              <a:rPr lang="ru-RU" sz="2000" dirty="0" smtClean="0"/>
              <a:t> «Вельд» мы становимся свидетелями страшного поступка детей. Питер и </a:t>
            </a:r>
            <a:r>
              <a:rPr lang="ru-RU" sz="2000" dirty="0" err="1" smtClean="0"/>
              <a:t>Венди</a:t>
            </a:r>
            <a:r>
              <a:rPr lang="ru-RU" sz="2000" dirty="0" smtClean="0"/>
              <a:t> убивают своих родителей. Что побудило совершить детей ужасное преступление? Причиной стало решение родителей переехать всей семьёй из «умного» дома, который всё делал вместо людей, лишить детей их любимой игровой  комнаты, воплощавшей все их фантазии. Дети не могли смириться с этим, для них материальные блага оказались сильнее привязанности к родителям. Писатель показывает истинную причину, по которой </a:t>
            </a:r>
            <a:r>
              <a:rPr lang="ru-RU" sz="2000" dirty="0" err="1" smtClean="0"/>
              <a:t>Венди</a:t>
            </a:r>
            <a:r>
              <a:rPr lang="ru-RU" sz="2000" dirty="0" smtClean="0"/>
              <a:t> и Питер превратились в бездушных убийц. </a:t>
            </a:r>
            <a:r>
              <a:rPr lang="ru-RU" sz="2000" b="1" dirty="0" smtClean="0">
                <a:solidFill>
                  <a:srgbClr val="C00000"/>
                </a:solidFill>
              </a:rPr>
              <a:t>Она кроется в трагической ошибке, допущенной родителями при воспитании детей. </a:t>
            </a:r>
            <a:r>
              <a:rPr lang="ru-RU" sz="2000" dirty="0" smtClean="0"/>
              <a:t>Желая им самого лучшего, отец и  мать ни в чём им не отказывали: «Мы давали детям всё, что они просили». В итоге дети выросли эгоистичными чудовищами. Писатель показывает, что </a:t>
            </a:r>
            <a:r>
              <a:rPr lang="ru-RU" sz="2000" b="1" dirty="0" smtClean="0">
                <a:solidFill>
                  <a:srgbClr val="C00000"/>
                </a:solidFill>
              </a:rPr>
              <a:t>ошибки при воспитании детей приводят к непоправимым последствиям.</a:t>
            </a:r>
            <a:endParaRPr lang="ru-RU" sz="2000" b="1" dirty="0">
              <a:solidFill>
                <a:srgbClr val="C00000"/>
              </a:solidFill>
            </a:endParaRPr>
          </a:p>
        </p:txBody>
      </p:sp>
    </p:spTree>
    <p:extLst>
      <p:ext uri="{BB962C8B-B14F-4D97-AF65-F5344CB8AC3E}">
        <p14:creationId xmlns:p14="http://schemas.microsoft.com/office/powerpoint/2010/main" val="1409255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1556791"/>
            <a:ext cx="7128792" cy="4431983"/>
          </a:xfrm>
          <a:prstGeom prst="rect">
            <a:avLst/>
          </a:prstGeom>
          <a:noFill/>
        </p:spPr>
        <p:txBody>
          <a:bodyPr wrap="square" rtlCol="0">
            <a:spAutoFit/>
          </a:bodyPr>
          <a:lstStyle/>
          <a:p>
            <a:r>
              <a:rPr lang="ru-RU" dirty="0" smtClean="0"/>
              <a:t>          </a:t>
            </a:r>
            <a:r>
              <a:rPr lang="ru-RU" sz="2400" dirty="0" smtClean="0"/>
              <a:t>Анализируя произведение Р. </a:t>
            </a:r>
            <a:r>
              <a:rPr lang="ru-RU" sz="2400" dirty="0" err="1" smtClean="0"/>
              <a:t>Брэдбери</a:t>
            </a:r>
            <a:r>
              <a:rPr lang="ru-RU" sz="2400" dirty="0" smtClean="0"/>
              <a:t> «Вельд», я </a:t>
            </a:r>
            <a:r>
              <a:rPr lang="ru-RU" sz="2400" dirty="0"/>
              <a:t>пришла к выводу о том, что родители допустили ошибку: сами старательно помещали детей в «детские комнаты» и оснащали эти комнаты компьютерными играми, построенными по правилу «Убей ближнего своего</a:t>
            </a:r>
            <a:r>
              <a:rPr lang="ru-RU" sz="2400" dirty="0" smtClean="0"/>
              <a:t>».</a:t>
            </a:r>
          </a:p>
          <a:p>
            <a:r>
              <a:rPr lang="ru-RU" sz="2400" dirty="0"/>
              <a:t> </a:t>
            </a:r>
            <a:r>
              <a:rPr lang="ru-RU" sz="2400" dirty="0" smtClean="0"/>
              <a:t>       </a:t>
            </a:r>
            <a:r>
              <a:rPr lang="ru-RU" sz="2400" dirty="0" err="1"/>
              <a:t>Венди</a:t>
            </a:r>
            <a:r>
              <a:rPr lang="ru-RU" sz="2400" dirty="0"/>
              <a:t> и Питер, герои рассказа, совершают чудовищный по своей бесчеловечности поступок: убивают собственных родителей. И это убийство неслучайно: </a:t>
            </a:r>
            <a:r>
              <a:rPr lang="ru-RU" sz="2400" b="1" dirty="0">
                <a:solidFill>
                  <a:srgbClr val="C00000"/>
                </a:solidFill>
              </a:rPr>
              <a:t>оно результат воспитания, когда детей безмерно балуют, потакают их прихотям.</a:t>
            </a:r>
            <a:endParaRPr lang="ru-RU" sz="2400" dirty="0">
              <a:solidFill>
                <a:srgbClr val="C00000"/>
              </a:solidFill>
            </a:endParaRPr>
          </a:p>
          <a:p>
            <a:endParaRPr lang="ru-RU" dirty="0">
              <a:solidFill>
                <a:srgbClr val="C00000"/>
              </a:solidFill>
            </a:endParaRPr>
          </a:p>
        </p:txBody>
      </p:sp>
      <p:sp>
        <p:nvSpPr>
          <p:cNvPr id="3" name="Прямоугольник 2"/>
          <p:cNvSpPr/>
          <p:nvPr/>
        </p:nvSpPr>
        <p:spPr>
          <a:xfrm>
            <a:off x="1259632" y="404664"/>
            <a:ext cx="6984776" cy="769441"/>
          </a:xfrm>
          <a:prstGeom prst="rect">
            <a:avLst/>
          </a:prstGeom>
          <a:noFill/>
        </p:spPr>
        <p:txBody>
          <a:bodyPr wrap="square" lIns="91440" tIns="45720" rIns="91440" bIns="45720">
            <a:spAutoFit/>
          </a:bodyPr>
          <a:lstStyle/>
          <a:p>
            <a:pPr algn="ctr"/>
            <a:r>
              <a:rPr lang="ru-RU"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Рассказ «Вельд».</a:t>
            </a:r>
            <a:endParaRPr lang="ru-RU" sz="4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127116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74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5576" y="84079"/>
            <a:ext cx="7776864" cy="6555641"/>
          </a:xfrm>
          <a:prstGeom prst="rect">
            <a:avLst/>
          </a:prstGeom>
          <a:noFill/>
        </p:spPr>
        <p:txBody>
          <a:bodyPr wrap="square" rtlCol="0">
            <a:spAutoFit/>
          </a:bodyPr>
          <a:lstStyle/>
          <a:p>
            <a:endParaRPr lang="ru-RU" sz="2000" dirty="0" smtClean="0"/>
          </a:p>
          <a:p>
            <a:endParaRPr lang="ru-RU" sz="2000" dirty="0" smtClean="0"/>
          </a:p>
          <a:p>
            <a:endParaRPr lang="ru-RU" sz="2000" dirty="0"/>
          </a:p>
          <a:p>
            <a:r>
              <a:rPr lang="ru-RU" sz="2000" dirty="0" smtClean="0"/>
              <a:t>1. </a:t>
            </a:r>
            <a:r>
              <a:rPr lang="ru-RU" sz="2400" b="1" dirty="0" smtClean="0">
                <a:solidFill>
                  <a:srgbClr val="C00000"/>
                </a:solidFill>
              </a:rPr>
              <a:t>Воспитание в семье Лены </a:t>
            </a:r>
            <a:r>
              <a:rPr lang="ru-RU" sz="2400" b="1" dirty="0" err="1" smtClean="0">
                <a:solidFill>
                  <a:srgbClr val="C00000"/>
                </a:solidFill>
              </a:rPr>
              <a:t>Бессольцевой</a:t>
            </a:r>
            <a:r>
              <a:rPr lang="ru-RU" sz="2400" b="1" dirty="0" smtClean="0">
                <a:solidFill>
                  <a:srgbClr val="C00000"/>
                </a:solidFill>
              </a:rPr>
              <a:t>.  </a:t>
            </a:r>
          </a:p>
          <a:p>
            <a:r>
              <a:rPr lang="ru-RU" sz="2000" dirty="0">
                <a:solidFill>
                  <a:srgbClr val="C00000"/>
                </a:solidFill>
              </a:rPr>
              <a:t> </a:t>
            </a:r>
            <a:r>
              <a:rPr lang="ru-RU" sz="2000" dirty="0" smtClean="0">
                <a:solidFill>
                  <a:srgbClr val="C00000"/>
                </a:solidFill>
              </a:rPr>
              <a:t>       </a:t>
            </a:r>
            <a:r>
              <a:rPr lang="ru-RU" sz="2000" dirty="0" smtClean="0"/>
              <a:t>Двенадцатилетняя </a:t>
            </a:r>
            <a:r>
              <a:rPr lang="ru-RU" sz="2000" dirty="0"/>
              <a:t>девочка, хрупкая, неловкая, наивная, при этом полная душевной теплоты и участия к каждому, открытая и искренняя. У неё пылкое, преданное сердце, она готова любить и бесконечно </a:t>
            </a:r>
            <a:r>
              <a:rPr lang="ru-RU" sz="2000" dirty="0" smtClean="0"/>
              <a:t>прощать ошибки других. </a:t>
            </a:r>
            <a:r>
              <a:rPr lang="ru-RU" sz="2000" dirty="0"/>
              <a:t>Однако у Лены сильная воля и смелый нрав, она не боится сказать правду и бросить вызов толпе, не боится признавать свои ошибки, очень строго судит себя. </a:t>
            </a:r>
            <a:endParaRPr lang="ru-RU" sz="2000" dirty="0" smtClean="0"/>
          </a:p>
          <a:p>
            <a:r>
              <a:rPr lang="ru-RU" sz="2000" dirty="0"/>
              <a:t> </a:t>
            </a:r>
            <a:r>
              <a:rPr lang="ru-RU" sz="2000" dirty="0" smtClean="0"/>
              <a:t>      У </a:t>
            </a:r>
            <a:r>
              <a:rPr lang="ru-RU" sz="2000" dirty="0"/>
              <a:t>Лены бодрый, никогда не унывающий характер – она не разучивается радоваться жизни, травля одноклассников её не сломила, не сделала равнодушной и озлобленной. </a:t>
            </a:r>
            <a:endParaRPr lang="ru-RU" sz="2000" dirty="0" smtClean="0"/>
          </a:p>
          <a:p>
            <a:r>
              <a:rPr lang="ru-RU" sz="2000" dirty="0"/>
              <a:t> </a:t>
            </a:r>
            <a:r>
              <a:rPr lang="ru-RU" sz="2000" dirty="0" smtClean="0"/>
              <a:t>      В </a:t>
            </a:r>
            <a:r>
              <a:rPr lang="ru-RU" sz="2000" dirty="0"/>
              <a:t>семье Лены большое внимание уделялось таким чертам характера, как смелость, решительность, стойкость.</a:t>
            </a:r>
          </a:p>
          <a:p>
            <a:endParaRPr lang="ru-RU" sz="2000" dirty="0" smtClean="0"/>
          </a:p>
          <a:p>
            <a:r>
              <a:rPr lang="ru-RU" dirty="0"/>
              <a:t> </a:t>
            </a:r>
            <a:r>
              <a:rPr lang="ru-RU" dirty="0" smtClean="0"/>
              <a:t>     </a:t>
            </a:r>
            <a:r>
              <a:rPr lang="ru-RU" sz="2400" dirty="0" smtClean="0">
                <a:solidFill>
                  <a:srgbClr val="C00000"/>
                </a:solidFill>
              </a:rPr>
              <a:t> </a:t>
            </a:r>
            <a:r>
              <a:rPr lang="ru-RU" sz="2400" b="1" dirty="0" smtClean="0">
                <a:solidFill>
                  <a:srgbClr val="C00000"/>
                </a:solidFill>
              </a:rPr>
              <a:t>Я пришла к выводу, что эти нравственные</a:t>
            </a:r>
          </a:p>
          <a:p>
            <a:r>
              <a:rPr lang="ru-RU" sz="2400" b="1" dirty="0" smtClean="0">
                <a:solidFill>
                  <a:srgbClr val="C00000"/>
                </a:solidFill>
              </a:rPr>
              <a:t> </a:t>
            </a:r>
            <a:r>
              <a:rPr lang="ru-RU" sz="2400" b="1" dirty="0">
                <a:solidFill>
                  <a:srgbClr val="C00000"/>
                </a:solidFill>
              </a:rPr>
              <a:t>качества заложены у </a:t>
            </a:r>
            <a:r>
              <a:rPr lang="ru-RU" sz="2400" b="1" dirty="0" smtClean="0">
                <a:solidFill>
                  <a:srgbClr val="C00000"/>
                </a:solidFill>
              </a:rPr>
              <a:t>Лены, </a:t>
            </a:r>
            <a:r>
              <a:rPr lang="ru-RU" sz="2400" b="1" dirty="0">
                <a:solidFill>
                  <a:srgbClr val="C00000"/>
                </a:solidFill>
              </a:rPr>
              <a:t>благодаря </a:t>
            </a:r>
            <a:endParaRPr lang="ru-RU" sz="2400" b="1" dirty="0" smtClean="0">
              <a:solidFill>
                <a:srgbClr val="C00000"/>
              </a:solidFill>
            </a:endParaRPr>
          </a:p>
          <a:p>
            <a:r>
              <a:rPr lang="ru-RU" sz="2400" b="1" dirty="0" smtClean="0">
                <a:solidFill>
                  <a:srgbClr val="C00000"/>
                </a:solidFill>
              </a:rPr>
              <a:t>правильному </a:t>
            </a:r>
            <a:r>
              <a:rPr lang="ru-RU" sz="2400" b="1" dirty="0">
                <a:solidFill>
                  <a:srgbClr val="C00000"/>
                </a:solidFill>
              </a:rPr>
              <a:t>семейному </a:t>
            </a:r>
            <a:r>
              <a:rPr lang="ru-RU" sz="2400" b="1" dirty="0" smtClean="0">
                <a:solidFill>
                  <a:srgbClr val="C00000"/>
                </a:solidFill>
              </a:rPr>
              <a:t>воспитанию: </a:t>
            </a:r>
          </a:p>
          <a:p>
            <a:r>
              <a:rPr lang="ru-RU" sz="2400" b="1" dirty="0" smtClean="0">
                <a:solidFill>
                  <a:srgbClr val="C00000"/>
                </a:solidFill>
              </a:rPr>
              <a:t>в семье царило взаимопонимание, любовь. </a:t>
            </a:r>
            <a:endParaRPr lang="ru-RU" sz="2400" b="1" dirty="0">
              <a:solidFill>
                <a:srgbClr val="C00000"/>
              </a:solidFill>
            </a:endParaRPr>
          </a:p>
        </p:txBody>
      </p:sp>
      <p:sp>
        <p:nvSpPr>
          <p:cNvPr id="5" name="Прямоугольник 4"/>
          <p:cNvSpPr/>
          <p:nvPr/>
        </p:nvSpPr>
        <p:spPr>
          <a:xfrm>
            <a:off x="395536" y="112776"/>
            <a:ext cx="8136904"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a:t>
            </a:r>
            <a:r>
              <a:rPr lang="ru-RU"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Железников</a:t>
            </a:r>
            <a:r>
              <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Чучело».</a:t>
            </a:r>
          </a:p>
        </p:txBody>
      </p:sp>
    </p:spTree>
    <p:extLst>
      <p:ext uri="{BB962C8B-B14F-4D97-AF65-F5344CB8AC3E}">
        <p14:creationId xmlns:p14="http://schemas.microsoft.com/office/powerpoint/2010/main" val="1693393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3"/>
            <a:ext cx="9144000" cy="6974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1268760"/>
            <a:ext cx="7488832" cy="5262979"/>
          </a:xfrm>
          <a:prstGeom prst="rect">
            <a:avLst/>
          </a:prstGeom>
          <a:noFill/>
        </p:spPr>
        <p:txBody>
          <a:bodyPr wrap="square" rtlCol="0">
            <a:spAutoFit/>
          </a:bodyPr>
          <a:lstStyle/>
          <a:p>
            <a:r>
              <a:rPr lang="ru-RU" sz="2400" b="1" dirty="0" smtClean="0"/>
              <a:t>    </a:t>
            </a:r>
            <a:r>
              <a:rPr lang="ru-RU" sz="2400" dirty="0"/>
              <a:t>Любопытно было заглянуть и в дома других одноклассников </a:t>
            </a:r>
            <a:r>
              <a:rPr lang="ru-RU" sz="2400" dirty="0" smtClean="0"/>
              <a:t>Лены. </a:t>
            </a:r>
          </a:p>
          <a:p>
            <a:r>
              <a:rPr lang="ru-RU" sz="2400" dirty="0" smtClean="0"/>
              <a:t>Какие </a:t>
            </a:r>
            <a:r>
              <a:rPr lang="ru-RU" sz="2400" dirty="0"/>
              <a:t>черты взрослых членов этих семей отразились в юных характерах? </a:t>
            </a:r>
          </a:p>
          <a:p>
            <a:r>
              <a:rPr lang="ru-RU" sz="2400" b="1" dirty="0" smtClean="0"/>
              <a:t> </a:t>
            </a:r>
            <a:r>
              <a:rPr lang="ru-RU" sz="2400" b="1" dirty="0" smtClean="0">
                <a:solidFill>
                  <a:srgbClr val="C00000"/>
                </a:solidFill>
              </a:rPr>
              <a:t>2</a:t>
            </a:r>
            <a:r>
              <a:rPr lang="ru-RU" sz="2400" b="1" dirty="0" smtClean="0">
                <a:solidFill>
                  <a:srgbClr val="C00000"/>
                </a:solidFill>
              </a:rPr>
              <a:t>. Воспитание в семье Вальки – живодёра.</a:t>
            </a:r>
          </a:p>
          <a:p>
            <a:endParaRPr lang="ru-RU" dirty="0">
              <a:solidFill>
                <a:srgbClr val="C00000"/>
              </a:solidFill>
            </a:endParaRPr>
          </a:p>
          <a:p>
            <a:r>
              <a:rPr lang="ru-RU" dirty="0" smtClean="0"/>
              <a:t>"</a:t>
            </a:r>
            <a:r>
              <a:rPr lang="ru-RU" dirty="0"/>
              <a:t>Вот Валька-живодёр. Он не просто мучает собак. Он на весь мир смотрит цепко и просто: с чего и как можно получить выгоду? Где урвать? Дедушка Лены, чудаковатый, в неоновом пальто, вызывает у Вальки некое боязливое уважение: а вдруг он тоже </a:t>
            </a:r>
            <a:r>
              <a:rPr lang="ru-RU" dirty="0" err="1"/>
              <a:t>хапожник</a:t>
            </a:r>
            <a:r>
              <a:rPr lang="ru-RU" dirty="0"/>
              <a:t>, да не просто </a:t>
            </a:r>
            <a:r>
              <a:rPr lang="ru-RU" dirty="0" err="1"/>
              <a:t>хапожник</a:t>
            </a:r>
            <a:r>
              <a:rPr lang="ru-RU" dirty="0"/>
              <a:t>, а миллионер? Но увидев, что дедушка бесплатно дарит городу собранные за долгую жизнь картины, Валька теряет к нему всякое уважение.  </a:t>
            </a:r>
            <a:endParaRPr lang="ru-RU" dirty="0" smtClean="0"/>
          </a:p>
          <a:p>
            <a:r>
              <a:rPr lang="ru-RU" dirty="0"/>
              <a:t> </a:t>
            </a:r>
            <a:r>
              <a:rPr lang="ru-RU" dirty="0" smtClean="0"/>
              <a:t>      Теперь </a:t>
            </a:r>
            <a:r>
              <a:rPr lang="ru-RU" dirty="0"/>
              <a:t>скажите: могли бы мы с вами представить себе семью, в которой рос Валька? Наверное, могли бы. Думаю, уже на пороге его дома мы ощутили бы особый запах жадности, "умения жить" непрерывного накопительства, неверия в то, что в мире вообще существуют какие-то другие ценности, кроме материальных.</a:t>
            </a:r>
          </a:p>
        </p:txBody>
      </p:sp>
      <p:sp>
        <p:nvSpPr>
          <p:cNvPr id="5" name="Прямоугольник 4"/>
          <p:cNvSpPr/>
          <p:nvPr/>
        </p:nvSpPr>
        <p:spPr>
          <a:xfrm>
            <a:off x="1193933" y="338656"/>
            <a:ext cx="642650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a:t>
            </a:r>
            <a:r>
              <a:rPr lang="ru-RU"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Железников</a:t>
            </a: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«Чучело»</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81461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3"/>
            <a:ext cx="9144000" cy="69746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212148"/>
            <a:ext cx="7992888" cy="6494085"/>
          </a:xfrm>
          <a:prstGeom prst="rect">
            <a:avLst/>
          </a:prstGeom>
          <a:noFill/>
        </p:spPr>
        <p:txBody>
          <a:bodyPr wrap="square" rtlCol="0">
            <a:spAutoFit/>
          </a:bodyPr>
          <a:lstStyle/>
          <a:p>
            <a:pPr algn="ctr"/>
            <a:r>
              <a:rPr lang="ru-RU"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a:t>
            </a:r>
            <a:r>
              <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Железников</a:t>
            </a:r>
            <a:r>
              <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«Чучело</a:t>
            </a:r>
            <a:r>
              <a:rPr lang="ru-RU"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p>
          <a:p>
            <a:pPr algn="ctr"/>
            <a:r>
              <a:rPr lang="ru-RU"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ru-RU"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Продолжение</a:t>
            </a:r>
            <a:r>
              <a:rPr lang="ru-RU"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p>
          <a:p>
            <a:r>
              <a:rPr lang="ru-RU" sz="2400" b="1" dirty="0"/>
              <a:t>3</a:t>
            </a:r>
            <a:r>
              <a:rPr lang="ru-RU" sz="2400" b="1" dirty="0" smtClean="0"/>
              <a:t>. </a:t>
            </a:r>
            <a:r>
              <a:rPr lang="ru-RU" sz="2400" b="1" dirty="0" smtClean="0">
                <a:solidFill>
                  <a:srgbClr val="C00000"/>
                </a:solidFill>
              </a:rPr>
              <a:t>Воспитание в семье Шмаковой.</a:t>
            </a:r>
          </a:p>
          <a:p>
            <a:r>
              <a:rPr lang="ru-RU" sz="2000" dirty="0"/>
              <a:t> </a:t>
            </a:r>
            <a:r>
              <a:rPr lang="ru-RU" sz="2000" dirty="0" smtClean="0"/>
              <a:t>           Вспомним </a:t>
            </a:r>
            <a:r>
              <a:rPr lang="ru-RU" sz="2000" dirty="0"/>
              <a:t>хитрую, равнодушную к чужим мучениям красотку </a:t>
            </a:r>
            <a:r>
              <a:rPr lang="ru-RU" sz="2000" dirty="0" smtClean="0"/>
              <a:t>Шмакову. </a:t>
            </a:r>
            <a:r>
              <a:rPr lang="ru-RU" sz="2000" dirty="0"/>
              <a:t>И </a:t>
            </a:r>
            <a:r>
              <a:rPr lang="ru-RU" sz="2000" dirty="0" smtClean="0"/>
              <a:t>она </a:t>
            </a:r>
            <a:r>
              <a:rPr lang="ru-RU" sz="2000" dirty="0"/>
              <a:t>не случайно </a:t>
            </a:r>
            <a:r>
              <a:rPr lang="ru-RU" sz="2000" dirty="0" smtClean="0"/>
              <a:t>стала такой. Понятно, откуда </a:t>
            </a:r>
            <a:r>
              <a:rPr lang="ru-RU" sz="2000" dirty="0"/>
              <a:t>взялась злоба у "москвички": ей кажется, что её мама-парикмахерша неудачница, и она боится повторить её судьбу. </a:t>
            </a:r>
            <a:endParaRPr lang="ru-RU" sz="2000" dirty="0" smtClean="0"/>
          </a:p>
          <a:p>
            <a:r>
              <a:rPr lang="ru-RU" sz="2400" b="1" dirty="0"/>
              <a:t>4</a:t>
            </a:r>
            <a:r>
              <a:rPr lang="ru-RU" sz="2400" b="1" dirty="0" smtClean="0"/>
              <a:t>. </a:t>
            </a:r>
            <a:r>
              <a:rPr lang="ru-RU" sz="2400" b="1" dirty="0" smtClean="0">
                <a:solidFill>
                  <a:srgbClr val="C00000"/>
                </a:solidFill>
              </a:rPr>
              <a:t>Воспитание в семье Железной кнопки.</a:t>
            </a:r>
          </a:p>
          <a:p>
            <a:r>
              <a:rPr lang="ru-RU" sz="2000" dirty="0">
                <a:solidFill>
                  <a:srgbClr val="C00000"/>
                </a:solidFill>
              </a:rPr>
              <a:t> </a:t>
            </a:r>
            <a:r>
              <a:rPr lang="ru-RU" sz="2000" dirty="0" smtClean="0">
                <a:solidFill>
                  <a:srgbClr val="C00000"/>
                </a:solidFill>
              </a:rPr>
              <a:t>           </a:t>
            </a:r>
            <a:r>
              <a:rPr lang="ru-RU" sz="2000" dirty="0" smtClean="0"/>
              <a:t>Мы </a:t>
            </a:r>
            <a:r>
              <a:rPr lang="ru-RU" sz="2000" dirty="0"/>
              <a:t>узнаём, откуда возникли фанатизм и нетерпимость у девочки, которую называют Железной Кнопкой: оказывается, мать в её глазах допустила какое-то отступление от общепринятых принципов ( а может, это просто показалось), и вот она уже словно назло бросает  на весы общепринятого мнения свой непримиримый максимализм. "Ни один предатель не уйдёт от наказания!" - заявляет она</a:t>
            </a:r>
            <a:r>
              <a:rPr lang="ru-RU" sz="2000" dirty="0" smtClean="0"/>
              <a:t>.</a:t>
            </a:r>
            <a:r>
              <a:rPr lang="ru-RU" sz="2000" dirty="0"/>
              <a:t> </a:t>
            </a:r>
            <a:endParaRPr lang="ru-RU" sz="2000" dirty="0" smtClean="0"/>
          </a:p>
          <a:p>
            <a:r>
              <a:rPr lang="ru-RU" sz="2000" b="1" dirty="0" smtClean="0">
                <a:solidFill>
                  <a:srgbClr val="C00000"/>
                </a:solidFill>
              </a:rPr>
              <a:t>Вывод: </a:t>
            </a:r>
            <a:r>
              <a:rPr lang="ru-RU" sz="2000" dirty="0" smtClean="0"/>
              <a:t> </a:t>
            </a:r>
            <a:r>
              <a:rPr lang="ru-RU" sz="2000" dirty="0" smtClean="0"/>
              <a:t>Воспитание </a:t>
            </a:r>
            <a:r>
              <a:rPr lang="ru-RU" sz="2000" dirty="0"/>
              <a:t>в семье Лены противопоставлено воспитанию в семьях её одноклассников.  Если в семье </a:t>
            </a:r>
            <a:r>
              <a:rPr lang="ru-RU" sz="2000" dirty="0" err="1"/>
              <a:t>Бессольцевых</a:t>
            </a:r>
            <a:r>
              <a:rPr lang="ru-RU" sz="2000" dirty="0"/>
              <a:t> воспитание строилось на взаимопонимании, </a:t>
            </a:r>
            <a:r>
              <a:rPr lang="ru-RU" sz="2000" dirty="0" smtClean="0"/>
              <a:t>уважении,  </a:t>
            </a:r>
            <a:r>
              <a:rPr lang="ru-RU" sz="2000" dirty="0"/>
              <a:t>то в семьях её одноклассников всё было иначе – потому дети были такими жестокими.  </a:t>
            </a:r>
          </a:p>
          <a:p>
            <a:endParaRPr lang="ru-RU" sz="2000" dirty="0" smtClean="0"/>
          </a:p>
        </p:txBody>
      </p:sp>
    </p:spTree>
    <p:extLst>
      <p:ext uri="{BB962C8B-B14F-4D97-AF65-F5344CB8AC3E}">
        <p14:creationId xmlns:p14="http://schemas.microsoft.com/office/powerpoint/2010/main" val="786613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3"/>
            <a:ext cx="9144000" cy="69746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9532" y="564090"/>
            <a:ext cx="8424936" cy="6740307"/>
          </a:xfrm>
          <a:prstGeom prst="rect">
            <a:avLst/>
          </a:prstGeom>
          <a:noFill/>
        </p:spPr>
        <p:txBody>
          <a:bodyPr wrap="square" rtlCol="0">
            <a:spAutoFit/>
          </a:bodyPr>
          <a:lstStyle/>
          <a:p>
            <a:r>
              <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endParaRPr lang="ru-RU" b="1" dirty="0" smtClean="0">
              <a:solidFill>
                <a:srgbClr val="C00000"/>
              </a:solidFill>
            </a:endParaRPr>
          </a:p>
          <a:p>
            <a:r>
              <a:rPr lang="ru-RU" dirty="0" smtClean="0"/>
              <a:t>1.  </a:t>
            </a:r>
            <a:r>
              <a:rPr lang="ru-RU" b="1" dirty="0" smtClean="0">
                <a:solidFill>
                  <a:srgbClr val="C00000"/>
                </a:solidFill>
              </a:rPr>
              <a:t>Гипотеза</a:t>
            </a:r>
            <a:r>
              <a:rPr lang="ru-RU" dirty="0" smtClean="0"/>
              <a:t>, которая была выдвинута, подтвердилась: я сумела рассказать своим одноклассникам о том, как правильно выстроить взаимоотношения в семье,  провела родительское собрание совместно с учащимися на тему «Роль семейного воспитания в формировании личности».</a:t>
            </a:r>
          </a:p>
          <a:p>
            <a:pPr algn="just"/>
            <a:r>
              <a:rPr lang="ru-RU" dirty="0" smtClean="0"/>
              <a:t>         </a:t>
            </a:r>
          </a:p>
          <a:p>
            <a:pPr algn="just"/>
            <a:r>
              <a:rPr lang="ru-RU" dirty="0" smtClean="0"/>
              <a:t>2. </a:t>
            </a:r>
            <a:r>
              <a:rPr lang="ru-RU" b="1" dirty="0" smtClean="0">
                <a:solidFill>
                  <a:srgbClr val="C00000"/>
                </a:solidFill>
              </a:rPr>
              <a:t>Выяснили</a:t>
            </a:r>
            <a:r>
              <a:rPr lang="ru-RU" dirty="0" smtClean="0"/>
              <a:t>, что даже </a:t>
            </a:r>
            <a:r>
              <a:rPr lang="ru-RU" dirty="0"/>
              <a:t>в такой тяжёлой обстановке, где господствуют жестокость, насилие, произвол, бесчеловечность, человек может оставаться человеком, если ему с самого раннего детства привили семейные ценности</a:t>
            </a:r>
            <a:r>
              <a:rPr lang="ru-RU" b="1" dirty="0"/>
              <a:t>. </a:t>
            </a:r>
            <a:r>
              <a:rPr lang="ru-RU" dirty="0" smtClean="0"/>
              <a:t>Поведение </a:t>
            </a:r>
            <a:r>
              <a:rPr lang="ru-RU" dirty="0"/>
              <a:t>взрослых для </a:t>
            </a:r>
            <a:r>
              <a:rPr lang="ru-RU" dirty="0" smtClean="0"/>
              <a:t>детей </a:t>
            </a:r>
            <a:r>
              <a:rPr lang="ru-RU" dirty="0"/>
              <a:t>– эталон, поэтому родителям надо задуматься о том, какие качества они хотят воспитать в своём ребёнке и в соответствии с этим выстроить свои отношения с ним</a:t>
            </a:r>
            <a:r>
              <a:rPr lang="ru-RU" dirty="0" smtClean="0"/>
              <a:t>.</a:t>
            </a:r>
          </a:p>
          <a:p>
            <a:pPr algn="just"/>
            <a:r>
              <a:rPr lang="ru-RU" dirty="0"/>
              <a:t> </a:t>
            </a:r>
            <a:r>
              <a:rPr lang="ru-RU" dirty="0" smtClean="0"/>
              <a:t>  </a:t>
            </a:r>
          </a:p>
          <a:p>
            <a:pPr algn="just"/>
            <a:r>
              <a:rPr lang="ru-RU" dirty="0" smtClean="0"/>
              <a:t>3. </a:t>
            </a:r>
            <a:r>
              <a:rPr lang="ru-RU" b="1" dirty="0" smtClean="0">
                <a:solidFill>
                  <a:srgbClr val="C00000"/>
                </a:solidFill>
              </a:rPr>
              <a:t>Убедились</a:t>
            </a:r>
            <a:r>
              <a:rPr lang="ru-RU" dirty="0" smtClean="0"/>
              <a:t>, что семья играет важную роль в жизни каждого человека. Здоровая, крепкая семья больше всего способствует воспитанию у ребёнка нравственных качеств.</a:t>
            </a:r>
          </a:p>
          <a:p>
            <a:pPr algn="just"/>
            <a:endParaRPr lang="ru-RU" dirty="0"/>
          </a:p>
          <a:p>
            <a:pPr algn="just"/>
            <a:r>
              <a:rPr lang="ru-RU" dirty="0" smtClean="0"/>
              <a:t>4. </a:t>
            </a:r>
            <a:r>
              <a:rPr lang="ru-RU" b="1" dirty="0" smtClean="0">
                <a:solidFill>
                  <a:srgbClr val="C00000"/>
                </a:solidFill>
              </a:rPr>
              <a:t>Поняли</a:t>
            </a:r>
            <a:r>
              <a:rPr lang="ru-RU" dirty="0" smtClean="0"/>
              <a:t>, что семья </a:t>
            </a:r>
            <a:r>
              <a:rPr lang="ru-RU" dirty="0"/>
              <a:t>- это фундамент, на котором строится высотный храм духовного мира ребёнка.</a:t>
            </a:r>
          </a:p>
          <a:p>
            <a:pPr algn="just"/>
            <a:r>
              <a:rPr lang="ru-RU" dirty="0"/>
              <a:t>Здесь формируются чувства ответственности, терпимости, милосердия, долга и другие моральные принципы. </a:t>
            </a:r>
          </a:p>
          <a:p>
            <a:endParaRPr lang="ru-RU" dirty="0"/>
          </a:p>
          <a:p>
            <a:endParaRPr lang="ru-RU" dirty="0"/>
          </a:p>
        </p:txBody>
      </p:sp>
      <p:sp>
        <p:nvSpPr>
          <p:cNvPr id="4" name="Прямоугольник 3"/>
          <p:cNvSpPr/>
          <p:nvPr/>
        </p:nvSpPr>
        <p:spPr>
          <a:xfrm>
            <a:off x="2555776" y="183316"/>
            <a:ext cx="330044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Заключение</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55735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468040"/>
            <a:ext cx="8568952" cy="7017306"/>
          </a:xfrm>
          <a:prstGeom prst="rect">
            <a:avLst/>
          </a:prstGeom>
          <a:noFill/>
        </p:spPr>
        <p:txBody>
          <a:bodyPr wrap="square" rtlCol="0">
            <a:spAutoFit/>
          </a:bodyPr>
          <a:lstStyle/>
          <a:p>
            <a:r>
              <a:rPr lang="ru-RU" b="1" i="1" u="sng" dirty="0" smtClean="0">
                <a:solidFill>
                  <a:schemeClr val="accent2">
                    <a:lumMod val="75000"/>
                  </a:schemeClr>
                </a:solidFill>
              </a:rPr>
              <a:t>Цель:</a:t>
            </a:r>
            <a:r>
              <a:rPr lang="ru-RU" b="1" i="1" u="sng" dirty="0" smtClean="0"/>
              <a:t> </a:t>
            </a:r>
          </a:p>
          <a:p>
            <a:r>
              <a:rPr lang="ru-RU" dirty="0" smtClean="0"/>
              <a:t>На </a:t>
            </a:r>
            <a:r>
              <a:rPr lang="ru-RU" dirty="0"/>
              <a:t>примере художественных произведений показать последствия верно и неверно выстроенных семейных отношений</a:t>
            </a:r>
            <a:r>
              <a:rPr lang="ru-RU" dirty="0" smtClean="0"/>
              <a:t>.</a:t>
            </a:r>
          </a:p>
          <a:p>
            <a:r>
              <a:rPr lang="ru-RU" dirty="0" smtClean="0"/>
              <a:t> </a:t>
            </a:r>
            <a:r>
              <a:rPr lang="ru-RU" b="1" i="1" u="sng" dirty="0" smtClean="0">
                <a:solidFill>
                  <a:schemeClr val="accent2">
                    <a:lumMod val="75000"/>
                  </a:schemeClr>
                </a:solidFill>
              </a:rPr>
              <a:t>Объект </a:t>
            </a:r>
            <a:r>
              <a:rPr lang="ru-RU" b="1" i="1" u="sng" dirty="0">
                <a:solidFill>
                  <a:schemeClr val="accent2">
                    <a:lumMod val="75000"/>
                  </a:schemeClr>
                </a:solidFill>
              </a:rPr>
              <a:t>исследования:</a:t>
            </a:r>
            <a:r>
              <a:rPr lang="ru-RU" dirty="0">
                <a:solidFill>
                  <a:schemeClr val="accent2">
                    <a:lumMod val="75000"/>
                  </a:schemeClr>
                </a:solidFill>
              </a:rPr>
              <a:t> </a:t>
            </a:r>
            <a:r>
              <a:rPr lang="ru-RU" dirty="0"/>
              <a:t>художественные произведения</a:t>
            </a:r>
            <a:r>
              <a:rPr lang="ru-RU" dirty="0" smtClean="0"/>
              <a:t>.</a:t>
            </a:r>
          </a:p>
          <a:p>
            <a:r>
              <a:rPr lang="ru-RU" b="1" i="1" u="sng" dirty="0" smtClean="0">
                <a:solidFill>
                  <a:schemeClr val="accent2">
                    <a:lumMod val="75000"/>
                  </a:schemeClr>
                </a:solidFill>
              </a:rPr>
              <a:t>Предмет </a:t>
            </a:r>
            <a:r>
              <a:rPr lang="ru-RU" b="1" i="1" u="sng" dirty="0">
                <a:solidFill>
                  <a:schemeClr val="accent2">
                    <a:lumMod val="75000"/>
                  </a:schemeClr>
                </a:solidFill>
              </a:rPr>
              <a:t>исследования:</a:t>
            </a:r>
            <a:r>
              <a:rPr lang="ru-RU" dirty="0">
                <a:solidFill>
                  <a:schemeClr val="accent2">
                    <a:lumMod val="75000"/>
                  </a:schemeClr>
                </a:solidFill>
              </a:rPr>
              <a:t> </a:t>
            </a:r>
            <a:r>
              <a:rPr lang="ru-RU" dirty="0"/>
              <a:t>формирование семейных ценностей на примере произведений художественной литературы, изучаемых на уроках внеклассного чтения</a:t>
            </a:r>
            <a:r>
              <a:rPr lang="ru-RU" dirty="0" smtClean="0"/>
              <a:t>.</a:t>
            </a:r>
          </a:p>
          <a:p>
            <a:r>
              <a:rPr lang="ru-RU" b="1" i="1" u="sng" dirty="0" smtClean="0">
                <a:solidFill>
                  <a:schemeClr val="accent2">
                    <a:lumMod val="75000"/>
                  </a:schemeClr>
                </a:solidFill>
              </a:rPr>
              <a:t>Методы </a:t>
            </a:r>
            <a:r>
              <a:rPr lang="ru-RU" b="1" i="1" u="sng" dirty="0">
                <a:solidFill>
                  <a:schemeClr val="accent2">
                    <a:lumMod val="75000"/>
                  </a:schemeClr>
                </a:solidFill>
              </a:rPr>
              <a:t>исследования:</a:t>
            </a:r>
            <a:endParaRPr lang="ru-RU" dirty="0">
              <a:solidFill>
                <a:schemeClr val="accent2">
                  <a:lumMod val="75000"/>
                </a:schemeClr>
              </a:solidFill>
            </a:endParaRPr>
          </a:p>
          <a:p>
            <a:pPr lvl="0"/>
            <a:r>
              <a:rPr lang="ru-RU" dirty="0" smtClean="0"/>
              <a:t>1.  Анализ </a:t>
            </a:r>
            <a:r>
              <a:rPr lang="ru-RU" dirty="0"/>
              <a:t>художественной </a:t>
            </a:r>
            <a:r>
              <a:rPr lang="ru-RU" dirty="0" smtClean="0"/>
              <a:t>литературы.</a:t>
            </a:r>
          </a:p>
          <a:p>
            <a:pPr lvl="0"/>
            <a:r>
              <a:rPr lang="ru-RU" dirty="0" smtClean="0"/>
              <a:t>2.  Анкетирование.</a:t>
            </a:r>
          </a:p>
          <a:p>
            <a:pPr lvl="0"/>
            <a:r>
              <a:rPr lang="ru-RU" dirty="0" smtClean="0"/>
              <a:t>3.  Обработка </a:t>
            </a:r>
            <a:r>
              <a:rPr lang="ru-RU" dirty="0"/>
              <a:t>данных</a:t>
            </a:r>
            <a:r>
              <a:rPr lang="ru-RU" dirty="0" smtClean="0"/>
              <a:t>.</a:t>
            </a:r>
          </a:p>
          <a:p>
            <a:pPr lvl="0"/>
            <a:r>
              <a:rPr lang="ru-RU" b="1" i="1" dirty="0" smtClean="0">
                <a:solidFill>
                  <a:schemeClr val="accent2">
                    <a:lumMod val="75000"/>
                  </a:schemeClr>
                </a:solidFill>
              </a:rPr>
              <a:t>Задачи:</a:t>
            </a:r>
          </a:p>
          <a:p>
            <a:pPr lvl="0"/>
            <a:r>
              <a:rPr lang="ru-RU" dirty="0" smtClean="0"/>
              <a:t>1. Проанализировать повесть В. </a:t>
            </a:r>
            <a:r>
              <a:rPr lang="ru-RU" dirty="0" err="1" smtClean="0"/>
              <a:t>Железникова</a:t>
            </a:r>
            <a:r>
              <a:rPr lang="ru-RU" dirty="0" smtClean="0"/>
              <a:t> «Чучело» и рассказ Р. </a:t>
            </a:r>
            <a:r>
              <a:rPr lang="ru-RU" dirty="0" err="1" smtClean="0"/>
              <a:t>Брэдбери</a:t>
            </a:r>
            <a:r>
              <a:rPr lang="ru-RU" dirty="0" smtClean="0"/>
              <a:t> «Вельд», в которых поднимается </a:t>
            </a:r>
            <a:r>
              <a:rPr lang="ru-RU" dirty="0"/>
              <a:t>проблема семейных отношений;</a:t>
            </a:r>
          </a:p>
          <a:p>
            <a:pPr lvl="0"/>
            <a:r>
              <a:rPr lang="ru-RU" dirty="0" smtClean="0"/>
              <a:t>2. На </a:t>
            </a:r>
            <a:r>
              <a:rPr lang="ru-RU" dirty="0"/>
              <a:t>основе материала художественных произведений выработать стойкое убеждение в необходимости уважительного отношения к семейным ценностям;</a:t>
            </a:r>
          </a:p>
          <a:p>
            <a:pPr lvl="0"/>
            <a:r>
              <a:rPr lang="ru-RU" dirty="0" smtClean="0"/>
              <a:t>3. Разработать </a:t>
            </a:r>
            <a:r>
              <a:rPr lang="ru-RU" dirty="0"/>
              <a:t>и </a:t>
            </a:r>
            <a:r>
              <a:rPr lang="ru-RU" dirty="0" smtClean="0"/>
              <a:t>провести собрание для </a:t>
            </a:r>
            <a:r>
              <a:rPr lang="ru-RU" dirty="0"/>
              <a:t>родителей по приобщению детей к семейным ценностям</a:t>
            </a:r>
            <a:r>
              <a:rPr lang="ru-RU" dirty="0" smtClean="0"/>
              <a:t>.</a:t>
            </a:r>
          </a:p>
          <a:p>
            <a:r>
              <a:rPr lang="ru-RU" dirty="0" smtClean="0"/>
              <a:t>       В </a:t>
            </a:r>
            <a:r>
              <a:rPr lang="ru-RU" dirty="0"/>
              <a:t>соответствии с целью и задачами разработана</a:t>
            </a:r>
            <a:r>
              <a:rPr lang="ru-RU" dirty="0">
                <a:solidFill>
                  <a:schemeClr val="accent2">
                    <a:lumMod val="75000"/>
                  </a:schemeClr>
                </a:solidFill>
              </a:rPr>
              <a:t> </a:t>
            </a:r>
            <a:r>
              <a:rPr lang="ru-RU" b="1" i="1" u="sng" dirty="0">
                <a:solidFill>
                  <a:schemeClr val="accent2">
                    <a:lumMod val="75000"/>
                  </a:schemeClr>
                </a:solidFill>
              </a:rPr>
              <a:t>гипотеза</a:t>
            </a:r>
            <a:r>
              <a:rPr lang="ru-RU" dirty="0"/>
              <a:t>: если я проведу изучение и анализ художественных произведений, в которых раскрываются характеры героев через семейные отношения, то сумею рассказать своим ровесникам о семейных ценностях.</a:t>
            </a:r>
          </a:p>
          <a:p>
            <a:pPr lvl="0"/>
            <a:endParaRPr lang="ru-RU" dirty="0"/>
          </a:p>
          <a:p>
            <a:pPr lvl="0"/>
            <a:endParaRPr lang="ru-RU" dirty="0"/>
          </a:p>
          <a:p>
            <a:endParaRPr lang="ru-RU" dirty="0"/>
          </a:p>
        </p:txBody>
      </p:sp>
    </p:spTree>
    <p:extLst>
      <p:ext uri="{BB962C8B-B14F-4D97-AF65-F5344CB8AC3E}">
        <p14:creationId xmlns:p14="http://schemas.microsoft.com/office/powerpoint/2010/main" val="4153743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0" y="-90324"/>
            <a:ext cx="9144000" cy="697463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49188" y="1690876"/>
            <a:ext cx="8428306" cy="3046988"/>
          </a:xfrm>
          <a:prstGeom prst="rect">
            <a:avLst/>
          </a:prstGeom>
          <a:noFill/>
        </p:spPr>
        <p:txBody>
          <a:bodyPr wrap="square" lIns="91440" tIns="45720" rIns="91440" bIns="45720">
            <a:spAutoFit/>
          </a:bodyPr>
          <a:lstStyle/>
          <a:p>
            <a:pPr algn="ctr"/>
            <a:r>
              <a:rPr lang="ru-RU" sz="9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Спасибо </a:t>
            </a:r>
          </a:p>
          <a:p>
            <a:pPr algn="ctr"/>
            <a:r>
              <a:rPr lang="ru-RU" sz="9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за внимание</a:t>
            </a:r>
            <a:endParaRPr lang="ru-RU" sz="9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587429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908720"/>
            <a:ext cx="6624736" cy="4524315"/>
          </a:xfrm>
          <a:prstGeom prst="rect">
            <a:avLst/>
          </a:prstGeom>
          <a:noFill/>
        </p:spPr>
        <p:txBody>
          <a:bodyPr wrap="square" rtlCol="0">
            <a:spAutoFit/>
          </a:bodyPr>
          <a:lstStyle/>
          <a:p>
            <a:r>
              <a:rPr lang="ru-RU" sz="2400" b="1" i="1" u="sng" dirty="0">
                <a:solidFill>
                  <a:schemeClr val="accent2">
                    <a:lumMod val="75000"/>
                  </a:schemeClr>
                </a:solidFill>
                <a:latin typeface="Times New Roman" pitchFamily="18" charset="0"/>
                <a:cs typeface="Times New Roman" pitchFamily="18" charset="0"/>
              </a:rPr>
              <a:t>Теоретическая значимость</a:t>
            </a:r>
            <a:r>
              <a:rPr lang="ru-RU" sz="2400" dirty="0"/>
              <a:t> исследования обусловлена тем, что изученный теоретический материал является практическим руководством для работы с подростками по привитию им семейных ценностей.</a:t>
            </a:r>
          </a:p>
          <a:p>
            <a:endParaRPr lang="ru-RU" sz="2400" i="1" u="sng" dirty="0" smtClean="0"/>
          </a:p>
          <a:p>
            <a:endParaRPr lang="ru-RU" sz="2400" i="1" u="sng" dirty="0"/>
          </a:p>
          <a:p>
            <a:r>
              <a:rPr lang="ru-RU" sz="2400" b="1" i="1" u="sng" dirty="0" smtClean="0">
                <a:solidFill>
                  <a:schemeClr val="accent2">
                    <a:lumMod val="75000"/>
                  </a:schemeClr>
                </a:solidFill>
                <a:latin typeface="Times New Roman" pitchFamily="18" charset="0"/>
                <a:cs typeface="Times New Roman" pitchFamily="18" charset="0"/>
              </a:rPr>
              <a:t>Практическая </a:t>
            </a:r>
            <a:r>
              <a:rPr lang="ru-RU" sz="2400" b="1" i="1" u="sng" dirty="0">
                <a:solidFill>
                  <a:schemeClr val="accent2">
                    <a:lumMod val="75000"/>
                  </a:schemeClr>
                </a:solidFill>
                <a:latin typeface="Times New Roman" pitchFamily="18" charset="0"/>
                <a:cs typeface="Times New Roman" pitchFamily="18" charset="0"/>
              </a:rPr>
              <a:t>значимость</a:t>
            </a:r>
            <a:r>
              <a:rPr lang="ru-RU" sz="2400" dirty="0"/>
              <a:t> исследования состоит в возможности привития семейных ценностей через изучение, анализ художественных произведений и применение методических разработок для родителей.</a:t>
            </a:r>
          </a:p>
        </p:txBody>
      </p:sp>
      <p:pic>
        <p:nvPicPr>
          <p:cNvPr id="3074" name="Picture 2" descr="C:\Users\Класс 16\Desktop\10093841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81678">
            <a:off x="271456" y="603711"/>
            <a:ext cx="1311202" cy="2058401"/>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3077" name="Picture 5" descr="C:\Users\Класс 16\Desktop\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07" r="29976"/>
          <a:stretch/>
        </p:blipFill>
        <p:spPr bwMode="auto">
          <a:xfrm rot="21079379">
            <a:off x="331386" y="4097343"/>
            <a:ext cx="1368152" cy="1908829"/>
          </a:xfrm>
          <a:prstGeom prst="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37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9572" y="260648"/>
            <a:ext cx="7704856" cy="6494085"/>
          </a:xfrm>
          <a:prstGeom prst="rect">
            <a:avLst/>
          </a:prstGeom>
          <a:noFill/>
        </p:spPr>
        <p:txBody>
          <a:bodyPr wrap="square" rtlCol="0">
            <a:spAutoFit/>
          </a:bodyPr>
          <a:lstStyle/>
          <a:p>
            <a:pPr algn="ctr"/>
            <a:r>
              <a:rPr lang="ru-RU" sz="2400" b="1" dirty="0" smtClean="0">
                <a:solidFill>
                  <a:srgbClr val="C00000"/>
                </a:solidFill>
              </a:rPr>
              <a:t>Почему я выбрала тему </a:t>
            </a:r>
          </a:p>
          <a:p>
            <a:pPr algn="ctr"/>
            <a:r>
              <a:rPr lang="ru-RU" sz="2400" b="1" dirty="0" smtClean="0">
                <a:solidFill>
                  <a:srgbClr val="C00000"/>
                </a:solidFill>
              </a:rPr>
              <a:t>«Роль семейного воспитания в формировании личности»? </a:t>
            </a:r>
          </a:p>
          <a:p>
            <a:pPr algn="just"/>
            <a:r>
              <a:rPr lang="ru-RU" sz="3200" b="1" dirty="0" smtClean="0">
                <a:solidFill>
                  <a:srgbClr val="C00000"/>
                </a:solidFill>
              </a:rPr>
              <a:t>     </a:t>
            </a:r>
            <a:r>
              <a:rPr lang="ru-RU" sz="1400" b="1" dirty="0" smtClean="0">
                <a:solidFill>
                  <a:srgbClr val="C00000"/>
                </a:solidFill>
              </a:rPr>
              <a:t> </a:t>
            </a:r>
            <a:r>
              <a:rPr lang="ru-RU" sz="3200" b="1" dirty="0" smtClean="0">
                <a:solidFill>
                  <a:srgbClr val="C00000"/>
                </a:solidFill>
              </a:rPr>
              <a:t>    </a:t>
            </a:r>
            <a:r>
              <a:rPr lang="ru-RU" sz="2400" dirty="0" smtClean="0"/>
              <a:t>На уроках литературы по внеклассному чтению учитель предлагал нам читать интересные художественные произведения, в которых можно было найти ответы на жизненно важные вопросы. На таких уроках учитель большое внимание уделял проблеме семейного воспитания. Мне было интересно самой рассуждать по этой проблеме, слушать мнение моих товарищей, поэтому я решила взять тему проекта «Роль семьи в формировании личности ребёнка». Мне и моим одноклассникам этот материал будет полезен</a:t>
            </a:r>
            <a:r>
              <a:rPr lang="ru-RU" sz="2400" dirty="0"/>
              <a:t>, </a:t>
            </a:r>
            <a:r>
              <a:rPr lang="ru-RU" sz="2400" dirty="0" smtClean="0"/>
              <a:t>потому что надо стремиться к тому, чтобы правильно </a:t>
            </a:r>
            <a:r>
              <a:rPr lang="ru-RU" sz="2400" dirty="0"/>
              <a:t>воспитать своих будущих </a:t>
            </a:r>
            <a:r>
              <a:rPr lang="ru-RU" sz="2400" dirty="0" smtClean="0"/>
              <a:t>детей</a:t>
            </a:r>
            <a:r>
              <a:rPr lang="ru-RU" sz="2400" dirty="0"/>
              <a:t>.</a:t>
            </a:r>
            <a:endParaRPr lang="ru-RU" sz="2400" dirty="0" smtClean="0"/>
          </a:p>
          <a:p>
            <a:pPr algn="just"/>
            <a:endParaRPr lang="ru-RU" sz="2400" dirty="0"/>
          </a:p>
          <a:p>
            <a:pPr algn="just"/>
            <a:endParaRPr lang="ru-RU" sz="2400" dirty="0" smtClean="0"/>
          </a:p>
        </p:txBody>
      </p:sp>
    </p:spTree>
    <p:extLst>
      <p:ext uri="{BB962C8B-B14F-4D97-AF65-F5344CB8AC3E}">
        <p14:creationId xmlns:p14="http://schemas.microsoft.com/office/powerpoint/2010/main" val="299588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476672"/>
            <a:ext cx="8352928" cy="6001643"/>
          </a:xfrm>
          <a:prstGeom prst="rect">
            <a:avLst/>
          </a:prstGeom>
          <a:noFill/>
        </p:spPr>
        <p:txBody>
          <a:bodyPr wrap="square" rtlCol="0">
            <a:spAutoFit/>
          </a:bodyPr>
          <a:lstStyle/>
          <a:p>
            <a:r>
              <a:rPr lang="ru-RU" dirty="0" smtClean="0"/>
              <a:t>           </a:t>
            </a:r>
            <a:r>
              <a:rPr lang="ru-RU" sz="2000" dirty="0" smtClean="0"/>
              <a:t>Шестьдесят </a:t>
            </a:r>
            <a:r>
              <a:rPr lang="ru-RU" sz="2000" dirty="0"/>
              <a:t>лет назад великий фантаст Р. </a:t>
            </a:r>
            <a:r>
              <a:rPr lang="ru-RU" sz="2000" dirty="0" err="1"/>
              <a:t>Брэдбери</a:t>
            </a:r>
            <a:r>
              <a:rPr lang="ru-RU" sz="2000" dirty="0"/>
              <a:t> предсказал появление целого ряда устройств, которые сегодня стали реальностью и препятствуют семейному воспитанию молодого поколения. </a:t>
            </a:r>
          </a:p>
          <a:p>
            <a:endParaRPr lang="ru-RU" sz="2000" dirty="0"/>
          </a:p>
          <a:p>
            <a:endParaRPr lang="ru-RU" dirty="0"/>
          </a:p>
          <a:p>
            <a:endParaRPr lang="ru-RU" dirty="0"/>
          </a:p>
          <a:p>
            <a:endParaRPr lang="ru-RU" dirty="0"/>
          </a:p>
          <a:p>
            <a:endParaRPr lang="ru-RU" dirty="0"/>
          </a:p>
          <a:p>
            <a:endParaRPr lang="ru-RU" dirty="0"/>
          </a:p>
          <a:p>
            <a:endParaRPr lang="ru-RU" dirty="0"/>
          </a:p>
          <a:p>
            <a:endParaRPr lang="ru-RU" dirty="0" smtClean="0"/>
          </a:p>
          <a:p>
            <a:endParaRPr lang="ru-RU" dirty="0"/>
          </a:p>
          <a:p>
            <a:endParaRPr lang="ru-RU" sz="2000" dirty="0" smtClean="0"/>
          </a:p>
          <a:p>
            <a:endParaRPr lang="ru-RU" sz="2000" dirty="0"/>
          </a:p>
          <a:p>
            <a:r>
              <a:rPr lang="ru-RU" sz="2000" dirty="0" smtClean="0"/>
              <a:t>          В </a:t>
            </a:r>
            <a:r>
              <a:rPr lang="ru-RU" sz="2000" dirty="0"/>
              <a:t>наше время из-за современных электронных гаджетов родителям становится всё труднее воспитывать своего ребёнка, потому что эти гаджеты постепенно стали заменять детям их родителей. </a:t>
            </a:r>
            <a:r>
              <a:rPr lang="ru-RU" sz="2000" dirty="0" smtClean="0"/>
              <a:t>Поэтому тема </a:t>
            </a:r>
            <a:r>
              <a:rPr lang="ru-RU" sz="2000" dirty="0" smtClean="0">
                <a:solidFill>
                  <a:srgbClr val="C00000"/>
                </a:solidFill>
              </a:rPr>
              <a:t>«</a:t>
            </a:r>
            <a:r>
              <a:rPr lang="ru-RU" sz="2000" b="1" dirty="0">
                <a:solidFill>
                  <a:srgbClr val="C00000"/>
                </a:solidFill>
                <a:latin typeface="Times New Roman" pitchFamily="18" charset="0"/>
                <a:cs typeface="Times New Roman" pitchFamily="18" charset="0"/>
              </a:rPr>
              <a:t>Роль семейного воспитания в формировании </a:t>
            </a:r>
            <a:r>
              <a:rPr lang="ru-RU" sz="2000" b="1" dirty="0" smtClean="0">
                <a:solidFill>
                  <a:srgbClr val="C00000"/>
                </a:solidFill>
                <a:latin typeface="Times New Roman" pitchFamily="18" charset="0"/>
                <a:cs typeface="Times New Roman" pitchFamily="18" charset="0"/>
              </a:rPr>
              <a:t>личности» </a:t>
            </a:r>
            <a:r>
              <a:rPr lang="ru-RU" sz="2000" b="1" dirty="0">
                <a:solidFill>
                  <a:srgbClr val="C00000"/>
                </a:solidFill>
                <a:latin typeface="Times New Roman" pitchFamily="18" charset="0"/>
                <a:cs typeface="Times New Roman" pitchFamily="18" charset="0"/>
              </a:rPr>
              <a:t>(на примере художественных произведений</a:t>
            </a:r>
            <a:r>
              <a:rPr lang="ru-RU" sz="2000" b="1" dirty="0" smtClean="0">
                <a:solidFill>
                  <a:srgbClr val="C00000"/>
                </a:solidFill>
                <a:latin typeface="Times New Roman" pitchFamily="18" charset="0"/>
                <a:cs typeface="Times New Roman" pitchFamily="18" charset="0"/>
              </a:rPr>
              <a:t>),</a:t>
            </a:r>
            <a:endParaRPr lang="ru-RU" sz="2000" dirty="0">
              <a:solidFill>
                <a:srgbClr val="C00000"/>
              </a:solidFill>
              <a:latin typeface="Times New Roman" pitchFamily="18" charset="0"/>
              <a:cs typeface="Times New Roman" pitchFamily="18" charset="0"/>
            </a:endParaRPr>
          </a:p>
          <a:p>
            <a:r>
              <a:rPr lang="ru-RU" sz="2000" dirty="0" smtClean="0"/>
              <a:t> выбранная мною для проекта, очень актуальна.</a:t>
            </a:r>
            <a:endParaRPr lang="ru-RU" sz="2000" dirty="0"/>
          </a:p>
        </p:txBody>
      </p:sp>
      <p:pic>
        <p:nvPicPr>
          <p:cNvPr id="4" name="Рисунок 3" descr="F:\+++ Пректная деятельность\Прект Наброски Сони Фоминой\Соня\++ Для проекта Сбывшиеся предсказания Рея Бредбери..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772816"/>
            <a:ext cx="4320480" cy="2520280"/>
          </a:xfrm>
          <a:prstGeom prst="rect">
            <a:avLst/>
          </a:prstGeom>
          <a:noFill/>
          <a:ln>
            <a:noFill/>
          </a:ln>
        </p:spPr>
      </p:pic>
    </p:spTree>
    <p:extLst>
      <p:ext uri="{BB962C8B-B14F-4D97-AF65-F5344CB8AC3E}">
        <p14:creationId xmlns:p14="http://schemas.microsoft.com/office/powerpoint/2010/main" val="2955311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1512168" cy="193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505" y="332656"/>
            <a:ext cx="8841778" cy="5663089"/>
          </a:xfrm>
          <a:prstGeom prst="rect">
            <a:avLst/>
          </a:prstGeom>
          <a:noFill/>
        </p:spPr>
        <p:txBody>
          <a:bodyPr wrap="square" rtlCol="0">
            <a:spAutoFit/>
          </a:bodyPr>
          <a:lstStyle/>
          <a:p>
            <a:pPr algn="ctr"/>
            <a:r>
              <a:rPr lang="ru-RU" sz="2400" b="1" dirty="0" smtClean="0"/>
              <a:t>Семья – </a:t>
            </a:r>
          </a:p>
          <a:p>
            <a:pPr algn="ctr"/>
            <a:r>
              <a:rPr lang="ru-RU" sz="2400" b="1" dirty="0" smtClean="0"/>
              <a:t>это </a:t>
            </a:r>
            <a:r>
              <a:rPr lang="ru-RU" sz="2400" b="1" dirty="0"/>
              <a:t>фундамент, </a:t>
            </a:r>
            <a:r>
              <a:rPr lang="ru-RU" sz="2400" b="1" dirty="0" smtClean="0"/>
              <a:t>на </a:t>
            </a:r>
            <a:r>
              <a:rPr lang="ru-RU" sz="2400" b="1" dirty="0"/>
              <a:t>котором </a:t>
            </a:r>
            <a:r>
              <a:rPr lang="ru-RU" sz="2400" b="1" dirty="0" smtClean="0"/>
              <a:t>строится </a:t>
            </a:r>
          </a:p>
          <a:p>
            <a:pPr algn="ctr"/>
            <a:r>
              <a:rPr lang="ru-RU" sz="2400" b="1" dirty="0" smtClean="0"/>
              <a:t>высотный </a:t>
            </a:r>
            <a:r>
              <a:rPr lang="ru-RU" sz="2400" b="1" dirty="0"/>
              <a:t>храм духовного мира </a:t>
            </a:r>
            <a:r>
              <a:rPr lang="ru-RU" sz="2400" b="1" dirty="0" smtClean="0"/>
              <a:t>  </a:t>
            </a:r>
          </a:p>
          <a:p>
            <a:pPr algn="ctr"/>
            <a:r>
              <a:rPr lang="ru-RU" sz="2400" b="1" dirty="0"/>
              <a:t> </a:t>
            </a:r>
            <a:r>
              <a:rPr lang="ru-RU" sz="2400" b="1" dirty="0" smtClean="0"/>
              <a:t>   ребёнка</a:t>
            </a:r>
            <a:r>
              <a:rPr lang="ru-RU" sz="2400" b="1" dirty="0"/>
              <a:t>.</a:t>
            </a:r>
          </a:p>
          <a:p>
            <a:pPr algn="just"/>
            <a:endParaRPr lang="ru-RU" sz="1400" dirty="0" smtClean="0"/>
          </a:p>
          <a:p>
            <a:pPr algn="just"/>
            <a:r>
              <a:rPr lang="ru-RU" sz="2800" dirty="0" smtClean="0"/>
              <a:t>           </a:t>
            </a:r>
          </a:p>
          <a:p>
            <a:pPr algn="just"/>
            <a:endParaRPr lang="ru-RU" sz="2800" dirty="0"/>
          </a:p>
          <a:p>
            <a:pPr algn="just"/>
            <a:r>
              <a:rPr lang="ru-RU" sz="2800" dirty="0"/>
              <a:t> </a:t>
            </a:r>
            <a:r>
              <a:rPr lang="ru-RU" sz="2800" dirty="0" smtClean="0"/>
              <a:t>     </a:t>
            </a:r>
            <a:r>
              <a:rPr lang="ru-RU" sz="2400" dirty="0" smtClean="0"/>
              <a:t>Здесь </a:t>
            </a:r>
            <a:r>
              <a:rPr lang="ru-RU" sz="2400" dirty="0"/>
              <a:t>формируются чувства ответственности, терпимости, милосердия, долга и другие моральные принципы. Нравственные ценности, полученные в семье, были и остаются главной мерой достоинств личности. Ребёнок не рождается на свет нравственным или безнравственным, он становится </a:t>
            </a:r>
            <a:r>
              <a:rPr lang="ru-RU" sz="2400" dirty="0" smtClean="0"/>
              <a:t>таким в зависимости от того, в </a:t>
            </a:r>
            <a:r>
              <a:rPr lang="ru-RU" sz="2400" dirty="0"/>
              <a:t>какой среде живёт и какое воспитание получает</a:t>
            </a:r>
            <a:r>
              <a:rPr lang="ru-RU" sz="2400" dirty="0" smtClean="0"/>
              <a:t>. </a:t>
            </a:r>
          </a:p>
          <a:p>
            <a:pPr algn="just"/>
            <a:r>
              <a:rPr lang="ru-RU" sz="2400" dirty="0"/>
              <a:t> </a:t>
            </a:r>
            <a:r>
              <a:rPr lang="ru-RU" sz="2400" dirty="0" smtClean="0"/>
              <a:t> </a:t>
            </a:r>
            <a:endParaRPr lang="ru-RU" sz="2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5336092"/>
            <a:ext cx="2088232" cy="14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182762"/>
            <a:ext cx="2505075"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282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3648" y="735081"/>
            <a:ext cx="6336704" cy="6001643"/>
          </a:xfrm>
          <a:prstGeom prst="rect">
            <a:avLst/>
          </a:prstGeom>
          <a:noFill/>
        </p:spPr>
        <p:txBody>
          <a:bodyPr wrap="square" rtlCol="0">
            <a:spAutoFit/>
          </a:bodyPr>
          <a:lstStyle/>
          <a:p>
            <a:pPr algn="just"/>
            <a:r>
              <a:rPr lang="ru-RU" b="1" dirty="0"/>
              <a:t>Приложение №1.</a:t>
            </a:r>
            <a:endParaRPr lang="ru-RU" dirty="0"/>
          </a:p>
          <a:p>
            <a:pPr algn="just"/>
            <a:r>
              <a:rPr lang="ru-RU" sz="2000" b="1" dirty="0" smtClean="0"/>
              <a:t>                          Анкета </a:t>
            </a:r>
            <a:r>
              <a:rPr lang="ru-RU" sz="2000" b="1" dirty="0"/>
              <a:t>для учащихся 9б класса.</a:t>
            </a:r>
            <a:endParaRPr lang="ru-RU" sz="2000" dirty="0"/>
          </a:p>
          <a:p>
            <a:pPr algn="just"/>
            <a:r>
              <a:rPr lang="ru-RU" dirty="0"/>
              <a:t> </a:t>
            </a:r>
          </a:p>
          <a:p>
            <a:pPr algn="just"/>
            <a:r>
              <a:rPr lang="ru-RU" i="1" dirty="0" smtClean="0"/>
              <a:t>1. Считаешь </a:t>
            </a:r>
            <a:r>
              <a:rPr lang="ru-RU" i="1" dirty="0"/>
              <a:t>ли ты, что семья важна при воспитании ребёнка</a:t>
            </a:r>
            <a:r>
              <a:rPr lang="ru-RU" i="1" dirty="0" smtClean="0"/>
              <a:t>?</a:t>
            </a:r>
          </a:p>
          <a:p>
            <a:pPr marL="342900" indent="-342900" algn="just">
              <a:buAutoNum type="arabicParenR"/>
            </a:pPr>
            <a:endParaRPr lang="ru-RU" i="1" dirty="0"/>
          </a:p>
          <a:p>
            <a:pPr algn="just"/>
            <a:r>
              <a:rPr lang="ru-RU" i="1" dirty="0" smtClean="0"/>
              <a:t>2. </a:t>
            </a:r>
            <a:r>
              <a:rPr lang="ru-RU" i="1" dirty="0"/>
              <a:t>Какую семью, по-твоему, можно назвать счастливой? Объясни почему? Дай развёрнутый ответ</a:t>
            </a:r>
            <a:r>
              <a:rPr lang="ru-RU" i="1" dirty="0" smtClean="0"/>
              <a:t>.</a:t>
            </a:r>
          </a:p>
          <a:p>
            <a:pPr algn="just"/>
            <a:endParaRPr lang="ru-RU" i="1" dirty="0"/>
          </a:p>
          <a:p>
            <a:pPr algn="just"/>
            <a:r>
              <a:rPr lang="ru-RU" i="1" dirty="0" smtClean="0"/>
              <a:t>3. </a:t>
            </a:r>
            <a:r>
              <a:rPr lang="ru-RU" i="1" dirty="0"/>
              <a:t>Когда ты станешь взрослым, какие ценности будешь воспитывать в своих детях</a:t>
            </a:r>
            <a:r>
              <a:rPr lang="ru-RU" i="1" dirty="0" smtClean="0"/>
              <a:t>?</a:t>
            </a:r>
          </a:p>
          <a:p>
            <a:pPr algn="just"/>
            <a:endParaRPr lang="ru-RU" i="1" dirty="0"/>
          </a:p>
          <a:p>
            <a:pPr algn="just"/>
            <a:r>
              <a:rPr lang="ru-RU" i="1" dirty="0" smtClean="0"/>
              <a:t>4. </a:t>
            </a:r>
            <a:r>
              <a:rPr lang="ru-RU" i="1" dirty="0"/>
              <a:t>Помогают ли литературные произведения, которые ты изучаешь в школе, прививать семейные ценности</a:t>
            </a:r>
            <a:r>
              <a:rPr lang="ru-RU" i="1" dirty="0" smtClean="0"/>
              <a:t>?</a:t>
            </a:r>
          </a:p>
          <a:p>
            <a:pPr algn="just"/>
            <a:endParaRPr lang="ru-RU" i="1" dirty="0"/>
          </a:p>
          <a:p>
            <a:pPr algn="just"/>
            <a:r>
              <a:rPr lang="ru-RU" i="1" dirty="0" smtClean="0"/>
              <a:t>5. </a:t>
            </a:r>
            <a:r>
              <a:rPr lang="ru-RU" i="1" dirty="0"/>
              <a:t>Будете ли вы, будучи взрослыми, проводить с детьми семейные вечера за чтением художественных книг ( список интересных книг может посоветовать вам учитель, библиотекарь)?</a:t>
            </a:r>
          </a:p>
          <a:p>
            <a:r>
              <a:rPr lang="ru-RU" b="1" dirty="0"/>
              <a:t> </a:t>
            </a:r>
            <a:endParaRPr lang="ru-RU" dirty="0"/>
          </a:p>
          <a:p>
            <a:r>
              <a:rPr lang="ru-RU" b="1" dirty="0"/>
              <a:t> </a:t>
            </a:r>
            <a:endParaRPr lang="ru-RU" dirty="0"/>
          </a:p>
        </p:txBody>
      </p:sp>
    </p:spTree>
    <p:extLst>
      <p:ext uri="{BB962C8B-B14F-4D97-AF65-F5344CB8AC3E}">
        <p14:creationId xmlns:p14="http://schemas.microsoft.com/office/powerpoint/2010/main" val="3516983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9632" y="908720"/>
            <a:ext cx="6408712" cy="369332"/>
          </a:xfrm>
          <a:prstGeom prst="rect">
            <a:avLst/>
          </a:prstGeom>
          <a:noFill/>
        </p:spPr>
        <p:txBody>
          <a:bodyPr wrap="square" rtlCol="0">
            <a:spAutoFit/>
          </a:bodyPr>
          <a:lstStyle/>
          <a:p>
            <a:endParaRPr lang="ru-RU" dirty="0"/>
          </a:p>
        </p:txBody>
      </p:sp>
      <p:sp>
        <p:nvSpPr>
          <p:cNvPr id="15" name="TextBox 14"/>
          <p:cNvSpPr txBox="1"/>
          <p:nvPr/>
        </p:nvSpPr>
        <p:spPr>
          <a:xfrm>
            <a:off x="683568" y="260648"/>
            <a:ext cx="6984776" cy="5724644"/>
          </a:xfrm>
          <a:prstGeom prst="rect">
            <a:avLst/>
          </a:prstGeom>
          <a:noFill/>
        </p:spPr>
        <p:txBody>
          <a:bodyPr wrap="square" rtlCol="0">
            <a:spAutoFit/>
          </a:bodyPr>
          <a:lstStyle/>
          <a:p>
            <a:pPr algn="ctr"/>
            <a:r>
              <a:rPr lang="ru-RU" sz="2400" b="1" dirty="0" smtClean="0"/>
              <a:t>Результаты анкетирования.</a:t>
            </a:r>
            <a:endParaRPr lang="ru-RU" sz="2400" b="1" dirty="0"/>
          </a:p>
          <a:p>
            <a:endParaRPr lang="ru-RU" b="1" dirty="0" smtClean="0"/>
          </a:p>
          <a:p>
            <a:r>
              <a:rPr lang="ru-RU" b="1" dirty="0" smtClean="0"/>
              <a:t>1</a:t>
            </a:r>
            <a:r>
              <a:rPr lang="ru-RU" b="1" dirty="0"/>
              <a:t>. Считаешь ли ты, что семья важна при воспитании ребёнка?</a:t>
            </a:r>
            <a:endParaRPr lang="ru-RU" dirty="0"/>
          </a:p>
          <a:p>
            <a:r>
              <a:rPr lang="ru-RU" dirty="0" smtClean="0"/>
              <a:t>ДА - 21 челове</a:t>
            </a:r>
            <a:r>
              <a:rPr lang="ru-RU" dirty="0"/>
              <a:t>к</a:t>
            </a:r>
            <a:r>
              <a:rPr lang="ru-RU" dirty="0" smtClean="0"/>
              <a:t>, </a:t>
            </a:r>
          </a:p>
          <a:p>
            <a:r>
              <a:rPr lang="ru-RU" dirty="0" smtClean="0"/>
              <a:t>НЕТ - 0 человек.</a:t>
            </a:r>
            <a:endParaRPr lang="ru-RU" dirty="0"/>
          </a:p>
          <a:p>
            <a:r>
              <a:rPr lang="ru-RU" dirty="0" smtClean="0"/>
              <a:t>Условие : "Если </a:t>
            </a:r>
            <a:r>
              <a:rPr lang="ru-RU" dirty="0"/>
              <a:t>семья занимается его развитием и воспитанием</a:t>
            </a:r>
            <a:r>
              <a:rPr lang="ru-RU" dirty="0" smtClean="0"/>
              <a:t>".</a:t>
            </a:r>
          </a:p>
          <a:p>
            <a:endParaRPr lang="ru-RU" dirty="0" smtClean="0"/>
          </a:p>
          <a:p>
            <a:r>
              <a:rPr lang="ru-RU" b="1" dirty="0"/>
              <a:t>4. Помогают ли литературные произведения, которые ты изучаешь в школе, прививать семейные ценности?</a:t>
            </a:r>
            <a:endParaRPr lang="ru-RU" dirty="0"/>
          </a:p>
          <a:p>
            <a:endParaRPr lang="ru-RU" dirty="0" smtClean="0"/>
          </a:p>
          <a:p>
            <a:r>
              <a:rPr lang="ru-RU" dirty="0"/>
              <a:t> </a:t>
            </a:r>
            <a:r>
              <a:rPr lang="ru-RU" dirty="0" smtClean="0"/>
              <a:t>ДА </a:t>
            </a:r>
            <a:r>
              <a:rPr lang="ru-RU" dirty="0"/>
              <a:t>- 19 человек. </a:t>
            </a:r>
          </a:p>
          <a:p>
            <a:r>
              <a:rPr lang="ru-RU" dirty="0"/>
              <a:t> НЕТ - 2 человека</a:t>
            </a:r>
            <a:r>
              <a:rPr lang="ru-RU" dirty="0" smtClean="0"/>
              <a:t>.</a:t>
            </a:r>
          </a:p>
          <a:p>
            <a:endParaRPr lang="ru-RU" dirty="0"/>
          </a:p>
          <a:p>
            <a:r>
              <a:rPr lang="ru-RU" b="1" dirty="0"/>
              <a:t>5. Будете ли вы, будучи взрослыми, проводить с детьми семейные вечера за чтением художественных книг (список интересных книг может посоветовать вам учитель, библиотекарь)?</a:t>
            </a:r>
            <a:endParaRPr lang="ru-RU" dirty="0"/>
          </a:p>
          <a:p>
            <a:endParaRPr lang="ru-RU" dirty="0" smtClean="0"/>
          </a:p>
          <a:p>
            <a:r>
              <a:rPr lang="ru-RU" dirty="0" smtClean="0"/>
              <a:t>ДА </a:t>
            </a:r>
            <a:r>
              <a:rPr lang="ru-RU" dirty="0"/>
              <a:t>- 16 человек. </a:t>
            </a:r>
          </a:p>
          <a:p>
            <a:r>
              <a:rPr lang="ru-RU" dirty="0"/>
              <a:t>НЕТ - 5 человек.</a:t>
            </a:r>
          </a:p>
          <a:p>
            <a:endParaRPr lang="ru-RU" dirty="0"/>
          </a:p>
        </p:txBody>
      </p:sp>
      <p:pic>
        <p:nvPicPr>
          <p:cNvPr id="2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304" y="2926486"/>
            <a:ext cx="1676590" cy="1005028"/>
          </a:xfrm>
          <a:prstGeom prst="rect">
            <a:avLst/>
          </a:prstGeom>
          <a:solidFill>
            <a:schemeClr val="accent2">
              <a:lumMod val="75000"/>
            </a:schemeClr>
          </a:solidFill>
          <a:ln>
            <a:noFill/>
          </a:ln>
          <a:effectLst/>
        </p:spPr>
      </p:pic>
      <p:pic>
        <p:nvPicPr>
          <p:cNvPr id="206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772" y="4927412"/>
            <a:ext cx="1607363" cy="96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867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ласс 16\Desktop\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3"/>
            <a:ext cx="9144000" cy="69746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260648"/>
            <a:ext cx="8712968" cy="6586418"/>
          </a:xfrm>
          <a:prstGeom prst="rect">
            <a:avLst/>
          </a:prstGeom>
        </p:spPr>
        <p:txBody>
          <a:bodyPr wrap="square">
            <a:spAutoFit/>
          </a:bodyPr>
          <a:lstStyle/>
          <a:p>
            <a:pPr lvl="0" algn="ctr"/>
            <a:r>
              <a:rPr lang="ru-RU" sz="2000" b="1" dirty="0" smtClean="0">
                <a:solidFill>
                  <a:srgbClr val="C00000"/>
                </a:solidFill>
              </a:rPr>
              <a:t>      3</a:t>
            </a:r>
            <a:r>
              <a:rPr lang="ru-RU" sz="2000" b="1" dirty="0">
                <a:solidFill>
                  <a:srgbClr val="C00000"/>
                </a:solidFill>
              </a:rPr>
              <a:t>. Когда станешь взрослым, какие ценности будешь воспитывать в своих детях?</a:t>
            </a:r>
            <a:endParaRPr lang="ru-RU" sz="2000" dirty="0">
              <a:solidFill>
                <a:srgbClr val="C00000"/>
              </a:solidFill>
            </a:endParaRPr>
          </a:p>
          <a:p>
            <a:pPr lvl="0" algn="ctr"/>
            <a:endParaRPr lang="ru-RU" sz="1600" b="1" dirty="0" smtClean="0">
              <a:solidFill>
                <a:prstClr val="black"/>
              </a:solidFill>
            </a:endParaRPr>
          </a:p>
          <a:p>
            <a:pPr lvl="0"/>
            <a:r>
              <a:rPr lang="ru-RU" b="1" dirty="0" smtClean="0">
                <a:solidFill>
                  <a:prstClr val="black"/>
                </a:solidFill>
              </a:rPr>
              <a:t>Совместный </a:t>
            </a:r>
            <a:r>
              <a:rPr lang="ru-RU" b="1" dirty="0">
                <a:solidFill>
                  <a:prstClr val="black"/>
                </a:solidFill>
              </a:rPr>
              <a:t>портрет воспитания детей в семье в понимании учеников 9б класса.</a:t>
            </a:r>
            <a:endParaRPr lang="ru-RU" dirty="0">
              <a:solidFill>
                <a:prstClr val="black"/>
              </a:solidFill>
            </a:endParaRPr>
          </a:p>
          <a:p>
            <a:pPr lvl="0"/>
            <a:endParaRPr lang="ru-RU" sz="1200" dirty="0" smtClean="0">
              <a:solidFill>
                <a:prstClr val="black"/>
              </a:solidFill>
            </a:endParaRPr>
          </a:p>
          <a:p>
            <a:pPr marL="285750" lvl="0" indent="-285750">
              <a:buFont typeface="Arial" pitchFamily="34" charset="0"/>
              <a:buChar char="•"/>
            </a:pPr>
            <a:r>
              <a:rPr lang="ru-RU" sz="1600" dirty="0" smtClean="0">
                <a:solidFill>
                  <a:prstClr val="black"/>
                </a:solidFill>
              </a:rPr>
              <a:t>«… доброту </a:t>
            </a:r>
            <a:r>
              <a:rPr lang="ru-RU" sz="1600" dirty="0">
                <a:solidFill>
                  <a:prstClr val="black"/>
                </a:solidFill>
              </a:rPr>
              <a:t>и </a:t>
            </a:r>
            <a:r>
              <a:rPr lang="ru-RU" sz="1600" dirty="0" smtClean="0">
                <a:solidFill>
                  <a:prstClr val="black"/>
                </a:solidFill>
              </a:rPr>
              <a:t>трудолюбие…»</a:t>
            </a:r>
            <a:endParaRPr lang="ru-RU" sz="1600" dirty="0">
              <a:solidFill>
                <a:prstClr val="black"/>
              </a:solidFill>
            </a:endParaRPr>
          </a:p>
          <a:p>
            <a:pPr marL="285750" lvl="0" indent="-285750">
              <a:buFont typeface="Arial" pitchFamily="34" charset="0"/>
              <a:buChar char="•"/>
            </a:pPr>
            <a:r>
              <a:rPr lang="ru-RU" sz="1600" dirty="0" smtClean="0">
                <a:solidFill>
                  <a:prstClr val="black"/>
                </a:solidFill>
              </a:rPr>
              <a:t>«… отзывчивость</a:t>
            </a:r>
            <a:r>
              <a:rPr lang="ru-RU" sz="1600" dirty="0">
                <a:solidFill>
                  <a:prstClr val="black"/>
                </a:solidFill>
              </a:rPr>
              <a:t>, уважение к </a:t>
            </a:r>
            <a:r>
              <a:rPr lang="ru-RU" sz="1600" dirty="0" smtClean="0">
                <a:solidFill>
                  <a:prstClr val="black"/>
                </a:solidFill>
              </a:rPr>
              <a:t>окружающим…»</a:t>
            </a:r>
            <a:endParaRPr lang="ru-RU" sz="1600" dirty="0">
              <a:solidFill>
                <a:prstClr val="black"/>
              </a:solidFill>
            </a:endParaRPr>
          </a:p>
          <a:p>
            <a:pPr marL="285750" lvl="0" indent="-285750">
              <a:buFont typeface="Arial" pitchFamily="34" charset="0"/>
              <a:buChar char="•"/>
            </a:pPr>
            <a:r>
              <a:rPr lang="ru-RU" sz="1600" dirty="0" smtClean="0">
                <a:solidFill>
                  <a:prstClr val="black"/>
                </a:solidFill>
              </a:rPr>
              <a:t>«… любовь </a:t>
            </a:r>
            <a:r>
              <a:rPr lang="ru-RU" sz="1600" dirty="0">
                <a:solidFill>
                  <a:prstClr val="black"/>
                </a:solidFill>
              </a:rPr>
              <a:t>к </a:t>
            </a:r>
            <a:r>
              <a:rPr lang="ru-RU" sz="1600" dirty="0" smtClean="0">
                <a:solidFill>
                  <a:prstClr val="black"/>
                </a:solidFill>
              </a:rPr>
              <a:t>природе…»</a:t>
            </a:r>
            <a:endParaRPr lang="ru-RU" sz="1600" dirty="0">
              <a:solidFill>
                <a:prstClr val="black"/>
              </a:solidFill>
            </a:endParaRPr>
          </a:p>
          <a:p>
            <a:pPr marL="285750" lvl="0" indent="-285750">
              <a:buFont typeface="Arial" pitchFamily="34" charset="0"/>
              <a:buChar char="•"/>
            </a:pPr>
            <a:r>
              <a:rPr lang="ru-RU" sz="1600" dirty="0" smtClean="0">
                <a:solidFill>
                  <a:prstClr val="black"/>
                </a:solidFill>
              </a:rPr>
              <a:t>Целеустремлённость</a:t>
            </a:r>
            <a:r>
              <a:rPr lang="ru-RU" sz="1600" dirty="0">
                <a:solidFill>
                  <a:prstClr val="black"/>
                </a:solidFill>
              </a:rPr>
              <a:t>, честность, взаимопонимание.</a:t>
            </a:r>
          </a:p>
          <a:p>
            <a:pPr marL="285750" lvl="0" indent="-285750">
              <a:buFont typeface="Arial" pitchFamily="34" charset="0"/>
              <a:buChar char="•"/>
            </a:pPr>
            <a:r>
              <a:rPr lang="ru-RU" sz="1600" dirty="0" smtClean="0">
                <a:solidFill>
                  <a:prstClr val="black"/>
                </a:solidFill>
              </a:rPr>
              <a:t>Милосердие</a:t>
            </a:r>
            <a:r>
              <a:rPr lang="ru-RU" sz="1600" dirty="0">
                <a:solidFill>
                  <a:prstClr val="black"/>
                </a:solidFill>
              </a:rPr>
              <a:t>, ценить чужой труд, уважение к старшим.</a:t>
            </a:r>
          </a:p>
          <a:p>
            <a:pPr marL="285750" lvl="0" indent="-285750">
              <a:buFont typeface="Arial" pitchFamily="34" charset="0"/>
              <a:buChar char="•"/>
            </a:pPr>
            <a:r>
              <a:rPr lang="ru-RU" sz="1600" dirty="0" smtClean="0">
                <a:solidFill>
                  <a:prstClr val="black"/>
                </a:solidFill>
              </a:rPr>
              <a:t>Искренность</a:t>
            </a:r>
            <a:r>
              <a:rPr lang="ru-RU" sz="1600" dirty="0">
                <a:solidFill>
                  <a:prstClr val="black"/>
                </a:solidFill>
              </a:rPr>
              <a:t>.</a:t>
            </a:r>
          </a:p>
          <a:p>
            <a:pPr marL="285750" lvl="0" indent="-285750">
              <a:buFont typeface="Arial" pitchFamily="34" charset="0"/>
              <a:buChar char="•"/>
            </a:pPr>
            <a:r>
              <a:rPr lang="ru-RU" sz="1600" dirty="0">
                <a:solidFill>
                  <a:prstClr val="black"/>
                </a:solidFill>
              </a:rPr>
              <a:t>Неравнодушие, сострадание  слабым.</a:t>
            </a:r>
          </a:p>
          <a:p>
            <a:pPr marL="285750" lvl="0" indent="-285750">
              <a:buFont typeface="Arial" pitchFamily="34" charset="0"/>
              <a:buChar char="•"/>
            </a:pPr>
            <a:r>
              <a:rPr lang="ru-RU" sz="1600" dirty="0">
                <a:solidFill>
                  <a:prstClr val="black"/>
                </a:solidFill>
              </a:rPr>
              <a:t>Стойкость характера.</a:t>
            </a:r>
          </a:p>
          <a:p>
            <a:pPr marL="285750" lvl="0" indent="-285750">
              <a:buFont typeface="Arial" pitchFamily="34" charset="0"/>
              <a:buChar char="•"/>
            </a:pPr>
            <a:r>
              <a:rPr lang="ru-RU" sz="1600" dirty="0">
                <a:solidFill>
                  <a:prstClr val="black"/>
                </a:solidFill>
              </a:rPr>
              <a:t>Бескорыстную помощь, убеждать, что ничего не достаётся даром.</a:t>
            </a:r>
          </a:p>
          <a:p>
            <a:pPr marL="285750" lvl="0" indent="-285750">
              <a:buFont typeface="Arial" pitchFamily="34" charset="0"/>
              <a:buChar char="•"/>
            </a:pPr>
            <a:r>
              <a:rPr lang="ru-RU" sz="1600" dirty="0">
                <a:solidFill>
                  <a:prstClr val="black"/>
                </a:solidFill>
              </a:rPr>
              <a:t>Ответственность за свои поступки, действия.</a:t>
            </a:r>
          </a:p>
          <a:p>
            <a:pPr marL="285750" lvl="0" indent="-285750">
              <a:buFont typeface="Arial" pitchFamily="34" charset="0"/>
              <a:buChar char="•"/>
            </a:pPr>
            <a:r>
              <a:rPr lang="ru-RU" sz="1600" dirty="0">
                <a:solidFill>
                  <a:prstClr val="black"/>
                </a:solidFill>
              </a:rPr>
              <a:t>Любовь к братьям нашим меньшим.</a:t>
            </a:r>
          </a:p>
          <a:p>
            <a:pPr marL="285750" lvl="0" indent="-285750">
              <a:buFont typeface="Arial" pitchFamily="34" charset="0"/>
              <a:buChar char="•"/>
            </a:pPr>
            <a:r>
              <a:rPr lang="ru-RU" sz="1600" dirty="0">
                <a:solidFill>
                  <a:prstClr val="black"/>
                </a:solidFill>
              </a:rPr>
              <a:t>Любовь к спорту, волю к победе.</a:t>
            </a:r>
          </a:p>
          <a:p>
            <a:pPr marL="285750" lvl="0" indent="-285750">
              <a:buFont typeface="Arial" pitchFamily="34" charset="0"/>
              <a:buChar char="•"/>
            </a:pPr>
            <a:r>
              <a:rPr lang="ru-RU" sz="1600" b="1" dirty="0" smtClean="0">
                <a:solidFill>
                  <a:srgbClr val="C00000"/>
                </a:solidFill>
              </a:rPr>
              <a:t>«… Вежливость</a:t>
            </a:r>
            <a:r>
              <a:rPr lang="ru-RU" sz="1600" b="1" dirty="0">
                <a:solidFill>
                  <a:srgbClr val="C00000"/>
                </a:solidFill>
              </a:rPr>
              <a:t>, чтобы мне не было стыдно за детей. Патриотизм, чтобы мои дети любили свою </a:t>
            </a:r>
            <a:r>
              <a:rPr lang="ru-RU" sz="1600" b="1" dirty="0" smtClean="0">
                <a:solidFill>
                  <a:srgbClr val="C00000"/>
                </a:solidFill>
              </a:rPr>
              <a:t>Родину».</a:t>
            </a:r>
            <a:endParaRPr lang="ru-RU" sz="1600" b="1" dirty="0">
              <a:solidFill>
                <a:srgbClr val="C00000"/>
              </a:solidFill>
            </a:endParaRPr>
          </a:p>
          <a:p>
            <a:pPr marL="285750" lvl="0" indent="-285750">
              <a:buFont typeface="Arial" pitchFamily="34" charset="0"/>
              <a:buChar char="•"/>
            </a:pPr>
            <a:r>
              <a:rPr lang="ru-RU" sz="1600" b="1" dirty="0" smtClean="0">
                <a:solidFill>
                  <a:srgbClr val="C00000"/>
                </a:solidFill>
              </a:rPr>
              <a:t>«.. Я </a:t>
            </a:r>
            <a:r>
              <a:rPr lang="ru-RU" sz="1600" b="1" dirty="0">
                <a:solidFill>
                  <a:srgbClr val="C00000"/>
                </a:solidFill>
              </a:rPr>
              <a:t>хочу стать человеком, который всегда поддержит своего ребёнка, не будет ставить ненужные запреты. В своём ребёнке я хотел бы взрастить доброту, трудолюбие и </a:t>
            </a:r>
            <a:r>
              <a:rPr lang="ru-RU" sz="1600" b="1" dirty="0" smtClean="0">
                <a:solidFill>
                  <a:srgbClr val="C00000"/>
                </a:solidFill>
              </a:rPr>
              <a:t>неравнодушие».</a:t>
            </a:r>
            <a:endParaRPr lang="ru-RU" sz="1600" b="1" dirty="0">
              <a:solidFill>
                <a:srgbClr val="C00000"/>
              </a:solidFill>
            </a:endParaRPr>
          </a:p>
          <a:p>
            <a:pPr marL="285750" lvl="0" indent="-285750">
              <a:buFont typeface="Arial" pitchFamily="34" charset="0"/>
              <a:buChar char="•"/>
            </a:pPr>
            <a:r>
              <a:rPr lang="ru-RU" sz="1600" b="1" dirty="0" smtClean="0">
                <a:solidFill>
                  <a:srgbClr val="C00000"/>
                </a:solidFill>
              </a:rPr>
              <a:t>«… Если </a:t>
            </a:r>
            <a:r>
              <a:rPr lang="ru-RU" sz="1600" b="1" dirty="0">
                <a:solidFill>
                  <a:srgbClr val="C00000"/>
                </a:solidFill>
              </a:rPr>
              <a:t>будет мальчик, то с самого детства он будет заниматься спортом, а самое главное, чтобы в неприятной ситуации смог постоять за себя. Если будет девочка, то с ней надо быть мягче: постоянная ласка и проявление </a:t>
            </a:r>
            <a:r>
              <a:rPr lang="ru-RU" sz="1600" b="1" dirty="0" smtClean="0">
                <a:solidFill>
                  <a:srgbClr val="C00000"/>
                </a:solidFill>
              </a:rPr>
              <a:t>любви».</a:t>
            </a:r>
            <a:endParaRPr lang="ru-RU" sz="1600" b="1" dirty="0">
              <a:solidFill>
                <a:srgbClr val="C00000"/>
              </a:solidFill>
            </a:endParaRPr>
          </a:p>
          <a:p>
            <a:pPr marL="285750" lvl="0" indent="-285750">
              <a:buFont typeface="Arial" pitchFamily="34" charset="0"/>
              <a:buChar char="•"/>
            </a:pPr>
            <a:r>
              <a:rPr lang="ru-RU" sz="1600" b="1" dirty="0" smtClean="0">
                <a:solidFill>
                  <a:srgbClr val="C00000"/>
                </a:solidFill>
              </a:rPr>
              <a:t>«… Буду </a:t>
            </a:r>
            <a:r>
              <a:rPr lang="ru-RU" sz="1600" b="1" dirty="0">
                <a:solidFill>
                  <a:srgbClr val="C00000"/>
                </a:solidFill>
              </a:rPr>
              <a:t>тактично указывать на их ошибки, чтобы в будущем они не повторяли их</a:t>
            </a:r>
            <a:r>
              <a:rPr lang="ru-RU" sz="1600" b="1" dirty="0" smtClean="0">
                <a:solidFill>
                  <a:srgbClr val="C00000"/>
                </a:solidFill>
              </a:rPr>
              <a:t>.»</a:t>
            </a:r>
            <a:endParaRPr lang="ru-RU" sz="1600" b="1" dirty="0">
              <a:solidFill>
                <a:srgbClr val="C00000"/>
              </a:solidFill>
            </a:endParaRPr>
          </a:p>
        </p:txBody>
      </p:sp>
    </p:spTree>
    <p:extLst>
      <p:ext uri="{BB962C8B-B14F-4D97-AF65-F5344CB8AC3E}">
        <p14:creationId xmlns:p14="http://schemas.microsoft.com/office/powerpoint/2010/main" val="465909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1841</Words>
  <Application>Microsoft Office PowerPoint</Application>
  <PresentationFormat>Экран (4:3)</PresentationFormat>
  <Paragraphs>202</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Класс 16</dc:creator>
  <cp:lastModifiedBy>PC8</cp:lastModifiedBy>
  <cp:revision>57</cp:revision>
  <dcterms:created xsi:type="dcterms:W3CDTF">2021-03-17T07:07:45Z</dcterms:created>
  <dcterms:modified xsi:type="dcterms:W3CDTF">2025-03-31T10:47:38Z</dcterms:modified>
</cp:coreProperties>
</file>