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8" r:id="rId3"/>
    <p:sldId id="259" r:id="rId4"/>
    <p:sldId id="260" r:id="rId5"/>
    <p:sldId id="261" r:id="rId6"/>
    <p:sldId id="262" r:id="rId7"/>
    <p:sldId id="270" r:id="rId8"/>
    <p:sldId id="263" r:id="rId9"/>
    <p:sldId id="269" r:id="rId10"/>
    <p:sldId id="268" r:id="rId11"/>
    <p:sldId id="267" r:id="rId12"/>
    <p:sldId id="264" r:id="rId13"/>
    <p:sldId id="274" r:id="rId14"/>
    <p:sldId id="275" r:id="rId15"/>
    <p:sldId id="294" r:id="rId16"/>
    <p:sldId id="295" r:id="rId17"/>
    <p:sldId id="296" r:id="rId18"/>
    <p:sldId id="276" r:id="rId19"/>
    <p:sldId id="297" r:id="rId20"/>
    <p:sldId id="298" r:id="rId21"/>
    <p:sldId id="302" r:id="rId22"/>
    <p:sldId id="299" r:id="rId23"/>
    <p:sldId id="300" r:id="rId24"/>
    <p:sldId id="301" r:id="rId25"/>
    <p:sldId id="285" r:id="rId26"/>
    <p:sldId id="286" r:id="rId27"/>
    <p:sldId id="288" r:id="rId28"/>
    <p:sldId id="289" r:id="rId29"/>
    <p:sldId id="290" r:id="rId30"/>
    <p:sldId id="291" r:id="rId31"/>
    <p:sldId id="293" r:id="rId3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1" autoAdjust="0"/>
    <p:restoredTop sz="94660"/>
  </p:normalViewPr>
  <p:slideViewPr>
    <p:cSldViewPr showGuides="1">
      <p:cViewPr varScale="1">
        <p:scale>
          <a:sx n="70" d="100"/>
          <a:sy n="70" d="100"/>
        </p:scale>
        <p:origin x="16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797EE6-6B06-4379-94E2-7D470AB35D47}" type="datetime9">
              <a:rPr lang="ru-RU"/>
              <a:pPr>
                <a:defRPr/>
              </a:pPr>
              <a:t>16.04.2016 21:02:48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F3C3215-2674-45B5-9AEE-21110A931A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733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CE4968-84EE-4486-BE5B-05DD80ED6C1E}" type="datetime9">
              <a:rPr lang="ru-RU"/>
              <a:pPr>
                <a:defRPr/>
              </a:pPr>
              <a:t>16.04.2016 21:02:48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112C96B-ECF6-4CF5-A231-73EE078596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97011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010304-7144-44BF-B460-66A291F5C6F9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14382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7A9EF-D3ED-4D7C-8A3A-9F7C2D4D3FAE}" type="datetime1">
              <a:rPr lang="ru-RU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72AAA-C1D9-40A8-8A1D-E1CD01FAB5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6266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9B470-B705-4D46-9A3A-0761D477F1AB}" type="datetime1">
              <a:rPr lang="ru-RU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A1219-908B-4B69-BDD6-421D6910B3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4053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DDCCC-5D5D-4005-B09B-208181577986}" type="datetime1">
              <a:rPr lang="ru-RU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329DE-7EDE-434A-A667-2B2894A11D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520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D3E8D-EB7B-48DA-AC5C-148BF8A6B1E4}" type="datetime1">
              <a:rPr lang="ru-RU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E4EFA-1D08-445A-A357-80585142E0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500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ED2D0-1A62-45DA-AFD8-33284C191351}" type="datetime1">
              <a:rPr lang="ru-RU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C293D-3D81-42B0-BCCC-5F12B873BF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9102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6DC78-C976-44F4-973A-524490AA137C}" type="datetime1">
              <a:rPr lang="ru-RU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B7EEE-D45E-4616-97F2-48C3398A2B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548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9DA23-3A74-43DB-B174-7A8C09B49F34}" type="datetime1">
              <a:rPr lang="ru-RU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3C0E6-5E92-457A-9D32-48EB60173F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333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7CAD5-B8B8-40CA-B5FE-F9577A3F127E}" type="datetime1">
              <a:rPr lang="ru-RU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0D14D-5177-4C53-88E5-52B93C63C3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117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7C9BB-A5BD-43E3-ACFC-E18E9AAEF2EA}" type="datetime1">
              <a:rPr lang="ru-RU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F373D-FD4B-4C4A-B46F-A1BCAD1731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520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12E15-FECE-48B8-8645-E6A399E11375}" type="datetime1">
              <a:rPr lang="ru-RU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4FD99-5A96-4256-A1C1-317C4EC42F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548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5A299-A081-43B6-8A9B-0CD7BDE20F55}" type="datetime1">
              <a:rPr lang="ru-RU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6FDF-21E0-44A5-A441-19188192DC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656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15BFD-9A47-4D72-A2DA-7C3F188A8998}" type="datetime1">
              <a:rPr lang="ru-RU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35460-DB2A-4EC2-96D8-534F18510D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771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4C4207-73E6-4BC6-A665-25949EDC4360}" type="datetime1">
              <a:rPr lang="ru-RU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AC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35B26C8-56F6-4C69-B75B-02C6A0A6C4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L.N.Tolstoy_Prokudin-Gorsky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42938" y="4786313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sz="5400" b="1" smtClean="0"/>
              <a:t>По тропинкам басни.</a:t>
            </a:r>
          </a:p>
        </p:txBody>
      </p:sp>
      <p:pic>
        <p:nvPicPr>
          <p:cNvPr id="4099" name="Picture 2" descr="H:\Documents and Settings\Aida\Рабочий стол\клипарты рамки фончики\kniga3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1196975"/>
            <a:ext cx="40957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836613"/>
            <a:ext cx="8229600" cy="4525962"/>
          </a:xfrm>
          <a:noFill/>
        </p:spPr>
        <p:txBody>
          <a:bodyPr/>
          <a:lstStyle/>
          <a:p>
            <a:pPr eaLnBrk="1" hangingPunct="1"/>
            <a:r>
              <a:rPr lang="ru-RU" altLang="ru-RU" sz="2400" b="1" smtClean="0">
                <a:latin typeface="Arial" panose="020B0604020202020204" pitchFamily="34" charset="0"/>
              </a:rPr>
              <a:t>Басня</a:t>
            </a:r>
            <a:r>
              <a:rPr lang="ru-RU" altLang="ru-RU" sz="2400" smtClean="0">
                <a:latin typeface="Arial" panose="020B0604020202020204" pitchFamily="34" charset="0"/>
              </a:rPr>
              <a:t> – краткий, чаще всего стихотворный рассказ, как правило, нравоучительного характера.</a:t>
            </a:r>
          </a:p>
          <a:p>
            <a:pPr eaLnBrk="1" hangingPunct="1"/>
            <a:r>
              <a:rPr lang="ru-RU" altLang="ru-RU" sz="2400" smtClean="0">
                <a:latin typeface="Arial" panose="020B0604020202020204" pitchFamily="34" charset="0"/>
              </a:rPr>
              <a:t>Басня изображает героев и события, используя </a:t>
            </a:r>
            <a:r>
              <a:rPr lang="ru-RU" altLang="ru-RU" sz="2400" b="1" smtClean="0">
                <a:latin typeface="Arial" panose="020B0604020202020204" pitchFamily="34" charset="0"/>
              </a:rPr>
              <a:t>олицетворение</a:t>
            </a:r>
            <a:r>
              <a:rPr lang="ru-RU" altLang="ru-RU" sz="2400" smtClean="0">
                <a:latin typeface="Arial" panose="020B0604020202020204" pitchFamily="34" charset="0"/>
              </a:rPr>
              <a:t>: действующими лицами выступают не только люди, но и животные, птицы, рыбы, насекомые, растения, вещи…</a:t>
            </a:r>
          </a:p>
          <a:p>
            <a:pPr eaLnBrk="1" hangingPunct="1"/>
            <a:r>
              <a:rPr lang="ru-RU" altLang="ru-RU" sz="2400" b="1" smtClean="0">
                <a:latin typeface="Arial" panose="020B0604020202020204" pitchFamily="34" charset="0"/>
              </a:rPr>
              <a:t>Аллегория</a:t>
            </a:r>
            <a:r>
              <a:rPr lang="ru-RU" altLang="ru-RU" sz="2400" smtClean="0">
                <a:latin typeface="Arial" panose="020B0604020202020204" pitchFamily="34" charset="0"/>
              </a:rPr>
              <a:t> - иносказательное изображение предмета, явления для того, чтобы наглядно показать его главные черты.</a:t>
            </a:r>
          </a:p>
          <a:p>
            <a:pPr eaLnBrk="1" hangingPunct="1"/>
            <a:r>
              <a:rPr lang="ru-RU" altLang="ru-RU" sz="2400" b="1" smtClean="0">
                <a:latin typeface="Arial" panose="020B0604020202020204" pitchFamily="34" charset="0"/>
              </a:rPr>
              <a:t>Мораль басни</a:t>
            </a:r>
            <a:r>
              <a:rPr lang="ru-RU" altLang="ru-RU" sz="2400" smtClean="0">
                <a:latin typeface="Arial" panose="020B0604020202020204" pitchFamily="34" charset="0"/>
              </a:rPr>
              <a:t>  - начальные или заключительные строки басни с нравоучительным выводом.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33375"/>
            <a:ext cx="7618413" cy="1143000"/>
          </a:xfrm>
          <a:noFill/>
        </p:spPr>
        <p:txBody>
          <a:bodyPr/>
          <a:lstStyle/>
          <a:p>
            <a:pPr eaLnBrk="1" hangingPunct="1"/>
            <a:r>
              <a:rPr lang="ru-RU" altLang="ru-RU" sz="4000" b="1" smtClean="0">
                <a:latin typeface="Arial" panose="020B0604020202020204" pitchFamily="34" charset="0"/>
              </a:rPr>
              <a:t>Основные признаки басни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341438"/>
            <a:ext cx="3960812" cy="4895850"/>
          </a:xfrm>
          <a:gradFill rotWithShape="1">
            <a:gsLst>
              <a:gs pos="0">
                <a:srgbClr val="C49F00"/>
              </a:gs>
              <a:gs pos="50000">
                <a:schemeClr val="bg1"/>
              </a:gs>
              <a:gs pos="100000">
                <a:srgbClr val="C49F00"/>
              </a:gs>
            </a:gsLst>
            <a:lin ang="0" scaled="1"/>
          </a:gradFill>
          <a:ln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b="1" smtClean="0">
                <a:latin typeface="Arial" panose="020B0604020202020204" pitchFamily="34" charset="0"/>
              </a:rPr>
              <a:t>■ Краткий рассказ, часто стихотворный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000" b="1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b="1" smtClean="0">
                <a:latin typeface="Arial" panose="020B0604020202020204" pitchFamily="34" charset="0"/>
              </a:rPr>
              <a:t>■ 2 части: основное повествование и мораль (нравоучение)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000" b="1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b="1" smtClean="0">
                <a:latin typeface="Arial" panose="020B0604020202020204" pitchFamily="34" charset="0"/>
              </a:rPr>
              <a:t>■ Аллегория (иносказание)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000" b="1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b="1" smtClean="0">
                <a:latin typeface="Arial" panose="020B0604020202020204" pitchFamily="34" charset="0"/>
              </a:rPr>
              <a:t>■ Сатирическое изображение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000" b="1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b="1" smtClean="0">
                <a:latin typeface="Arial" panose="020B0604020202020204" pitchFamily="34" charset="0"/>
              </a:rPr>
              <a:t>■ Герои – чаще животные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ru-RU" altLang="ru-RU" sz="1400" smtClean="0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4572000" y="1341438"/>
            <a:ext cx="4321175" cy="4895850"/>
          </a:xfrm>
          <a:prstGeom prst="rect">
            <a:avLst/>
          </a:prstGeom>
          <a:gradFill rotWithShape="1">
            <a:gsLst>
              <a:gs pos="0">
                <a:srgbClr val="C49F00"/>
              </a:gs>
              <a:gs pos="50000">
                <a:schemeClr val="bg1"/>
              </a:gs>
              <a:gs pos="100000">
                <a:srgbClr val="C49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ru-RU" altLang="ru-RU" sz="2400" b="1">
                <a:solidFill>
                  <a:srgbClr val="CC3300"/>
                </a:solidFill>
              </a:rPr>
              <a:t>■</a:t>
            </a:r>
            <a:r>
              <a:rPr lang="ru-RU" altLang="ru-RU" sz="2400" b="1"/>
              <a:t> </a:t>
            </a:r>
            <a:r>
              <a:rPr lang="ru-RU" altLang="ru-RU" sz="2000" b="1"/>
              <a:t>Диалог</a:t>
            </a:r>
          </a:p>
          <a:p>
            <a:pPr eaLnBrk="1" hangingPunct="1">
              <a:defRPr/>
            </a:pPr>
            <a:endParaRPr lang="ru-RU" altLang="ru-RU" sz="2000" b="1"/>
          </a:p>
          <a:p>
            <a:pPr eaLnBrk="1" hangingPunct="1">
              <a:defRPr/>
            </a:pPr>
            <a:r>
              <a:rPr lang="ru-RU" altLang="ru-RU" sz="2000" b="1">
                <a:solidFill>
                  <a:srgbClr val="CC3300"/>
                </a:solidFill>
              </a:rPr>
              <a:t>■ </a:t>
            </a:r>
            <a:r>
              <a:rPr lang="ru-RU" altLang="ru-RU" sz="2000" b="1"/>
              <a:t>Использование просторечной</a:t>
            </a:r>
          </a:p>
          <a:p>
            <a:pPr eaLnBrk="1" hangingPunct="1">
              <a:defRPr/>
            </a:pPr>
            <a:r>
              <a:rPr lang="ru-RU" altLang="ru-RU" sz="2000" b="1"/>
              <a:t> лексики</a:t>
            </a:r>
          </a:p>
          <a:p>
            <a:pPr eaLnBrk="1" hangingPunct="1">
              <a:defRPr/>
            </a:pPr>
            <a:endParaRPr lang="ru-RU" altLang="ru-RU" sz="2000" b="1"/>
          </a:p>
          <a:p>
            <a:pPr eaLnBrk="1" hangingPunct="1">
              <a:defRPr/>
            </a:pPr>
            <a:r>
              <a:rPr lang="ru-RU" altLang="ru-RU" sz="2000" b="1">
                <a:solidFill>
                  <a:srgbClr val="CC3300"/>
                </a:solidFill>
              </a:rPr>
              <a:t>■</a:t>
            </a:r>
            <a:r>
              <a:rPr lang="ru-RU" altLang="ru-RU" sz="2000" b="1"/>
              <a:t> Лаконизм</a:t>
            </a:r>
          </a:p>
          <a:p>
            <a:pPr eaLnBrk="1" hangingPunct="1">
              <a:defRPr/>
            </a:pPr>
            <a:endParaRPr lang="ru-RU" altLang="ru-RU" sz="2000" b="1"/>
          </a:p>
          <a:p>
            <a:pPr eaLnBrk="1" hangingPunct="1">
              <a:defRPr/>
            </a:pPr>
            <a:r>
              <a:rPr lang="ru-RU" altLang="ru-RU" sz="2000" b="1">
                <a:solidFill>
                  <a:srgbClr val="CC3300"/>
                </a:solidFill>
              </a:rPr>
              <a:t>■</a:t>
            </a:r>
            <a:r>
              <a:rPr lang="ru-RU" altLang="ru-RU" sz="2000" b="1"/>
              <a:t> Афористичность языка</a:t>
            </a:r>
          </a:p>
          <a:p>
            <a:pPr eaLnBrk="1" hangingPunct="1">
              <a:defRPr/>
            </a:pPr>
            <a:endParaRPr lang="ru-RU" altLang="ru-RU" sz="2000" b="1"/>
          </a:p>
          <a:p>
            <a:pPr eaLnBrk="1" hangingPunct="1">
              <a:defRPr/>
            </a:pPr>
            <a:r>
              <a:rPr lang="ru-RU" altLang="ru-RU" sz="2000" b="1">
                <a:solidFill>
                  <a:srgbClr val="CC3300"/>
                </a:solidFill>
              </a:rPr>
              <a:t>■</a:t>
            </a:r>
            <a:r>
              <a:rPr lang="ru-RU" altLang="ru-RU" sz="2000" b="1"/>
              <a:t> Особый басенный стих</a:t>
            </a:r>
          </a:p>
          <a:p>
            <a:pPr eaLnBrk="1" hangingPunct="1">
              <a:defRPr/>
            </a:pPr>
            <a:r>
              <a:rPr lang="ru-RU" altLang="ru-RU" sz="2000" b="1"/>
              <a:t>(строчки разной длины), </a:t>
            </a:r>
          </a:p>
          <a:p>
            <a:pPr eaLnBrk="1" hangingPunct="1">
              <a:defRPr/>
            </a:pPr>
            <a:r>
              <a:rPr lang="ru-RU" altLang="ru-RU" sz="2000" b="1"/>
              <a:t>передающий разговорную речь</a:t>
            </a:r>
          </a:p>
          <a:p>
            <a:pPr eaLnBrk="1" hangingPunct="1">
              <a:defRPr/>
            </a:pPr>
            <a:endParaRPr lang="ru-RU" altLang="ru-RU" sz="2000" b="1"/>
          </a:p>
          <a:p>
            <a:pPr eaLnBrk="1" hangingPunct="1">
              <a:defRPr/>
            </a:pPr>
            <a:r>
              <a:rPr lang="ru-RU" altLang="ru-RU" sz="2000" b="1">
                <a:solidFill>
                  <a:srgbClr val="CC3300"/>
                </a:solidFill>
              </a:rPr>
              <a:t>■</a:t>
            </a:r>
            <a:r>
              <a:rPr lang="ru-RU" altLang="ru-RU" sz="2000" b="1"/>
              <a:t> Олицетворения</a:t>
            </a:r>
          </a:p>
          <a:p>
            <a:pPr eaLnBrk="1" hangingPunct="1">
              <a:defRPr/>
            </a:pPr>
            <a:endParaRPr lang="ru-RU" altLang="ru-RU" sz="2400" b="1"/>
          </a:p>
        </p:txBody>
      </p:sp>
      <p:sp>
        <p:nvSpPr>
          <p:cNvPr id="15365" name="AutoShape 8"/>
          <p:cNvSpPr>
            <a:spLocks noChangeArrowheads="1"/>
          </p:cNvSpPr>
          <p:nvPr/>
        </p:nvSpPr>
        <p:spPr bwMode="auto">
          <a:xfrm>
            <a:off x="4140200" y="1341438"/>
            <a:ext cx="431800" cy="49688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85273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latin typeface="Arial" panose="020B0604020202020204" pitchFamily="34" charset="0"/>
              </a:rPr>
              <a:t>ОТГАДАЙТЕ, О КАКОЙ БАСНЕ ИДЁТ РЕЧЬ: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484313"/>
            <a:ext cx="4572000" cy="4176712"/>
          </a:xfrm>
          <a:noFill/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219700" y="620713"/>
            <a:ext cx="363537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latin typeface="Arial" panose="020B0604020202020204" pitchFamily="34" charset="0"/>
              </a:rPr>
              <a:t>«И вместе трое все в него впряглись;</a:t>
            </a:r>
            <a:br>
              <a:rPr lang="ru-RU" altLang="ru-RU" sz="4000">
                <a:latin typeface="Arial" panose="020B0604020202020204" pitchFamily="34" charset="0"/>
              </a:rPr>
            </a:br>
            <a:r>
              <a:rPr lang="ru-RU" altLang="ru-RU" sz="4000">
                <a:latin typeface="Arial" panose="020B0604020202020204" pitchFamily="34" charset="0"/>
              </a:rPr>
              <a:t>Из кожи лезут вон, а возу всё нет ходу!»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1412875"/>
            <a:ext cx="4681537" cy="4308475"/>
          </a:xfrm>
          <a:noFill/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364163" y="274638"/>
            <a:ext cx="3322637" cy="603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latin typeface="Arial" panose="020B0604020202020204" pitchFamily="34" charset="0"/>
              </a:rPr>
              <a:t>« Соседка , перестань срамиться,-</a:t>
            </a:r>
            <a:br>
              <a:rPr lang="ru-RU" altLang="ru-RU" sz="4000">
                <a:latin typeface="Arial" panose="020B0604020202020204" pitchFamily="34" charset="0"/>
              </a:rPr>
            </a:br>
            <a:r>
              <a:rPr lang="ru-RU" altLang="ru-RU" sz="4000">
                <a:latin typeface="Arial" panose="020B0604020202020204" pitchFamily="34" charset="0"/>
              </a:rPr>
              <a:t>Ей шавка говорит, - тебе ль с Слоном возиться?»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C2D4025-001F-41FD-86CE-2BF07AED161C}" type="datetime1">
              <a:rPr lang="ru-RU" smtClean="0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1945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AF5EAC-5CC3-4F62-B098-621FA908787B}" type="slidenum">
              <a:rPr lang="ru-RU" altLang="ru-RU" sz="1200" smtClean="0">
                <a:solidFill>
                  <a:srgbClr val="AC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200" smtClean="0">
              <a:solidFill>
                <a:srgbClr val="AC8989"/>
              </a:solidFill>
            </a:endParaRPr>
          </a:p>
        </p:txBody>
      </p:sp>
      <p:pic>
        <p:nvPicPr>
          <p:cNvPr id="19460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166813"/>
            <a:ext cx="8229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216150"/>
            <a:ext cx="3571875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4222750" y="1166813"/>
            <a:ext cx="4660900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latin typeface="Arial" panose="020B0604020202020204" pitchFamily="34" charset="0"/>
              </a:rPr>
              <a:t>Так для многих чрезмерная любовь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latin typeface="Arial" panose="020B0604020202020204" pitchFamily="34" charset="0"/>
              </a:rPr>
              <a:t> к удовольствиям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latin typeface="Arial" panose="020B0604020202020204" pitchFamily="34" charset="0"/>
              </a:rPr>
              <a:t>становится причиной несчастий.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C2D4025-001F-41FD-86CE-2BF07AED161C}" type="datetime1">
              <a:rPr lang="ru-RU" smtClean="0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2048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E80EA2-9C6D-4DF3-8D68-9BEDB61B4FEC}" type="slidenum">
              <a:rPr lang="ru-RU" altLang="ru-RU" sz="1200" smtClean="0">
                <a:solidFill>
                  <a:srgbClr val="AC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200" smtClean="0">
              <a:solidFill>
                <a:srgbClr val="AC8989"/>
              </a:solidFill>
            </a:endParaRPr>
          </a:p>
        </p:txBody>
      </p:sp>
      <p:pic>
        <p:nvPicPr>
          <p:cNvPr id="2048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3024187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4071938" y="1031875"/>
            <a:ext cx="4618037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latin typeface="Arial" panose="020B0604020202020204" pitchFamily="34" charset="0"/>
              </a:rPr>
              <a:t>- Лучше ты меня, бедняжку,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latin typeface="Arial" panose="020B0604020202020204" pitchFamily="34" charset="0"/>
              </a:rPr>
              <a:t>Пожалей, пожалей,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latin typeface="Arial" panose="020B0604020202020204" pitchFamily="34" charset="0"/>
              </a:rPr>
              <a:t>Молоко в другую чашку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latin typeface="Arial" panose="020B0604020202020204" pitchFamily="34" charset="0"/>
              </a:rPr>
              <a:t>Перелей, перелей.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C2D4025-001F-41FD-86CE-2BF07AED161C}" type="datetime1">
              <a:rPr lang="ru-RU" smtClean="0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2150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96B3B9-4B3B-405C-A630-F3421954A6F1}" type="slidenum">
              <a:rPr lang="ru-RU" altLang="ru-RU" sz="1200" smtClean="0">
                <a:solidFill>
                  <a:srgbClr val="AC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200" smtClean="0">
              <a:solidFill>
                <a:srgbClr val="AC8989"/>
              </a:solidFill>
            </a:endParaRPr>
          </a:p>
        </p:txBody>
      </p:sp>
      <p:pic>
        <p:nvPicPr>
          <p:cNvPr id="2150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989138"/>
            <a:ext cx="38211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4572000" y="1536700"/>
            <a:ext cx="4224338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latin typeface="Arial" panose="020B0604020202020204" pitchFamily="34" charset="0"/>
              </a:rPr>
              <a:t>Когда боится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latin typeface="Arial" panose="020B0604020202020204" pitchFamily="34" charset="0"/>
              </a:rPr>
              <a:t>трус кого,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latin typeface="Arial" panose="020B0604020202020204" pitchFamily="34" charset="0"/>
              </a:rPr>
              <a:t>То думает,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latin typeface="Arial" panose="020B0604020202020204" pitchFamily="34" charset="0"/>
              </a:rPr>
              <a:t>что на того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latin typeface="Arial" panose="020B0604020202020204" pitchFamily="34" charset="0"/>
              </a:rPr>
              <a:t>Весь свет глядит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>
                <a:latin typeface="Arial" panose="020B0604020202020204" pitchFamily="34" charset="0"/>
              </a:rPr>
              <a:t> его глазами.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620713"/>
            <a:ext cx="7921625" cy="11430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latin typeface="Arial" panose="020B0604020202020204" pitchFamily="34" charset="0"/>
              </a:rPr>
              <a:t>У нас  выделилась своя  группа подготовки проекта.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844824"/>
            <a:ext cx="6588224" cy="4464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C2D4025-001F-41FD-86CE-2BF07AED161C}" type="datetime1">
              <a:rPr lang="ru-RU" smtClean="0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2355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35C8AD-F20F-4355-B7B1-8E2E8741095A}" type="slidenum">
              <a:rPr lang="ru-RU" altLang="ru-RU" sz="1200" smtClean="0">
                <a:solidFill>
                  <a:srgbClr val="AC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200" smtClean="0">
              <a:solidFill>
                <a:srgbClr val="AC8989"/>
              </a:solidFill>
            </a:endParaRP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3276600" y="765175"/>
            <a:ext cx="2401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latin typeface="Arial" panose="020B0604020202020204" pitchFamily="34" charset="0"/>
              </a:rPr>
              <a:t>Артисты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700808"/>
            <a:ext cx="3312368" cy="44210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1" y="1700808"/>
            <a:ext cx="3577715" cy="439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type="body" idx="1"/>
          </p:nvPr>
        </p:nvSpPr>
        <p:spPr>
          <a:xfrm>
            <a:off x="323850" y="2320925"/>
            <a:ext cx="8229600" cy="4525963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3600" b="1" smtClean="0">
                <a:solidFill>
                  <a:srgbClr val="2D2D8A"/>
                </a:solidFill>
                <a:latin typeface="Arial" panose="020B0604020202020204" pitchFamily="34" charset="0"/>
              </a:rPr>
              <a:t>   </a:t>
            </a:r>
            <a:r>
              <a:rPr lang="ru-RU" altLang="ru-RU" sz="5400" b="1" smtClean="0">
                <a:latin typeface="Arial" panose="020B0604020202020204" pitchFamily="34" charset="0"/>
              </a:rPr>
              <a:t>Проект</a:t>
            </a:r>
            <a:br>
              <a:rPr lang="ru-RU" altLang="ru-RU" sz="5400" b="1" smtClean="0">
                <a:latin typeface="Arial" panose="020B0604020202020204" pitchFamily="34" charset="0"/>
              </a:rPr>
            </a:br>
            <a:r>
              <a:rPr lang="ru-RU" altLang="ru-RU" sz="5400" b="1" smtClean="0">
                <a:latin typeface="Arial" panose="020B0604020202020204" pitchFamily="34" charset="0"/>
              </a:rPr>
              <a:t> учащихся 3 класса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500063" y="6492875"/>
            <a:ext cx="2133600" cy="365125"/>
          </a:xfrm>
        </p:spPr>
        <p:txBody>
          <a:bodyPr/>
          <a:lstStyle/>
          <a:p>
            <a:pPr>
              <a:defRPr/>
            </a:pPr>
            <a:fld id="{CEF3E3EC-838C-4A64-AA22-BC34ACD15591}" type="datetime1">
              <a:rPr lang="ru-RU"/>
              <a:pPr>
                <a:defRPr/>
              </a:pPr>
              <a:t>16.04.2016</a:t>
            </a:fld>
            <a:endParaRPr lang="ru-RU" dirty="0"/>
          </a:p>
        </p:txBody>
      </p:sp>
      <p:sp>
        <p:nvSpPr>
          <p:cNvPr id="6148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8580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00EFD3-7A06-4C6C-A514-EAD6D260A61A}" type="slidenum">
              <a:rPr lang="ru-RU" altLang="ru-RU" sz="1200" smtClean="0">
                <a:solidFill>
                  <a:srgbClr val="AC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200" smtClean="0">
              <a:solidFill>
                <a:srgbClr val="AC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C2D4025-001F-41FD-86CE-2BF07AED161C}" type="datetime1">
              <a:rPr lang="ru-RU" smtClean="0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2457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BAAD34-6BED-47B2-B42C-AED447A7AB7C}" type="slidenum">
              <a:rPr lang="ru-RU" altLang="ru-RU" sz="1200" smtClean="0">
                <a:solidFill>
                  <a:srgbClr val="AC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200" smtClean="0">
              <a:solidFill>
                <a:srgbClr val="AC8989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330" y="1556792"/>
            <a:ext cx="3651870" cy="4653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C2D4025-001F-41FD-86CE-2BF07AED161C}" type="datetime1">
              <a:rPr lang="ru-RU" smtClean="0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2560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263969-5BC8-43A2-AAA8-1F09080472B6}" type="slidenum">
              <a:rPr lang="ru-RU" altLang="ru-RU" sz="1200" smtClean="0">
                <a:solidFill>
                  <a:srgbClr val="AC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200" smtClean="0">
              <a:solidFill>
                <a:srgbClr val="AC898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2270" y="1588188"/>
            <a:ext cx="6840760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2124075" y="541338"/>
            <a:ext cx="51371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latin typeface="Arial" panose="020B0604020202020204" pitchFamily="34" charset="0"/>
              </a:rPr>
              <a:t>Работа режиссёра 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latin typeface="Arial" panose="020B0604020202020204" pitchFamily="34" charset="0"/>
              </a:rPr>
              <a:t>художника по костюмам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C2D4025-001F-41FD-86CE-2BF07AED161C}" type="datetime1">
              <a:rPr lang="ru-RU" smtClean="0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2662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97788C-D07B-4F19-9E54-DA88E804E745}" type="slidenum">
              <a:rPr lang="ru-RU" altLang="ru-RU" sz="1200" smtClean="0">
                <a:solidFill>
                  <a:srgbClr val="AC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ru-RU" altLang="ru-RU" sz="1200" smtClean="0">
              <a:solidFill>
                <a:srgbClr val="AC8989"/>
              </a:solidFill>
            </a:endParaRP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3492500" y="639763"/>
            <a:ext cx="2640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latin typeface="Arial" panose="020B0604020202020204" pitchFamily="34" charset="0"/>
              </a:rPr>
              <a:t>Режиссёр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628" y="1484784"/>
            <a:ext cx="6064931" cy="4548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C2D4025-001F-41FD-86CE-2BF07AED161C}" type="datetime1">
              <a:rPr lang="ru-RU" smtClean="0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2765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B10F24-19A0-457C-B327-963E794CE31B}" type="slidenum">
              <a:rPr lang="ru-RU" altLang="ru-RU" sz="1200" smtClean="0">
                <a:solidFill>
                  <a:srgbClr val="AC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ru-RU" altLang="ru-RU" sz="1200" smtClean="0">
              <a:solidFill>
                <a:srgbClr val="AC8989"/>
              </a:solidFill>
            </a:endParaRP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1835150" y="620713"/>
            <a:ext cx="6138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latin typeface="Arial" panose="020B0604020202020204" pitchFamily="34" charset="0"/>
              </a:rPr>
              <a:t>Художник по костюмам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157" y="1503394"/>
            <a:ext cx="6217840" cy="4663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C2D4025-001F-41FD-86CE-2BF07AED161C}" type="datetime1">
              <a:rPr lang="ru-RU" smtClean="0"/>
              <a:pPr>
                <a:defRPr/>
              </a:pPr>
              <a:t>16.04.2016</a:t>
            </a:fld>
            <a:endParaRPr lang="ru-RU"/>
          </a:p>
        </p:txBody>
      </p:sp>
      <p:sp>
        <p:nvSpPr>
          <p:cNvPr id="2867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CC2B85-85FE-42B3-9AB7-02D18E00F474}" type="slidenum">
              <a:rPr lang="ru-RU" altLang="ru-RU" sz="1200" smtClean="0">
                <a:solidFill>
                  <a:srgbClr val="AC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ru-RU" altLang="ru-RU" sz="1200" smtClean="0">
              <a:solidFill>
                <a:srgbClr val="AC8989"/>
              </a:solidFill>
            </a:endParaRP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1692275" y="620713"/>
            <a:ext cx="6657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latin typeface="Arial" panose="020B0604020202020204" pitchFamily="34" charset="0"/>
              </a:rPr>
              <a:t>Художник по декорациям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484784"/>
            <a:ext cx="3672408" cy="4437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6" y="1484783"/>
            <a:ext cx="3970784" cy="4437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z="4000" b="1" smtClean="0">
                <a:latin typeface="Arial" panose="020B0604020202020204" pitchFamily="34" charset="0"/>
              </a:rPr>
              <a:t>Чему учат басни Крылова</a:t>
            </a:r>
          </a:p>
        </p:txBody>
      </p:sp>
      <p:pic>
        <p:nvPicPr>
          <p:cNvPr id="29699" name="Picture 5" descr="Крылов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1773238"/>
            <a:ext cx="3308350" cy="3600450"/>
          </a:xfrm>
          <a:noFill/>
        </p:spPr>
      </p:pic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4427538" y="1341438"/>
            <a:ext cx="4537075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alt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altLang="ru-RU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Басни И. А. Крылова учат быть добрыми, честными, справедливыми. Хотя в баснях действуют животные, птицы или предметы, мы понимаем, что речь идет о людях. Автор помогает нам оценить их поступки.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5175"/>
            <a:ext cx="8686800" cy="863600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/>
            </a:r>
            <a:br>
              <a:rPr lang="ru-RU" altLang="ru-RU" smtClean="0">
                <a:latin typeface="Arial" panose="020B0604020202020204" pitchFamily="34" charset="0"/>
              </a:rPr>
            </a:br>
            <a:r>
              <a:rPr lang="ru-RU" altLang="ru-RU" smtClean="0">
                <a:latin typeface="Arial" panose="020B0604020202020204" pitchFamily="34" charset="0"/>
              </a:rPr>
              <a:t/>
            </a:r>
            <a:br>
              <a:rPr lang="ru-RU" altLang="ru-RU" smtClean="0">
                <a:latin typeface="Arial" panose="020B0604020202020204" pitchFamily="34" charset="0"/>
              </a:rPr>
            </a:br>
            <a:r>
              <a:rPr lang="ru-RU" altLang="ru-RU" smtClean="0">
                <a:latin typeface="Arial" panose="020B0604020202020204" pitchFamily="34" charset="0"/>
              </a:rPr>
              <a:t/>
            </a:r>
            <a:br>
              <a:rPr lang="ru-RU" altLang="ru-RU" smtClean="0">
                <a:latin typeface="Arial" panose="020B0604020202020204" pitchFamily="34" charset="0"/>
              </a:rPr>
            </a:br>
            <a:r>
              <a:rPr lang="ru-RU" altLang="ru-RU" sz="3200" b="1" smtClean="0">
                <a:latin typeface="Arial" panose="020B0604020202020204" pitchFamily="34" charset="0"/>
              </a:rPr>
              <a:t>Мы выбрали басни, которые нам больше всего понравились и составили список  любимых басен, которые  мы рекомендуем прочитать.</a:t>
            </a:r>
            <a:br>
              <a:rPr lang="ru-RU" altLang="ru-RU" sz="3200" b="1" smtClean="0">
                <a:latin typeface="Arial" panose="020B0604020202020204" pitchFamily="34" charset="0"/>
              </a:rPr>
            </a:br>
            <a:endParaRPr lang="ru-RU" altLang="ru-RU" sz="3200" b="1" smtClean="0">
              <a:latin typeface="Arial" panose="020B0604020202020204" pitchFamily="34" charset="0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213100"/>
            <a:ext cx="3827462" cy="4525963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latin typeface="Arial" panose="020B0604020202020204" pitchFamily="34" charset="0"/>
              </a:rPr>
              <a:t>Квартет; </a:t>
            </a:r>
          </a:p>
          <a:p>
            <a:pPr eaLnBrk="1" hangingPunct="1"/>
            <a:r>
              <a:rPr lang="ru-RU" altLang="ru-RU" sz="2800" smtClean="0">
                <a:latin typeface="Arial" panose="020B0604020202020204" pitchFamily="34" charset="0"/>
              </a:rPr>
              <a:t>Свинья под Дубом;</a:t>
            </a:r>
          </a:p>
          <a:p>
            <a:pPr eaLnBrk="1" hangingPunct="1"/>
            <a:r>
              <a:rPr lang="ru-RU" altLang="ru-RU" sz="2800" smtClean="0">
                <a:latin typeface="Arial" panose="020B0604020202020204" pitchFamily="34" charset="0"/>
              </a:rPr>
              <a:t>Лисица и Виноград;</a:t>
            </a:r>
          </a:p>
          <a:p>
            <a:pPr eaLnBrk="1" hangingPunct="1"/>
            <a:r>
              <a:rPr lang="ru-RU" altLang="ru-RU" sz="2800" smtClean="0">
                <a:latin typeface="Arial" panose="020B0604020202020204" pitchFamily="34" charset="0"/>
              </a:rPr>
              <a:t>Волк на Псарне; </a:t>
            </a:r>
          </a:p>
          <a:p>
            <a:pPr eaLnBrk="1" hangingPunct="1"/>
            <a:r>
              <a:rPr lang="ru-RU" altLang="ru-RU" sz="2800" smtClean="0">
                <a:latin typeface="Arial" panose="020B0604020202020204" pitchFamily="34" charset="0"/>
              </a:rPr>
              <a:t>Волк и Ягнёнок;</a:t>
            </a:r>
          </a:p>
          <a:p>
            <a:pPr eaLnBrk="1" hangingPunct="1"/>
            <a:endParaRPr lang="ru-RU" altLang="ru-RU" sz="28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800" smtClean="0"/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4716463" y="3124200"/>
            <a:ext cx="4038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>
                <a:latin typeface="Arial" panose="020B0604020202020204" pitchFamily="34" charset="0"/>
              </a:rPr>
              <a:t>Кот и Повар.</a:t>
            </a:r>
          </a:p>
          <a:p>
            <a:pPr eaLnBrk="1" hangingPunct="1"/>
            <a:r>
              <a:rPr lang="ru-RU" altLang="ru-RU" sz="2800">
                <a:latin typeface="Arial" panose="020B0604020202020204" pitchFamily="34" charset="0"/>
              </a:rPr>
              <a:t>Стрекоза и Муравей;</a:t>
            </a:r>
          </a:p>
          <a:p>
            <a:pPr eaLnBrk="1" hangingPunct="1"/>
            <a:r>
              <a:rPr lang="ru-RU" altLang="ru-RU" sz="2800">
                <a:latin typeface="Arial" panose="020B0604020202020204" pitchFamily="34" charset="0"/>
              </a:rPr>
              <a:t>Ворона и Лисица;</a:t>
            </a:r>
          </a:p>
          <a:p>
            <a:pPr eaLnBrk="1" hangingPunct="1"/>
            <a:r>
              <a:rPr lang="ru-RU" altLang="ru-RU" sz="2800">
                <a:latin typeface="Arial" panose="020B0604020202020204" pitchFamily="34" charset="0"/>
              </a:rPr>
              <a:t>Слон и Моська;</a:t>
            </a:r>
          </a:p>
          <a:p>
            <a:pPr eaLnBrk="1" hangingPunct="1"/>
            <a:r>
              <a:rPr lang="ru-RU" altLang="ru-RU" sz="2800">
                <a:latin typeface="Arial" panose="020B0604020202020204" pitchFamily="34" charset="0"/>
              </a:rPr>
              <a:t>Мартышка и Очки;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uild="p"/>
      <p:bldP spid="4096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836613"/>
            <a:ext cx="8642350" cy="5545137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 smtClean="0"/>
              <a:t>    </a:t>
            </a:r>
            <a:r>
              <a:rPr lang="ru-RU" altLang="ru-RU" sz="2800" smtClean="0">
                <a:latin typeface="Arial" panose="020B0604020202020204" pitchFamily="34" charset="0"/>
              </a:rPr>
              <a:t>Действительно, и в нашей жизни мы постоянно сталкиваемся с хорошо знакомыми крыловскими персонажами. По-прежнему среди нас Ворона и Лисица, Лебедь, Рак и Щука, горе-музыканты - Мартышка, Осел, Козел и косолапый Мишка. И если присмотреться, то какие-то недостатки мы откроем и в себе. Ведь людей без недостатков не бывает, и сейчас, как и в былые времена, ум соседствует с глупостью, трудолюбие – с ленью, скромность – с хвастовством, талант – с бездарностью. Я надеюсь, что нравоучения Крылова помогут вам стать лучше, а подготовленный проект  принесет пользу.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1075"/>
            <a:ext cx="8291513" cy="792163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latin typeface="Arial" panose="020B0604020202020204" pitchFamily="34" charset="0"/>
              </a:rPr>
              <a:t>Работая над проектом мы научились:</a:t>
            </a:r>
            <a:br>
              <a:rPr lang="ru-RU" altLang="ru-RU" sz="4000" b="1" smtClean="0">
                <a:latin typeface="Arial" panose="020B0604020202020204" pitchFamily="34" charset="0"/>
              </a:rPr>
            </a:br>
            <a:endParaRPr lang="ru-RU" altLang="ru-RU" sz="4000" b="1" smtClean="0">
              <a:latin typeface="Arial" panose="020B0604020202020204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latin typeface="Arial" panose="020B0604020202020204" pitchFamily="34" charset="0"/>
              </a:rPr>
              <a:t>выразительно читать,</a:t>
            </a:r>
          </a:p>
          <a:p>
            <a:pPr eaLnBrk="1" hangingPunct="1"/>
            <a:r>
              <a:rPr lang="ru-RU" altLang="ru-RU" sz="2800" smtClean="0">
                <a:latin typeface="Arial" panose="020B0604020202020204" pitchFamily="34" charset="0"/>
              </a:rPr>
              <a:t>грамотно и образно выражать свои мысли,</a:t>
            </a:r>
          </a:p>
          <a:p>
            <a:pPr eaLnBrk="1" hangingPunct="1"/>
            <a:r>
              <a:rPr lang="ru-RU" altLang="ru-RU" sz="2800" smtClean="0">
                <a:latin typeface="Arial" panose="020B0604020202020204" pitchFamily="34" charset="0"/>
              </a:rPr>
              <a:t> создавать иллюстрации к басням,</a:t>
            </a:r>
          </a:p>
          <a:p>
            <a:pPr eaLnBrk="1" hangingPunct="1"/>
            <a:r>
              <a:rPr lang="ru-RU" altLang="ru-RU" sz="2800" smtClean="0">
                <a:latin typeface="Arial" panose="020B0604020202020204" pitchFamily="34" charset="0"/>
              </a:rPr>
              <a:t>научились работать с материалами,</a:t>
            </a:r>
          </a:p>
          <a:p>
            <a:pPr eaLnBrk="1" hangingPunct="1"/>
            <a:r>
              <a:rPr lang="ru-RU" altLang="ru-RU" sz="2800" smtClean="0">
                <a:latin typeface="Arial" panose="020B0604020202020204" pitchFamily="34" charset="0"/>
              </a:rPr>
              <a:t>бережно относится к творчеству друг друга,</a:t>
            </a:r>
          </a:p>
          <a:p>
            <a:pPr eaLnBrk="1" hangingPunct="1"/>
            <a:r>
              <a:rPr lang="ru-RU" altLang="ru-RU" sz="2800" smtClean="0">
                <a:latin typeface="Arial" panose="020B0604020202020204" pitchFamily="34" charset="0"/>
              </a:rPr>
              <a:t>работать в группе.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476375" y="908050"/>
            <a:ext cx="6551613" cy="5329238"/>
          </a:xfrm>
          <a:noFill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800" b="1" smtClean="0">
                <a:latin typeface="Arial" panose="020B0604020202020204" pitchFamily="34" charset="0"/>
              </a:rPr>
              <a:t>Забавой он людей исправил,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800" b="1" smtClean="0">
                <a:latin typeface="Arial" panose="020B0604020202020204" pitchFamily="34" charset="0"/>
              </a:rPr>
              <a:t>Сметая с них пороков пыль;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800" b="1" smtClean="0">
                <a:latin typeface="Arial" panose="020B0604020202020204" pitchFamily="34" charset="0"/>
              </a:rPr>
              <a:t>Он баснями себя прославил,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800" b="1" smtClean="0">
                <a:latin typeface="Arial" panose="020B0604020202020204" pitchFamily="34" charset="0"/>
              </a:rPr>
              <a:t>И слава эта наша быль.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800" b="1" smtClean="0">
                <a:latin typeface="Arial" panose="020B0604020202020204" pitchFamily="34" charset="0"/>
              </a:rPr>
              <a:t>И не забудут этой были,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800" b="1" smtClean="0">
                <a:latin typeface="Arial" panose="020B0604020202020204" pitchFamily="34" charset="0"/>
              </a:rPr>
              <a:t>Пока по-русски говорят.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800" b="1" smtClean="0">
                <a:latin typeface="Arial" panose="020B0604020202020204" pitchFamily="34" charset="0"/>
              </a:rPr>
              <a:t>Её давно мы затвердили,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800" b="1" smtClean="0">
                <a:latin typeface="Arial" panose="020B0604020202020204" pitchFamily="34" charset="0"/>
              </a:rPr>
              <a:t>Её и внуки затвердят.</a:t>
            </a:r>
          </a:p>
          <a:p>
            <a:pPr eaLnBrk="1" hangingPunct="1"/>
            <a:endParaRPr lang="ru-RU" altLang="ru-RU" sz="2800" b="1" smtClean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/>
          </p:cNvSpPr>
          <p:nvPr>
            <p:ph type="body" idx="4294967295"/>
          </p:nvPr>
        </p:nvSpPr>
        <p:spPr>
          <a:xfrm>
            <a:off x="611188" y="1844675"/>
            <a:ext cx="8229600" cy="4525963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4000" b="1" smtClean="0">
                <a:latin typeface="Arial" panose="020B0604020202020204" pitchFamily="34" charset="0"/>
              </a:rPr>
              <a:t>Руководитель проекта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4000" b="1" smtClean="0">
                <a:latin typeface="Arial" panose="020B0604020202020204" pitchFamily="34" charset="0"/>
              </a:rPr>
              <a:t>Мелякина Наталья Анатольевна.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363" y="692150"/>
            <a:ext cx="8229600" cy="868363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latin typeface="Arial" panose="020B0604020202020204" pitchFamily="34" charset="0"/>
              </a:rPr>
              <a:t>Над проектом работали: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91513" cy="485298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altLang="ru-RU" u="sng" dirty="0" smtClean="0">
                <a:latin typeface="Arial" panose="020B0604020202020204" pitchFamily="34" charset="0"/>
              </a:rPr>
              <a:t>Режиссёр: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altLang="ru-RU" dirty="0" err="1" smtClean="0">
                <a:latin typeface="Arial" panose="020B0604020202020204" pitchFamily="34" charset="0"/>
              </a:rPr>
              <a:t>Сельвич</a:t>
            </a:r>
            <a:r>
              <a:rPr lang="ru-RU" altLang="ru-RU" dirty="0" smtClean="0">
                <a:latin typeface="Arial" panose="020B0604020202020204" pitchFamily="34" charset="0"/>
              </a:rPr>
              <a:t> Софья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altLang="ru-RU" u="sng" dirty="0" smtClean="0">
                <a:latin typeface="Arial" panose="020B0604020202020204" pitchFamily="34" charset="0"/>
              </a:rPr>
              <a:t>Помощники: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dirty="0" smtClean="0">
                <a:latin typeface="Arial" panose="020B0604020202020204" pitchFamily="34" charset="0"/>
              </a:rPr>
              <a:t>Ахметова </a:t>
            </a:r>
            <a:r>
              <a:rPr lang="ru-RU" altLang="ru-RU" dirty="0" err="1" smtClean="0">
                <a:latin typeface="Arial" panose="020B0604020202020204" pitchFamily="34" charset="0"/>
              </a:rPr>
              <a:t>Линара</a:t>
            </a:r>
            <a:r>
              <a:rPr lang="ru-RU" altLang="ru-RU" dirty="0" smtClean="0">
                <a:latin typeface="Arial" panose="020B0604020202020204" pitchFamily="34" charset="0"/>
              </a:rPr>
              <a:t>           Ахметова Динара        Ларина Ксения               </a:t>
            </a:r>
            <a:r>
              <a:rPr lang="ru-RU" altLang="ru-RU" dirty="0" err="1" smtClean="0">
                <a:latin typeface="Arial" panose="020B0604020202020204" pitchFamily="34" charset="0"/>
              </a:rPr>
              <a:t>Атикова</a:t>
            </a:r>
            <a:r>
              <a:rPr lang="ru-RU" altLang="ru-RU" dirty="0" smtClean="0">
                <a:latin typeface="Arial" panose="020B0604020202020204" pitchFamily="34" charset="0"/>
              </a:rPr>
              <a:t> Оксана                      </a:t>
            </a:r>
            <a:r>
              <a:rPr lang="ru-RU" altLang="ru-RU" dirty="0" err="1" smtClean="0">
                <a:latin typeface="Arial" panose="020B0604020202020204" pitchFamily="34" charset="0"/>
              </a:rPr>
              <a:t>Кошеватый</a:t>
            </a:r>
            <a:r>
              <a:rPr lang="ru-RU" altLang="ru-RU" dirty="0" smtClean="0">
                <a:latin typeface="Arial" panose="020B0604020202020204" pitchFamily="34" charset="0"/>
              </a:rPr>
              <a:t> Егор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altLang="ru-RU" dirty="0" smtClean="0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ru-RU" altLang="ru-RU" dirty="0" smtClean="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WordArt 4"/>
          <p:cNvSpPr>
            <a:spLocks noChangeArrowheads="1" noChangeShapeType="1" noTextEdit="1"/>
          </p:cNvSpPr>
          <p:nvPr/>
        </p:nvSpPr>
        <p:spPr bwMode="auto">
          <a:xfrm>
            <a:off x="1331913" y="1916113"/>
            <a:ext cx="6491287" cy="2116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611188" y="1123950"/>
            <a:ext cx="4043362" cy="865188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latin typeface="Arial" panose="020B0604020202020204" pitchFamily="34" charset="0"/>
              </a:rPr>
              <a:t>Цели и задачи:</a:t>
            </a:r>
            <a:r>
              <a:rPr lang="ru-RU" altLang="ru-RU" sz="4000" b="1" smtClean="0">
                <a:solidFill>
                  <a:schemeClr val="accent2"/>
                </a:solidFill>
                <a:latin typeface="Arial" panose="020B0604020202020204" pitchFamily="34" charset="0"/>
              </a:rPr>
              <a:t/>
            </a:r>
            <a:br>
              <a:rPr lang="ru-RU" altLang="ru-RU" sz="4000" b="1" smtClean="0">
                <a:solidFill>
                  <a:schemeClr val="accent2"/>
                </a:solidFill>
                <a:latin typeface="Arial" panose="020B0604020202020204" pitchFamily="34" charset="0"/>
              </a:rPr>
            </a:br>
            <a:endParaRPr lang="ru-RU" altLang="ru-RU" sz="4000" b="1" smtClean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354013" y="1989138"/>
            <a:ext cx="8293100" cy="49974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smtClean="0">
                <a:latin typeface="Arial" panose="020B0604020202020204" pitchFamily="34" charset="0"/>
              </a:rPr>
              <a:t>     </a:t>
            </a:r>
            <a:r>
              <a:rPr lang="ru-RU" altLang="ru-RU" sz="2000" smtClean="0">
                <a:latin typeface="Arial" panose="020B0604020202020204" pitchFamily="34" charset="0"/>
              </a:rPr>
              <a:t>1</a:t>
            </a:r>
            <a:r>
              <a:rPr lang="ru-RU" altLang="ru-RU" sz="2000" b="1" smtClean="0">
                <a:latin typeface="Arial" panose="020B0604020202020204" pitchFamily="34" charset="0"/>
              </a:rPr>
              <a:t>. </a:t>
            </a:r>
            <a:r>
              <a:rPr lang="ru-RU" altLang="ru-RU" sz="2000" smtClean="0">
                <a:latin typeface="Arial" panose="020B0604020202020204" pitchFamily="34" charset="0"/>
              </a:rPr>
              <a:t>познакомиться с жизнью и творчеством великих баснописцев;</a:t>
            </a:r>
            <a:br>
              <a:rPr lang="ru-RU" altLang="ru-RU" sz="2000" smtClean="0">
                <a:latin typeface="Arial" panose="020B0604020202020204" pitchFamily="34" charset="0"/>
              </a:rPr>
            </a:br>
            <a:r>
              <a:rPr lang="ru-RU" altLang="ru-RU" sz="2000" smtClean="0">
                <a:latin typeface="Arial" panose="020B0604020202020204" pitchFamily="34" charset="0"/>
              </a:rPr>
              <a:t>2.  сформировать умение определять басню как жанр литературы по характерным признакам(аллегоричность, мораль, поучительность), находить мораль в произведении;</a:t>
            </a:r>
            <a:br>
              <a:rPr lang="ru-RU" altLang="ru-RU" sz="2000" smtClean="0">
                <a:latin typeface="Arial" panose="020B0604020202020204" pitchFamily="34" charset="0"/>
              </a:rPr>
            </a:br>
            <a:r>
              <a:rPr lang="ru-RU" altLang="ru-RU" sz="2000" smtClean="0">
                <a:latin typeface="Arial" panose="020B0604020202020204" pitchFamily="34" charset="0"/>
              </a:rPr>
              <a:t>3. стимулировать познавательный интерес и поисково-   исследовательскую деятельность; </a:t>
            </a:r>
            <a:br>
              <a:rPr lang="ru-RU" altLang="ru-RU" sz="2000" smtClean="0">
                <a:latin typeface="Arial" panose="020B0604020202020204" pitchFamily="34" charset="0"/>
              </a:rPr>
            </a:br>
            <a:r>
              <a:rPr lang="ru-RU" altLang="ru-RU" sz="2000" smtClean="0">
                <a:latin typeface="Arial" panose="020B0604020202020204" pitchFamily="34" charset="0"/>
              </a:rPr>
              <a:t>4. обучить проектной деятельности;</a:t>
            </a:r>
            <a:br>
              <a:rPr lang="ru-RU" altLang="ru-RU" sz="2000" smtClean="0">
                <a:latin typeface="Arial" panose="020B0604020202020204" pitchFamily="34" charset="0"/>
              </a:rPr>
            </a:br>
            <a:r>
              <a:rPr lang="ru-RU" altLang="ru-RU" sz="2000" smtClean="0">
                <a:latin typeface="Arial" panose="020B0604020202020204" pitchFamily="34" charset="0"/>
              </a:rPr>
              <a:t>5. пробудить интерес  к чтению басен;</a:t>
            </a:r>
            <a:br>
              <a:rPr lang="ru-RU" altLang="ru-RU" sz="2000" smtClean="0">
                <a:latin typeface="Arial" panose="020B0604020202020204" pitchFamily="34" charset="0"/>
              </a:rPr>
            </a:br>
            <a:r>
              <a:rPr lang="ru-RU" altLang="ru-RU" sz="2000" smtClean="0">
                <a:latin typeface="Arial" panose="020B0604020202020204" pitchFamily="34" charset="0"/>
              </a:rPr>
              <a:t>6. активизировать творческое начало каждого ребёнка; </a:t>
            </a:r>
            <a:br>
              <a:rPr lang="ru-RU" altLang="ru-RU" sz="2000" smtClean="0">
                <a:latin typeface="Arial" panose="020B0604020202020204" pitchFamily="34" charset="0"/>
              </a:rPr>
            </a:br>
            <a:r>
              <a:rPr lang="ru-RU" altLang="ru-RU" sz="2000" smtClean="0">
                <a:latin typeface="Arial" panose="020B0604020202020204" pitchFamily="34" charset="0"/>
              </a:rPr>
              <a:t>7. развивать познавательную активность; </a:t>
            </a:r>
            <a:br>
              <a:rPr lang="ru-RU" altLang="ru-RU" sz="2000" smtClean="0">
                <a:latin typeface="Arial" panose="020B0604020202020204" pitchFamily="34" charset="0"/>
              </a:rPr>
            </a:br>
            <a:r>
              <a:rPr lang="ru-RU" altLang="ru-RU" sz="2000" smtClean="0">
                <a:latin typeface="Arial" panose="020B0604020202020204" pitchFamily="34" charset="0"/>
              </a:rPr>
              <a:t>8. формировать умения работать в группах. </a:t>
            </a:r>
            <a:br>
              <a:rPr lang="ru-RU" altLang="ru-RU" sz="2000" smtClean="0">
                <a:latin typeface="Arial" panose="020B0604020202020204" pitchFamily="34" charset="0"/>
              </a:rPr>
            </a:br>
            <a:endParaRPr lang="ru-RU" altLang="ru-RU" sz="20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5488"/>
          </a:xfrm>
        </p:spPr>
        <p:txBody>
          <a:bodyPr/>
          <a:lstStyle/>
          <a:p>
            <a:pPr algn="l" eaLnBrk="1" hangingPunct="1"/>
            <a:r>
              <a:rPr lang="ru-RU" altLang="ru-RU" sz="4000" b="1" smtClean="0">
                <a:latin typeface="Arial" panose="020B0604020202020204" pitchFamily="34" charset="0"/>
              </a:rPr>
              <a:t>Этапы работы.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457200" y="1557338"/>
            <a:ext cx="8291513" cy="478155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altLang="ru-RU" sz="3000" dirty="0" smtClean="0">
                <a:latin typeface="Arial" panose="020B0604020202020204" pitchFamily="34" charset="0"/>
              </a:rPr>
              <a:t>Выбор басни для инсценировки.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altLang="ru-RU" sz="3000" dirty="0" smtClean="0">
                <a:latin typeface="Arial" panose="020B0604020202020204" pitchFamily="34" charset="0"/>
              </a:rPr>
              <a:t>Определение исполнителей и оформителей.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altLang="ru-RU" sz="3000" dirty="0" smtClean="0">
                <a:latin typeface="Arial" panose="020B0604020202020204" pitchFamily="34" charset="0"/>
              </a:rPr>
              <a:t>Обсуждение особенностей характера и поведения героев басни.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altLang="ru-RU" sz="3000" dirty="0" smtClean="0">
                <a:latin typeface="Arial" panose="020B0604020202020204" pitchFamily="34" charset="0"/>
              </a:rPr>
              <a:t>Обсуждение костюмов и декораций.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altLang="ru-RU" sz="3000" dirty="0" smtClean="0">
                <a:latin typeface="Arial" panose="020B0604020202020204" pitchFamily="34" charset="0"/>
              </a:rPr>
              <a:t>Проведение репетиций.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altLang="ru-RU" sz="3000" dirty="0" smtClean="0">
                <a:latin typeface="Arial" panose="020B0604020202020204" pitchFamily="34" charset="0"/>
              </a:rPr>
              <a:t>Сделать костюмы, декорации, афишу.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3000" dirty="0" smtClean="0">
                <a:latin typeface="Arial" panose="020B0604020202020204" pitchFamily="34" charset="0"/>
              </a:rPr>
              <a:t>Роли: артисты, режиссёр, художник по костюмам, художник по декорациям.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latin typeface="Arial" panose="020B0604020202020204" pitchFamily="34" charset="0"/>
              </a:rPr>
              <a:t>У истоков басенного жанра</a:t>
            </a:r>
          </a:p>
        </p:txBody>
      </p:sp>
      <p:pic>
        <p:nvPicPr>
          <p:cNvPr id="21511" name="Picture 7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088" y="1557338"/>
            <a:ext cx="2347912" cy="2301875"/>
          </a:xfrm>
        </p:spPr>
      </p:pic>
      <p:sp>
        <p:nvSpPr>
          <p:cNvPr id="21509" name="Rectangle 5"/>
          <p:cNvSpPr>
            <a:spLocks noGrp="1"/>
          </p:cNvSpPr>
          <p:nvPr>
            <p:ph sz="quarter" idx="2"/>
          </p:nvPr>
        </p:nvSpPr>
        <p:spPr>
          <a:xfrm>
            <a:off x="395288" y="4005263"/>
            <a:ext cx="4038600" cy="218757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b="1" smtClean="0">
                <a:solidFill>
                  <a:schemeClr val="accent2"/>
                </a:solidFill>
                <a:latin typeface="Arial" panose="020B0604020202020204" pitchFamily="34" charset="0"/>
              </a:rPr>
              <a:t>     Эзо́п</a:t>
            </a:r>
            <a:r>
              <a:rPr lang="ru-RU" altLang="ru-RU" sz="2000" smtClean="0">
                <a:latin typeface="Arial" panose="020B0604020202020204" pitchFamily="34" charset="0"/>
              </a:rPr>
              <a:t>- древнегреческий баснописец, живший в VI веке до н.э.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smtClean="0">
                <a:latin typeface="Arial" panose="020B0604020202020204" pitchFamily="34" charset="0"/>
              </a:rPr>
              <a:t>     считавшийся создателем басни.</a:t>
            </a:r>
            <a:r>
              <a:rPr lang="ru-RU" altLang="ru-RU" sz="2400" smtClean="0"/>
              <a:t>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2400" smtClean="0"/>
          </a:p>
          <a:p>
            <a:pPr eaLnBrk="1" hangingPunct="1"/>
            <a:endParaRPr lang="ru-RU" altLang="ru-RU" sz="2400" smtClean="0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5795963" y="4076700"/>
            <a:ext cx="2808287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r>
              <a:rPr lang="ru-RU" altLang="ru-RU" sz="2000">
                <a:latin typeface="Arial" panose="020B0604020202020204" pitchFamily="34" charset="0"/>
              </a:rPr>
              <a:t>Иосиф Эмильевич Мандельштам</a:t>
            </a:r>
          </a:p>
          <a:p>
            <a:pPr>
              <a:buFontTx/>
              <a:buNone/>
            </a:pPr>
            <a:r>
              <a:rPr lang="ru-RU" altLang="ru-RU" sz="2000">
                <a:latin typeface="Arial" panose="020B0604020202020204" pitchFamily="34" charset="0"/>
              </a:rPr>
              <a:t>(</a:t>
            </a:r>
            <a:r>
              <a:rPr lang="ru-RU" altLang="ru-RU" sz="2000">
                <a:solidFill>
                  <a:srgbClr val="C00000"/>
                </a:solidFill>
                <a:latin typeface="Arial" panose="020B0604020202020204" pitchFamily="34" charset="0"/>
              </a:rPr>
              <a:t>1891</a:t>
            </a:r>
            <a:r>
              <a:rPr lang="ru-RU" altLang="ru-RU" sz="2000">
                <a:latin typeface="Arial" panose="020B0604020202020204" pitchFamily="34" charset="0"/>
              </a:rPr>
              <a:t>- 1938 ) -знаменитый поэт и баснописец. </a:t>
            </a:r>
          </a:p>
        </p:txBody>
      </p:sp>
      <p:pic>
        <p:nvPicPr>
          <p:cNvPr id="10246" name="Объект 3"/>
          <p:cNvPicPr>
            <a:picLocks noGrp="1" noChangeAspect="1"/>
          </p:cNvPicPr>
          <p:nvPr>
            <p:ph sz="half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40425" y="1557338"/>
            <a:ext cx="1847850" cy="23018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9" grpId="0" autoUpdateAnimBg="0"/>
      <p:bldP spid="215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954088"/>
            <a:ext cx="8229600" cy="720725"/>
          </a:xfrm>
          <a:noFill/>
        </p:spPr>
        <p:txBody>
          <a:bodyPr/>
          <a:lstStyle/>
          <a:p>
            <a:pPr eaLnBrk="1" hangingPunct="1"/>
            <a:r>
              <a:rPr lang="ru-RU" altLang="ru-RU" sz="4000" b="1" smtClean="0">
                <a:latin typeface="Arial" panose="020B0604020202020204" pitchFamily="34" charset="0"/>
              </a:rPr>
              <a:t>Басни в русской литературе писали</a:t>
            </a:r>
          </a:p>
        </p:txBody>
      </p:sp>
      <p:pic>
        <p:nvPicPr>
          <p:cNvPr id="34821" name="Picture 8" descr="220px-Ivan_Kryl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2170113"/>
            <a:ext cx="26892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L.N.Tolstoy Prokudin-Gorsky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2170113"/>
            <a:ext cx="23749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одержимое 4"/>
          <p:cNvSpPr>
            <a:spLocks/>
          </p:cNvSpPr>
          <p:nvPr/>
        </p:nvSpPr>
        <p:spPr bwMode="auto">
          <a:xfrm>
            <a:off x="431800" y="5581650"/>
            <a:ext cx="28797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rgbClr val="C00000"/>
                </a:solidFill>
              </a:rPr>
              <a:t>Л. Н. Толстой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b="1">
              <a:solidFill>
                <a:schemeClr val="accent2"/>
              </a:solidFill>
            </a:endParaRPr>
          </a:p>
          <a:p>
            <a:pPr eaLnBrk="1" hangingPunct="1"/>
            <a:endParaRPr lang="ru-RU" altLang="ru-RU"/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5916613" y="5610225"/>
            <a:ext cx="2590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2400" b="1" dirty="0">
                <a:solidFill>
                  <a:srgbClr val="C00000"/>
                </a:solidFill>
                <a:latin typeface="+mn-lt"/>
              </a:rPr>
              <a:t>И. А. Крылов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69215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ru-RU" altLang="ru-RU" sz="4000" b="1" smtClean="0">
                <a:latin typeface="Arial" panose="020B0604020202020204" pitchFamily="34" charset="0"/>
              </a:rPr>
              <a:t>ИВАН АНДРЕЕВИЧ</a:t>
            </a:r>
            <a:r>
              <a:rPr lang="en-US" altLang="ru-RU" sz="4000" b="1" smtClean="0">
                <a:latin typeface="Arial" panose="020B0604020202020204" pitchFamily="34" charset="0"/>
              </a:rPr>
              <a:t> </a:t>
            </a:r>
            <a:r>
              <a:rPr lang="ru-RU" altLang="ru-RU" sz="4000" b="1" smtClean="0">
                <a:latin typeface="Arial" panose="020B0604020202020204" pitchFamily="34" charset="0"/>
              </a:rPr>
              <a:t>КРЫЛОВ </a:t>
            </a:r>
            <a:r>
              <a:rPr lang="en-US" altLang="ru-RU" sz="2000" b="1" smtClean="0">
                <a:latin typeface="Arial" panose="020B0604020202020204" pitchFamily="34" charset="0"/>
              </a:rPr>
              <a:t>(</a:t>
            </a:r>
            <a:r>
              <a:rPr lang="ru-RU" altLang="ru-RU" sz="2000" b="1" smtClean="0">
                <a:latin typeface="Arial" panose="020B0604020202020204" pitchFamily="34" charset="0"/>
              </a:rPr>
              <a:t>1769-1844 - </a:t>
            </a:r>
            <a:r>
              <a:rPr lang="ru-RU" altLang="ru-RU" sz="2000" smtClean="0">
                <a:latin typeface="Arial" panose="020B0604020202020204" pitchFamily="34" charset="0"/>
              </a:rPr>
              <a:t>русский поэт, баснописец</a:t>
            </a:r>
            <a:r>
              <a:rPr lang="en-US" altLang="ru-RU" sz="2000" smtClean="0">
                <a:latin typeface="Arial" panose="020B0604020202020204" pitchFamily="34" charset="0"/>
              </a:rPr>
              <a:t>)</a:t>
            </a:r>
            <a:endParaRPr lang="ru-RU" altLang="ru-RU" sz="2000" smtClean="0">
              <a:latin typeface="Arial" panose="020B0604020202020204" pitchFamily="34" charset="0"/>
            </a:endParaRPr>
          </a:p>
        </p:txBody>
      </p:sp>
      <p:sp>
        <p:nvSpPr>
          <p:cNvPr id="27653" name="Rectangle 30"/>
          <p:cNvSpPr>
            <a:spLocks noGrp="1" noChangeArrowheads="1"/>
          </p:cNvSpPr>
          <p:nvPr>
            <p:ph type="body" idx="4294967295"/>
          </p:nvPr>
        </p:nvSpPr>
        <p:spPr>
          <a:xfrm>
            <a:off x="4932363" y="1773238"/>
            <a:ext cx="3598862" cy="4525962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smtClean="0">
                <a:latin typeface="Arial" panose="020B0604020202020204" pitchFamily="34" charset="0"/>
              </a:rPr>
              <a:t>Кто не слыхал его живого слова?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smtClean="0">
                <a:latin typeface="Arial" panose="020B0604020202020204" pitchFamily="34" charset="0"/>
              </a:rPr>
              <a:t>Кто в жизни с ним не встретился своей?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smtClean="0">
                <a:latin typeface="Arial" panose="020B0604020202020204" pitchFamily="34" charset="0"/>
              </a:rPr>
              <a:t>Бессмертные творения Крылова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smtClean="0">
                <a:latin typeface="Arial" panose="020B0604020202020204" pitchFamily="34" charset="0"/>
              </a:rPr>
              <a:t>Мы с каждым годом любим все сильней.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smtClean="0">
                <a:latin typeface="Arial" panose="020B0604020202020204" pitchFamily="34" charset="0"/>
              </a:rPr>
              <a:t>Со школьной парты с ними мы сживались,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smtClean="0">
                <a:latin typeface="Arial" panose="020B0604020202020204" pitchFamily="34" charset="0"/>
              </a:rPr>
              <a:t>В те дни букварь постигшие едва.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smtClean="0">
                <a:latin typeface="Arial" panose="020B0604020202020204" pitchFamily="34" charset="0"/>
              </a:rPr>
              <a:t>И в памяти навеки оставались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smtClean="0">
                <a:latin typeface="Arial" panose="020B0604020202020204" pitchFamily="34" charset="0"/>
              </a:rPr>
              <a:t>Крылатые крыловские слова.</a:t>
            </a:r>
          </a:p>
          <a:p>
            <a:pPr algn="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smtClean="0">
                <a:latin typeface="Arial" panose="020B0604020202020204" pitchFamily="34" charset="0"/>
              </a:rPr>
              <a:t>М. Исаковский</a:t>
            </a:r>
          </a:p>
        </p:txBody>
      </p:sp>
      <p:pic>
        <p:nvPicPr>
          <p:cNvPr id="27656" name="Picture 8" descr="220px-Ivan_Krylov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1916113"/>
            <a:ext cx="3368675" cy="4057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7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7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ru-RU" altLang="ru-RU" sz="4000" b="1" smtClean="0">
                <a:latin typeface="Arial" panose="020B0604020202020204" pitchFamily="34" charset="0"/>
              </a:rPr>
              <a:t>Из биографии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781550"/>
          </a:xfrm>
          <a:noFill/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 smtClean="0">
                <a:latin typeface="Arial" panose="020B0604020202020204" pitchFamily="34" charset="0"/>
              </a:rPr>
              <a:t>     Крылов – русский баснописец. Родился в 1769г в Москве в семье бедного дворянина, оставившего после своей смерти в наследство солдатский сундучок с книгами.  Был трудолюбивым ребенком. Знал итальянский и французский язык. Любил переводить книги. Когда умер его отец, мама много работала, но денег не хватало, и Ваня поступил на службу в тверской суд. Там он переписывал бумаги, разносил пакеты и много читал, переводил. Он прекрасно рисовал, играл на скрипке, но И.А.Крылов решил стать писателем. Он писал пьесы для театра и, конечно же, басни.</a:t>
            </a: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 smtClean="0">
                <a:latin typeface="Arial" panose="020B0604020202020204" pitchFamily="34" charset="0"/>
              </a:rPr>
              <a:t>    С 1805 года Крылов входит в большую литературу как создатель русской классической басни.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348">
  <a:themeElements>
    <a:clrScheme name="Другая 34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7348</Template>
  <TotalTime>181</TotalTime>
  <Words>841</Words>
  <Application>Microsoft Office PowerPoint</Application>
  <PresentationFormat>Экран (4:3)</PresentationFormat>
  <Paragraphs>143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Arial</vt:lpstr>
      <vt:lpstr>Calibri</vt:lpstr>
      <vt:lpstr>7348</vt:lpstr>
      <vt:lpstr>По тропинкам басни.</vt:lpstr>
      <vt:lpstr>Презентация PowerPoint</vt:lpstr>
      <vt:lpstr>Презентация PowerPoint</vt:lpstr>
      <vt:lpstr>Цели и задачи: </vt:lpstr>
      <vt:lpstr>Этапы работы.</vt:lpstr>
      <vt:lpstr>У истоков басенного жанра</vt:lpstr>
      <vt:lpstr>Басни в русской литературе писали</vt:lpstr>
      <vt:lpstr>ИВАН АНДРЕЕВИЧ КРЫЛОВ (1769-1844 - русский поэт, баснописец)</vt:lpstr>
      <vt:lpstr>Из биографии</vt:lpstr>
      <vt:lpstr>Презентация PowerPoint</vt:lpstr>
      <vt:lpstr>Основные признаки басни</vt:lpstr>
      <vt:lpstr>ОТГАДАЙТЕ, О КАКОЙ БАСНЕ ИДЁТ РЕЧЬ: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 нас  выделилась своя  группа подготовки проекта.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Чему учат басни Крылова</vt:lpstr>
      <vt:lpstr>   Мы выбрали басни, которые нам больше всего понравились и составили список  любимых басен, которые  мы рекомендуем прочитать. </vt:lpstr>
      <vt:lpstr>Презентация PowerPoint</vt:lpstr>
      <vt:lpstr>Работая над проектом мы научились: </vt:lpstr>
      <vt:lpstr>Презентация PowerPoint</vt:lpstr>
      <vt:lpstr>Над проектом работали: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</dc:creator>
  <dc:description>http://aida.ucoz.ru</dc:description>
  <cp:lastModifiedBy>Uzer</cp:lastModifiedBy>
  <cp:revision>30</cp:revision>
  <dcterms:created xsi:type="dcterms:W3CDTF">2011-02-16T11:22:14Z</dcterms:created>
  <dcterms:modified xsi:type="dcterms:W3CDTF">2016-04-16T11:08:09Z</dcterms:modified>
  <cp:category>шаблоны к Powerpoint</cp:category>
</cp:coreProperties>
</file>