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0" r:id="rId2"/>
    <p:sldId id="257" r:id="rId3"/>
    <p:sldId id="303" r:id="rId4"/>
    <p:sldId id="262" r:id="rId5"/>
    <p:sldId id="263" r:id="rId6"/>
    <p:sldId id="304" r:id="rId7"/>
    <p:sldId id="305" r:id="rId8"/>
    <p:sldId id="310" r:id="rId9"/>
    <p:sldId id="312" r:id="rId10"/>
    <p:sldId id="313" r:id="rId11"/>
    <p:sldId id="301" r:id="rId12"/>
    <p:sldId id="287" r:id="rId13"/>
    <p:sldId id="281" r:id="rId14"/>
    <p:sldId id="284" r:id="rId15"/>
    <p:sldId id="285" r:id="rId16"/>
    <p:sldId id="291" r:id="rId17"/>
    <p:sldId id="294" r:id="rId18"/>
    <p:sldId id="308" r:id="rId19"/>
    <p:sldId id="267" r:id="rId20"/>
    <p:sldId id="269" r:id="rId21"/>
    <p:sldId id="274" r:id="rId22"/>
    <p:sldId id="273" r:id="rId23"/>
    <p:sldId id="286" r:id="rId24"/>
    <p:sldId id="276" r:id="rId25"/>
    <p:sldId id="309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0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125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E5EE82-BAC6-48B2-AF49-2715B4F743B3}" type="doc">
      <dgm:prSet loTypeId="urn:microsoft.com/office/officeart/2005/8/layout/radial6" loCatId="cycle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756BF6D2-1B1E-41C0-8D56-F573B8022EC9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Материально-техническое обеспечение проекта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1C8D10E-4C58-48B7-93BB-807698D59CAC}" type="parTrans" cxnId="{0CFB111E-DED5-430D-9446-184302FF1B78}">
      <dgm:prSet/>
      <dgm:spPr/>
      <dgm:t>
        <a:bodyPr/>
        <a:lstStyle/>
        <a:p>
          <a:endParaRPr lang="ru-RU"/>
        </a:p>
      </dgm:t>
    </dgm:pt>
    <dgm:pt modelId="{14ED3748-C5B9-4C47-ACAB-FC902C491CE0}" type="sibTrans" cxnId="{0CFB111E-DED5-430D-9446-184302FF1B78}">
      <dgm:prSet/>
      <dgm:spPr/>
      <dgm:t>
        <a:bodyPr/>
        <a:lstStyle/>
        <a:p>
          <a:endParaRPr lang="ru-RU"/>
        </a:p>
      </dgm:t>
    </dgm:pt>
    <dgm:pt modelId="{187C6993-68DC-446E-9C22-BC251532E2F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Альбомы бля рассматривания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49265E-5B72-4FAA-AA5C-BA6BC35C1084}" type="parTrans" cxnId="{AB62209D-5D3D-48D3-A2A8-3987389F28FC}">
      <dgm:prSet/>
      <dgm:spPr/>
      <dgm:t>
        <a:bodyPr/>
        <a:lstStyle/>
        <a:p>
          <a:endParaRPr lang="ru-RU"/>
        </a:p>
      </dgm:t>
    </dgm:pt>
    <dgm:pt modelId="{4E250118-7E42-49E8-ADFB-E6A1A51658FC}" type="sibTrans" cxnId="{AB62209D-5D3D-48D3-A2A8-3987389F28FC}">
      <dgm:prSet/>
      <dgm:spPr/>
      <dgm:t>
        <a:bodyPr/>
        <a:lstStyle/>
        <a:p>
          <a:endParaRPr lang="ru-RU"/>
        </a:p>
      </dgm:t>
    </dgm:pt>
    <dgm:pt modelId="{CD85EB3F-D890-4BE3-9EBA-3F1B951CBBE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Подборка художественных и музыкальных произведений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0710B1-46E0-47A0-8DAF-38B88EE25B5C}" type="parTrans" cxnId="{A5F91F36-3150-4501-AC16-32CF3A03AF36}">
      <dgm:prSet/>
      <dgm:spPr/>
      <dgm:t>
        <a:bodyPr/>
        <a:lstStyle/>
        <a:p>
          <a:endParaRPr lang="ru-RU"/>
        </a:p>
      </dgm:t>
    </dgm:pt>
    <dgm:pt modelId="{07E3BA9C-CA01-4ED6-A2CD-DBD35BF08005}" type="sibTrans" cxnId="{A5F91F36-3150-4501-AC16-32CF3A03AF36}">
      <dgm:prSet/>
      <dgm:spPr/>
      <dgm:t>
        <a:bodyPr/>
        <a:lstStyle/>
        <a:p>
          <a:endParaRPr lang="ru-RU"/>
        </a:p>
      </dgm:t>
    </dgm:pt>
    <dgm:pt modelId="{1EB323ED-64CA-4141-8E20-2B2BC5190C9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Дидактические, подвижные игры, физкультминутки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3F35B47-72CE-4614-AE46-7C4CB5D9A273}" type="parTrans" cxnId="{A817FF21-806E-413F-8840-C1435AC6BF98}">
      <dgm:prSet/>
      <dgm:spPr/>
      <dgm:t>
        <a:bodyPr/>
        <a:lstStyle/>
        <a:p>
          <a:endParaRPr lang="ru-RU"/>
        </a:p>
      </dgm:t>
    </dgm:pt>
    <dgm:pt modelId="{3CABBC0E-8013-4D45-9B38-12709B267A3C}" type="sibTrans" cxnId="{A817FF21-806E-413F-8840-C1435AC6BF98}">
      <dgm:prSet/>
      <dgm:spPr/>
      <dgm:t>
        <a:bodyPr/>
        <a:lstStyle/>
        <a:p>
          <a:endParaRPr lang="ru-RU"/>
        </a:p>
      </dgm:t>
    </dgm:pt>
    <dgm:pt modelId="{EB8C000B-6C56-48B0-8C67-1606683AC226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Материал для продуктивной деятельности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5128B98-AA51-4A64-933F-F4E520DAFBEE}" type="parTrans" cxnId="{D82CEDDC-7790-4878-8045-C01F016D4119}">
      <dgm:prSet/>
      <dgm:spPr/>
      <dgm:t>
        <a:bodyPr/>
        <a:lstStyle/>
        <a:p>
          <a:endParaRPr lang="ru-RU"/>
        </a:p>
      </dgm:t>
    </dgm:pt>
    <dgm:pt modelId="{F7399CCD-E9EE-49CF-9FA9-09F524B26754}" type="sibTrans" cxnId="{D82CEDDC-7790-4878-8045-C01F016D4119}">
      <dgm:prSet/>
      <dgm:spPr/>
      <dgm:t>
        <a:bodyPr/>
        <a:lstStyle/>
        <a:p>
          <a:endParaRPr lang="ru-RU"/>
        </a:p>
      </dgm:t>
    </dgm:pt>
    <dgm:pt modelId="{D25C7C20-618C-48ED-B248-9173D5FED6FB}" type="pres">
      <dgm:prSet presAssocID="{10E5EE82-BAC6-48B2-AF49-2715B4F743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B4A70F-1A03-4FEA-ADCD-CF8F9A0DFAE9}" type="pres">
      <dgm:prSet presAssocID="{756BF6D2-1B1E-41C0-8D56-F573B8022EC9}" presName="centerShape" presStyleLbl="node0" presStyleIdx="0" presStyleCnt="1"/>
      <dgm:spPr/>
      <dgm:t>
        <a:bodyPr/>
        <a:lstStyle/>
        <a:p>
          <a:endParaRPr lang="ru-RU"/>
        </a:p>
      </dgm:t>
    </dgm:pt>
    <dgm:pt modelId="{37CA3623-7216-4B10-86AF-04FF5B0F1DA7}" type="pres">
      <dgm:prSet presAssocID="{187C6993-68DC-446E-9C22-BC251532E2F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F03CC-05DB-4B05-B6B0-F18458E4F633}" type="pres">
      <dgm:prSet presAssocID="{187C6993-68DC-446E-9C22-BC251532E2F0}" presName="dummy" presStyleCnt="0"/>
      <dgm:spPr/>
      <dgm:t>
        <a:bodyPr/>
        <a:lstStyle/>
        <a:p>
          <a:endParaRPr lang="ru-RU"/>
        </a:p>
      </dgm:t>
    </dgm:pt>
    <dgm:pt modelId="{A457348A-A112-4D10-A860-8AEAA5FB10AA}" type="pres">
      <dgm:prSet presAssocID="{4E250118-7E42-49E8-ADFB-E6A1A51658FC}" presName="sibTrans" presStyleLbl="sibTrans2D1" presStyleIdx="0" presStyleCnt="4"/>
      <dgm:spPr/>
      <dgm:t>
        <a:bodyPr/>
        <a:lstStyle/>
        <a:p>
          <a:endParaRPr lang="ru-RU"/>
        </a:p>
      </dgm:t>
    </dgm:pt>
    <dgm:pt modelId="{8351DB03-0E7C-4076-9B5E-0859CE2BCDA1}" type="pres">
      <dgm:prSet presAssocID="{CD85EB3F-D890-4BE3-9EBA-3F1B951CBBE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4B029C-3A72-42FC-9FD8-5EB6A9DE5A87}" type="pres">
      <dgm:prSet presAssocID="{CD85EB3F-D890-4BE3-9EBA-3F1B951CBBED}" presName="dummy" presStyleCnt="0"/>
      <dgm:spPr/>
      <dgm:t>
        <a:bodyPr/>
        <a:lstStyle/>
        <a:p>
          <a:endParaRPr lang="ru-RU"/>
        </a:p>
      </dgm:t>
    </dgm:pt>
    <dgm:pt modelId="{4B499019-7989-4207-A54A-982B3C2F25F0}" type="pres">
      <dgm:prSet presAssocID="{07E3BA9C-CA01-4ED6-A2CD-DBD35BF08005}" presName="sibTrans" presStyleLbl="sibTrans2D1" presStyleIdx="1" presStyleCnt="4"/>
      <dgm:spPr/>
      <dgm:t>
        <a:bodyPr/>
        <a:lstStyle/>
        <a:p>
          <a:endParaRPr lang="ru-RU"/>
        </a:p>
      </dgm:t>
    </dgm:pt>
    <dgm:pt modelId="{1EBA9826-9411-4F48-9DC2-BA9F105C2F09}" type="pres">
      <dgm:prSet presAssocID="{1EB323ED-64CA-4141-8E20-2B2BC5190C9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690239-D29F-46FC-9C45-40BAF1D491CD}" type="pres">
      <dgm:prSet presAssocID="{1EB323ED-64CA-4141-8E20-2B2BC5190C9D}" presName="dummy" presStyleCnt="0"/>
      <dgm:spPr/>
      <dgm:t>
        <a:bodyPr/>
        <a:lstStyle/>
        <a:p>
          <a:endParaRPr lang="ru-RU"/>
        </a:p>
      </dgm:t>
    </dgm:pt>
    <dgm:pt modelId="{DA618D9D-5431-4E14-B081-DA7C683EC21C}" type="pres">
      <dgm:prSet presAssocID="{3CABBC0E-8013-4D45-9B38-12709B267A3C}" presName="sibTrans" presStyleLbl="sibTrans2D1" presStyleIdx="2" presStyleCnt="4"/>
      <dgm:spPr/>
      <dgm:t>
        <a:bodyPr/>
        <a:lstStyle/>
        <a:p>
          <a:endParaRPr lang="ru-RU"/>
        </a:p>
      </dgm:t>
    </dgm:pt>
    <dgm:pt modelId="{6F7CFA60-7467-4C5A-AE14-258D0232ADAE}" type="pres">
      <dgm:prSet presAssocID="{EB8C000B-6C56-48B0-8C67-1606683AC22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5F2C6-2884-4FC3-8A33-4571D035B134}" type="pres">
      <dgm:prSet presAssocID="{EB8C000B-6C56-48B0-8C67-1606683AC226}" presName="dummy" presStyleCnt="0"/>
      <dgm:spPr/>
      <dgm:t>
        <a:bodyPr/>
        <a:lstStyle/>
        <a:p>
          <a:endParaRPr lang="ru-RU"/>
        </a:p>
      </dgm:t>
    </dgm:pt>
    <dgm:pt modelId="{21108A2B-D404-40D8-93BB-C490D25725C6}" type="pres">
      <dgm:prSet presAssocID="{F7399CCD-E9EE-49CF-9FA9-09F524B26754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D82CEDDC-7790-4878-8045-C01F016D4119}" srcId="{756BF6D2-1B1E-41C0-8D56-F573B8022EC9}" destId="{EB8C000B-6C56-48B0-8C67-1606683AC226}" srcOrd="3" destOrd="0" parTransId="{15128B98-AA51-4A64-933F-F4E520DAFBEE}" sibTransId="{F7399CCD-E9EE-49CF-9FA9-09F524B26754}"/>
    <dgm:cxn modelId="{0CFB111E-DED5-430D-9446-184302FF1B78}" srcId="{10E5EE82-BAC6-48B2-AF49-2715B4F743B3}" destId="{756BF6D2-1B1E-41C0-8D56-F573B8022EC9}" srcOrd="0" destOrd="0" parTransId="{F1C8D10E-4C58-48B7-93BB-807698D59CAC}" sibTransId="{14ED3748-C5B9-4C47-ACAB-FC902C491CE0}"/>
    <dgm:cxn modelId="{A9469A5D-B452-4234-888B-F7B9FA9EC021}" type="presOf" srcId="{187C6993-68DC-446E-9C22-BC251532E2F0}" destId="{37CA3623-7216-4B10-86AF-04FF5B0F1DA7}" srcOrd="0" destOrd="0" presId="urn:microsoft.com/office/officeart/2005/8/layout/radial6"/>
    <dgm:cxn modelId="{6A247D3A-8A8B-4678-88A4-0FC6AA423E5C}" type="presOf" srcId="{EB8C000B-6C56-48B0-8C67-1606683AC226}" destId="{6F7CFA60-7467-4C5A-AE14-258D0232ADAE}" srcOrd="0" destOrd="0" presId="urn:microsoft.com/office/officeart/2005/8/layout/radial6"/>
    <dgm:cxn modelId="{FD8ED5D5-E3AC-46B5-9DB0-2615DD3C7E7E}" type="presOf" srcId="{07E3BA9C-CA01-4ED6-A2CD-DBD35BF08005}" destId="{4B499019-7989-4207-A54A-982B3C2F25F0}" srcOrd="0" destOrd="0" presId="urn:microsoft.com/office/officeart/2005/8/layout/radial6"/>
    <dgm:cxn modelId="{285E2113-D610-47B7-943B-706805CE0C87}" type="presOf" srcId="{1EB323ED-64CA-4141-8E20-2B2BC5190C9D}" destId="{1EBA9826-9411-4F48-9DC2-BA9F105C2F09}" srcOrd="0" destOrd="0" presId="urn:microsoft.com/office/officeart/2005/8/layout/radial6"/>
    <dgm:cxn modelId="{008F25C7-54FD-4D6C-BE3D-6A726098B02D}" type="presOf" srcId="{F7399CCD-E9EE-49CF-9FA9-09F524B26754}" destId="{21108A2B-D404-40D8-93BB-C490D25725C6}" srcOrd="0" destOrd="0" presId="urn:microsoft.com/office/officeart/2005/8/layout/radial6"/>
    <dgm:cxn modelId="{A5F91F36-3150-4501-AC16-32CF3A03AF36}" srcId="{756BF6D2-1B1E-41C0-8D56-F573B8022EC9}" destId="{CD85EB3F-D890-4BE3-9EBA-3F1B951CBBED}" srcOrd="1" destOrd="0" parTransId="{BA0710B1-46E0-47A0-8DAF-38B88EE25B5C}" sibTransId="{07E3BA9C-CA01-4ED6-A2CD-DBD35BF08005}"/>
    <dgm:cxn modelId="{89FEC28B-0FA3-4781-AEB4-48113B222F52}" type="presOf" srcId="{CD85EB3F-D890-4BE3-9EBA-3F1B951CBBED}" destId="{8351DB03-0E7C-4076-9B5E-0859CE2BCDA1}" srcOrd="0" destOrd="0" presId="urn:microsoft.com/office/officeart/2005/8/layout/radial6"/>
    <dgm:cxn modelId="{B9BED934-3964-44CC-B3D3-11836580C76C}" type="presOf" srcId="{10E5EE82-BAC6-48B2-AF49-2715B4F743B3}" destId="{D25C7C20-618C-48ED-B248-9173D5FED6FB}" srcOrd="0" destOrd="0" presId="urn:microsoft.com/office/officeart/2005/8/layout/radial6"/>
    <dgm:cxn modelId="{AB62209D-5D3D-48D3-A2A8-3987389F28FC}" srcId="{756BF6D2-1B1E-41C0-8D56-F573B8022EC9}" destId="{187C6993-68DC-446E-9C22-BC251532E2F0}" srcOrd="0" destOrd="0" parTransId="{7949265E-5B72-4FAA-AA5C-BA6BC35C1084}" sibTransId="{4E250118-7E42-49E8-ADFB-E6A1A51658FC}"/>
    <dgm:cxn modelId="{C8F7728B-2EAE-4BA1-BD07-B7A9402DB359}" type="presOf" srcId="{3CABBC0E-8013-4D45-9B38-12709B267A3C}" destId="{DA618D9D-5431-4E14-B081-DA7C683EC21C}" srcOrd="0" destOrd="0" presId="urn:microsoft.com/office/officeart/2005/8/layout/radial6"/>
    <dgm:cxn modelId="{915561B8-C872-4BEA-B351-B7F52ACB3072}" type="presOf" srcId="{756BF6D2-1B1E-41C0-8D56-F573B8022EC9}" destId="{98B4A70F-1A03-4FEA-ADCD-CF8F9A0DFAE9}" srcOrd="0" destOrd="0" presId="urn:microsoft.com/office/officeart/2005/8/layout/radial6"/>
    <dgm:cxn modelId="{A817FF21-806E-413F-8840-C1435AC6BF98}" srcId="{756BF6D2-1B1E-41C0-8D56-F573B8022EC9}" destId="{1EB323ED-64CA-4141-8E20-2B2BC5190C9D}" srcOrd="2" destOrd="0" parTransId="{83F35B47-72CE-4614-AE46-7C4CB5D9A273}" sibTransId="{3CABBC0E-8013-4D45-9B38-12709B267A3C}"/>
    <dgm:cxn modelId="{8D28A9E4-7EC5-4C3C-831C-01D9C82718A9}" type="presOf" srcId="{4E250118-7E42-49E8-ADFB-E6A1A51658FC}" destId="{A457348A-A112-4D10-A860-8AEAA5FB10AA}" srcOrd="0" destOrd="0" presId="urn:microsoft.com/office/officeart/2005/8/layout/radial6"/>
    <dgm:cxn modelId="{17F986A9-BAA8-47E2-98F9-741D749011C0}" type="presParOf" srcId="{D25C7C20-618C-48ED-B248-9173D5FED6FB}" destId="{98B4A70F-1A03-4FEA-ADCD-CF8F9A0DFAE9}" srcOrd="0" destOrd="0" presId="urn:microsoft.com/office/officeart/2005/8/layout/radial6"/>
    <dgm:cxn modelId="{B459783E-DB3D-484C-BB01-30BE9369AD6E}" type="presParOf" srcId="{D25C7C20-618C-48ED-B248-9173D5FED6FB}" destId="{37CA3623-7216-4B10-86AF-04FF5B0F1DA7}" srcOrd="1" destOrd="0" presId="urn:microsoft.com/office/officeart/2005/8/layout/radial6"/>
    <dgm:cxn modelId="{8D3F76E5-E2E6-40D6-90C1-CF0D7713C2FA}" type="presParOf" srcId="{D25C7C20-618C-48ED-B248-9173D5FED6FB}" destId="{27AF03CC-05DB-4B05-B6B0-F18458E4F633}" srcOrd="2" destOrd="0" presId="urn:microsoft.com/office/officeart/2005/8/layout/radial6"/>
    <dgm:cxn modelId="{5606BC5E-1EAE-46E8-8D7C-5E2A5047D259}" type="presParOf" srcId="{D25C7C20-618C-48ED-B248-9173D5FED6FB}" destId="{A457348A-A112-4D10-A860-8AEAA5FB10AA}" srcOrd="3" destOrd="0" presId="urn:microsoft.com/office/officeart/2005/8/layout/radial6"/>
    <dgm:cxn modelId="{69D8B758-E01A-4C6D-A72C-A96C4F340AAC}" type="presParOf" srcId="{D25C7C20-618C-48ED-B248-9173D5FED6FB}" destId="{8351DB03-0E7C-4076-9B5E-0859CE2BCDA1}" srcOrd="4" destOrd="0" presId="urn:microsoft.com/office/officeart/2005/8/layout/radial6"/>
    <dgm:cxn modelId="{1321BFD9-B48D-4D8D-82AB-0DA60F0240CC}" type="presParOf" srcId="{D25C7C20-618C-48ED-B248-9173D5FED6FB}" destId="{ED4B029C-3A72-42FC-9FD8-5EB6A9DE5A87}" srcOrd="5" destOrd="0" presId="urn:microsoft.com/office/officeart/2005/8/layout/radial6"/>
    <dgm:cxn modelId="{7857302D-EA57-4DC5-8DBA-92B3FA83497E}" type="presParOf" srcId="{D25C7C20-618C-48ED-B248-9173D5FED6FB}" destId="{4B499019-7989-4207-A54A-982B3C2F25F0}" srcOrd="6" destOrd="0" presId="urn:microsoft.com/office/officeart/2005/8/layout/radial6"/>
    <dgm:cxn modelId="{1B35CF56-91FA-41F7-8145-DF492B1140AF}" type="presParOf" srcId="{D25C7C20-618C-48ED-B248-9173D5FED6FB}" destId="{1EBA9826-9411-4F48-9DC2-BA9F105C2F09}" srcOrd="7" destOrd="0" presId="urn:microsoft.com/office/officeart/2005/8/layout/radial6"/>
    <dgm:cxn modelId="{A937D3FE-9800-4BB6-B369-DE13A34389FD}" type="presParOf" srcId="{D25C7C20-618C-48ED-B248-9173D5FED6FB}" destId="{81690239-D29F-46FC-9C45-40BAF1D491CD}" srcOrd="8" destOrd="0" presId="urn:microsoft.com/office/officeart/2005/8/layout/radial6"/>
    <dgm:cxn modelId="{F2A49C61-4440-4B48-A446-E87585E33B56}" type="presParOf" srcId="{D25C7C20-618C-48ED-B248-9173D5FED6FB}" destId="{DA618D9D-5431-4E14-B081-DA7C683EC21C}" srcOrd="9" destOrd="0" presId="urn:microsoft.com/office/officeart/2005/8/layout/radial6"/>
    <dgm:cxn modelId="{63B85A08-755A-4F14-A77B-430AE3946678}" type="presParOf" srcId="{D25C7C20-618C-48ED-B248-9173D5FED6FB}" destId="{6F7CFA60-7467-4C5A-AE14-258D0232ADAE}" srcOrd="10" destOrd="0" presId="urn:microsoft.com/office/officeart/2005/8/layout/radial6"/>
    <dgm:cxn modelId="{637C9648-77FB-4B44-B892-2C66B7956570}" type="presParOf" srcId="{D25C7C20-618C-48ED-B248-9173D5FED6FB}" destId="{FAA5F2C6-2884-4FC3-8A33-4571D035B134}" srcOrd="11" destOrd="0" presId="urn:microsoft.com/office/officeart/2005/8/layout/radial6"/>
    <dgm:cxn modelId="{5ACD73B4-261C-4DDC-A220-65C1F7A940BF}" type="presParOf" srcId="{D25C7C20-618C-48ED-B248-9173D5FED6FB}" destId="{21108A2B-D404-40D8-93BB-C490D25725C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08A2B-D404-40D8-93BB-C490D25725C6}">
      <dsp:nvSpPr>
        <dsp:cNvPr id="0" name=""/>
        <dsp:cNvSpPr/>
      </dsp:nvSpPr>
      <dsp:spPr>
        <a:xfrm>
          <a:off x="1908309" y="765309"/>
          <a:ext cx="5098780" cy="5098780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4">
            <a:shade val="90000"/>
            <a:hueOff val="-176373"/>
            <a:satOff val="-4228"/>
            <a:lumOff val="223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18D9D-5431-4E14-B081-DA7C683EC21C}">
      <dsp:nvSpPr>
        <dsp:cNvPr id="0" name=""/>
        <dsp:cNvSpPr/>
      </dsp:nvSpPr>
      <dsp:spPr>
        <a:xfrm>
          <a:off x="1908309" y="765309"/>
          <a:ext cx="5098780" cy="5098780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4">
            <a:shade val="90000"/>
            <a:hueOff val="-117582"/>
            <a:satOff val="-2819"/>
            <a:lumOff val="149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99019-7989-4207-A54A-982B3C2F25F0}">
      <dsp:nvSpPr>
        <dsp:cNvPr id="0" name=""/>
        <dsp:cNvSpPr/>
      </dsp:nvSpPr>
      <dsp:spPr>
        <a:xfrm>
          <a:off x="1908309" y="765309"/>
          <a:ext cx="5098780" cy="5098780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4">
            <a:shade val="90000"/>
            <a:hueOff val="-58791"/>
            <a:satOff val="-1409"/>
            <a:lumOff val="74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7348A-A112-4D10-A860-8AEAA5FB10AA}">
      <dsp:nvSpPr>
        <dsp:cNvPr id="0" name=""/>
        <dsp:cNvSpPr/>
      </dsp:nvSpPr>
      <dsp:spPr>
        <a:xfrm>
          <a:off x="1908309" y="765309"/>
          <a:ext cx="5098780" cy="5098780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B4A70F-1A03-4FEA-ADCD-CF8F9A0DFAE9}">
      <dsp:nvSpPr>
        <dsp:cNvPr id="0" name=""/>
        <dsp:cNvSpPr/>
      </dsp:nvSpPr>
      <dsp:spPr>
        <a:xfrm>
          <a:off x="3284506" y="2141506"/>
          <a:ext cx="2346387" cy="2346387"/>
        </a:xfrm>
        <a:prstGeom prst="ellips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Материально-техническое обеспечение проекта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28126" y="2485126"/>
        <a:ext cx="1659147" cy="1659147"/>
      </dsp:txXfrm>
    </dsp:sp>
    <dsp:sp modelId="{37CA3623-7216-4B10-86AF-04FF5B0F1DA7}">
      <dsp:nvSpPr>
        <dsp:cNvPr id="0" name=""/>
        <dsp:cNvSpPr/>
      </dsp:nvSpPr>
      <dsp:spPr>
        <a:xfrm>
          <a:off x="3636464" y="3203"/>
          <a:ext cx="1642470" cy="1642470"/>
        </a:xfrm>
        <a:prstGeom prst="ellips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Альбомы бля рассматривания</a:t>
          </a:r>
          <a:endParaRPr lang="ru-RU" sz="1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6998" y="243737"/>
        <a:ext cx="1161402" cy="1161402"/>
      </dsp:txXfrm>
    </dsp:sp>
    <dsp:sp modelId="{8351DB03-0E7C-4076-9B5E-0859CE2BCDA1}">
      <dsp:nvSpPr>
        <dsp:cNvPr id="0" name=""/>
        <dsp:cNvSpPr/>
      </dsp:nvSpPr>
      <dsp:spPr>
        <a:xfrm>
          <a:off x="6126725" y="2493464"/>
          <a:ext cx="1642470" cy="1642470"/>
        </a:xfrm>
        <a:prstGeom prst="ellipse">
          <a:avLst/>
        </a:prstGeom>
        <a:solidFill>
          <a:schemeClr val="accent4">
            <a:shade val="80000"/>
            <a:hueOff val="-58853"/>
            <a:satOff val="-1455"/>
            <a:lumOff val="83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Подборка художественных и музыкальных произведений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67259" y="2733998"/>
        <a:ext cx="1161402" cy="1161402"/>
      </dsp:txXfrm>
    </dsp:sp>
    <dsp:sp modelId="{1EBA9826-9411-4F48-9DC2-BA9F105C2F09}">
      <dsp:nvSpPr>
        <dsp:cNvPr id="0" name=""/>
        <dsp:cNvSpPr/>
      </dsp:nvSpPr>
      <dsp:spPr>
        <a:xfrm>
          <a:off x="3636464" y="4983725"/>
          <a:ext cx="1642470" cy="1642470"/>
        </a:xfrm>
        <a:prstGeom prst="ellipse">
          <a:avLst/>
        </a:prstGeom>
        <a:solidFill>
          <a:schemeClr val="accent4">
            <a:shade val="80000"/>
            <a:hueOff val="-117705"/>
            <a:satOff val="-2910"/>
            <a:lumOff val="166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Дидактические, подвижные игры, физкультминутки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6998" y="5224259"/>
        <a:ext cx="1161402" cy="1161402"/>
      </dsp:txXfrm>
    </dsp:sp>
    <dsp:sp modelId="{6F7CFA60-7467-4C5A-AE14-258D0232ADAE}">
      <dsp:nvSpPr>
        <dsp:cNvPr id="0" name=""/>
        <dsp:cNvSpPr/>
      </dsp:nvSpPr>
      <dsp:spPr>
        <a:xfrm>
          <a:off x="1146203" y="2493464"/>
          <a:ext cx="1642470" cy="1642470"/>
        </a:xfrm>
        <a:prstGeom prst="ellipse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Материал для продуктивной деятельности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86737" y="2733998"/>
        <a:ext cx="1161402" cy="1161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ADF3B-3707-4164-8AE2-BAA1D4F0BE4E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D7603-5442-4668-A604-C3A37BC57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834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1" y="1524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«Центр развития ребёнка - детский сад «Парус».</a:t>
            </a:r>
          </a:p>
        </p:txBody>
      </p:sp>
      <p:pic>
        <p:nvPicPr>
          <p:cNvPr id="3" name="Рисунок 2" descr="depositphotos_63516313-stock-illustration-crowd-children-cartoon-with-bl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310" y="860286"/>
            <a:ext cx="8305800" cy="50291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7414" y="2895600"/>
            <a:ext cx="61722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к проекту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теме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Профессии детского сада»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(младшая группа № 6 «Капелька»)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Выполнили воспитатели младшей группы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Степанова А.А.,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Кокляева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А.В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2025г.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конечная звезда 1"/>
          <p:cNvSpPr/>
          <p:nvPr/>
        </p:nvSpPr>
        <p:spPr>
          <a:xfrm>
            <a:off x="3200400" y="0"/>
            <a:ext cx="2743200" cy="2286000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67100" y="81983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мы можем это узнать?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72429"/>
            <a:ext cx="16764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380205"/>
            <a:ext cx="16764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31" y="4374503"/>
            <a:ext cx="16764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491412" y="2171700"/>
            <a:ext cx="1828800" cy="1295400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7612" y="235618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«Посмотреть картинки» - сказала Лиза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810000" y="2761861"/>
            <a:ext cx="1828800" cy="1295400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981631" y="2171700"/>
            <a:ext cx="1828800" cy="1295400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886200" y="2947896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«Прочитать в книжках» - сказал Илья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57831" y="2357735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«Спросить у родителей» - ответила Злата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84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304800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нашем садике, друзья, просто замечательно!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Мы как дружная семья с нашим воспитателем.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Вместе песенки поём, веселимся, празднуем,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В общем здорово живём и смеёмся радостно!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Детский сад-второй наш дом, как тепло, уютно в нём!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Вы его любите, дети, самый добрый дом на свете!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41148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90" y="2228850"/>
            <a:ext cx="4123020" cy="310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 rot="11091536">
            <a:off x="293575" y="4948335"/>
            <a:ext cx="3352800" cy="16764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3400" y="52578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 о профессиях детского сада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1" y="228600"/>
            <a:ext cx="3926081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682" y="2286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83" y="3657600"/>
            <a:ext cx="3926081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-облако 8"/>
          <p:cNvSpPr/>
          <p:nvPr/>
        </p:nvSpPr>
        <p:spPr>
          <a:xfrm>
            <a:off x="5867400" y="76200"/>
            <a:ext cx="3276600" cy="22860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905500" y="480536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с профессией младшего воспитателя.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«Мы наблюдали за работой Елены Вячеславовны и решили ей помочь»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1" y="3666931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7535ea3d5626efa7b32def8e1982c5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7787" y="1486849"/>
            <a:ext cx="3298438" cy="2195512"/>
          </a:xfrm>
          <a:prstGeom prst="flowChartAlternateProcess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3884189"/>
            <a:ext cx="3826907" cy="287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23" y="180973"/>
            <a:ext cx="3810000" cy="2857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11" y="76200"/>
            <a:ext cx="2097778" cy="2696413"/>
          </a:xfrm>
          <a:prstGeom prst="rect">
            <a:avLst/>
          </a:prstGeom>
          <a:scene3d>
            <a:camera prst="orthographicFront">
              <a:rot lat="0" lon="11399976" rev="0"/>
            </a:camera>
            <a:lightRig rig="threePt" dir="t"/>
          </a:scene3d>
        </p:spPr>
      </p:pic>
      <p:sp>
        <p:nvSpPr>
          <p:cNvPr id="4" name="Выноска-облако 3"/>
          <p:cNvSpPr/>
          <p:nvPr/>
        </p:nvSpPr>
        <p:spPr>
          <a:xfrm rot="11189861">
            <a:off x="170948" y="4543752"/>
            <a:ext cx="3647750" cy="188160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13723" y="502289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Экскурсия в спортивный и музыкальный зал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>
            <a:off x="5778759" y="152400"/>
            <a:ext cx="3352800" cy="21336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78859" y="757535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с профессией прачки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 rot="11266849">
            <a:off x="109063" y="4932623"/>
            <a:ext cx="3200400" cy="18288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94863" y="5385358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с профессией медсестры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3" y="29858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48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576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5715000" y="152400"/>
            <a:ext cx="3276600" cy="19050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362700" y="64323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с профессией повара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5" y="36576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60" y="365138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 rot="11151361">
            <a:off x="104466" y="5169312"/>
            <a:ext cx="3124200" cy="16764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14066" y="5545847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с профессией дворника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0"/>
            <a:ext cx="3486150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3505200" cy="467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2426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 rot="11125653">
            <a:off x="75199" y="5035041"/>
            <a:ext cx="3429000" cy="17526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22899" y="558817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Аппликация «Цветы для няни»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5943600" y="152400"/>
            <a:ext cx="3124200" cy="16764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477000" y="6858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Лепка «Витамины  - лучшее лекарство»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814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11850" y="152400"/>
            <a:ext cx="73914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Ознакомление детей младшего дошкольного возраста с трудом взрослых является сложным видом социально-личностного их развития, требующего специально организованной деятельности и создание условий для самостоятельных игр.  Начиная, с младшего возраста проводится работа по ознакомлению с окружающим миром и социальной действительностью.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Именно детям этого возраста свойственна большая эмоциональная отзывчивость. Чрезвычайно важно не упустить момент для воспитания в них добрых чувств к окружающим людям и формированию положительного отношения к труду, что является главной целью образовательной области труд.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Таким образом, формирование первичных представлений о труде взрослых в младшей группе начинается со знакомства с трудом сотрудников детского сада: трудом помощника воспитателя, медсестры, повара, дворника, шофера, постоянно подчеркивая их заботу о детях.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epositphotos_63516313-stock-illustration-crowd-children-cartoon-with-blank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68" b="100000" l="98" r="100000"/>
                    </a14:imgEffect>
                  </a14:imgLayer>
                </a14:imgProps>
              </a:ext>
            </a:extLst>
          </a:blip>
          <a:srcRect t="72857"/>
          <a:stretch>
            <a:fillRect/>
          </a:stretch>
        </p:blipFill>
        <p:spPr>
          <a:xfrm>
            <a:off x="609659" y="5089021"/>
            <a:ext cx="81534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5817637" y="76200"/>
            <a:ext cx="3352800" cy="16002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00800" y="414635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Рисование «Украсим полотенце»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 rot="11052276">
            <a:off x="32268" y="5066531"/>
            <a:ext cx="3200400" cy="16764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65668" y="5443066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0855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80" y="3473048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5791200" y="152400"/>
            <a:ext cx="3276600" cy="17526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362700" y="567035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«Кому что нужно для работы»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5" y="304800"/>
            <a:ext cx="259941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14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814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 rot="11190525">
            <a:off x="137411" y="4980416"/>
            <a:ext cx="3276600" cy="18288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85111" y="5433151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Конструирование «Наш любимый детский сад»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6690" y="-224341"/>
            <a:ext cx="3011333" cy="4015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67" y="3048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/>
          <p:cNvSpPr/>
          <p:nvPr/>
        </p:nvSpPr>
        <p:spPr>
          <a:xfrm>
            <a:off x="6096000" y="76200"/>
            <a:ext cx="3048000" cy="19812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591300" y="466635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Рассматривание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лепбука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«Профессии детского сада»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1" y="3707363"/>
            <a:ext cx="3926081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79" y="3733800"/>
            <a:ext cx="3926081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/>
          <p:cNvSpPr/>
          <p:nvPr/>
        </p:nvSpPr>
        <p:spPr>
          <a:xfrm rot="11034193">
            <a:off x="55587" y="5070270"/>
            <a:ext cx="3505200" cy="17526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03287" y="562340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3" y="304800"/>
            <a:ext cx="4206827" cy="3155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92104"/>
            <a:ext cx="4206826" cy="3155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/>
          <p:cNvSpPr/>
          <p:nvPr/>
        </p:nvSpPr>
        <p:spPr>
          <a:xfrm rot="216534">
            <a:off x="5538084" y="152034"/>
            <a:ext cx="3505200" cy="17526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57184" y="428169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 «Как познакомить ребёнка с профессией»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8169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3776"/>
            <a:ext cx="3942440" cy="295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5256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одготовка 4"/>
          <p:cNvSpPr/>
          <p:nvPr/>
        </p:nvSpPr>
        <p:spPr>
          <a:xfrm>
            <a:off x="3429000" y="2819400"/>
            <a:ext cx="2590800" cy="1143000"/>
          </a:xfrm>
          <a:prstGeom prst="flowChartPrepar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741576" y="28194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Фотовыставка «Наши дети играют в детский сад»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8055">
            <a:off x="571588" y="974547"/>
            <a:ext cx="1930400" cy="1447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07" y="295970"/>
            <a:ext cx="1444537" cy="1926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07" y="4341754"/>
            <a:ext cx="1312701" cy="17502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3508">
            <a:off x="6724276" y="3946346"/>
            <a:ext cx="1930400" cy="1447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8055">
            <a:off x="800189" y="3946346"/>
            <a:ext cx="1930400" cy="14478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714">
            <a:off x="6840948" y="879992"/>
            <a:ext cx="1930400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114800" y="609600"/>
            <a:ext cx="4724400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3"/>
              </a:lnSpc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</a:rPr>
              <a:t>В ходе проекта мы узнали, люди каких профессий работают в детском саду Побывали на экскурсии в прачечной, медицинском кабинете,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</a:rPr>
              <a:t>музыкальном зале, спортивном зале.</a:t>
            </a:r>
            <a:endParaRPr lang="ru-RU" b="1" i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ts val="2163"/>
              </a:lnSpc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</a:rPr>
              <a:t>Познакомились с предметами, которые помогают людям в их работе.</a:t>
            </a:r>
          </a:p>
          <a:p>
            <a:pPr>
              <a:lnSpc>
                <a:spcPts val="2163"/>
              </a:lnSpc>
              <a:spcAft>
                <a:spcPts val="3150"/>
              </a:spcAft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</a:rPr>
              <a:t>Вместе с родителями подготовили фотовыставку «Наши дети играют в детский сад»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958"/>
            <a:ext cx="6248400" cy="527882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7.jpg"/>
          <p:cNvPicPr>
            <a:picLocks noChangeAspect="1"/>
          </p:cNvPicPr>
          <p:nvPr/>
        </p:nvPicPr>
        <p:blipFill>
          <a:blip r:embed="rId2" cstate="print"/>
          <a:srcRect l="14167" t="1111" r="12500" b="72222"/>
          <a:stretch>
            <a:fillRect/>
          </a:stretch>
        </p:blipFill>
        <p:spPr>
          <a:xfrm>
            <a:off x="914400" y="457200"/>
            <a:ext cx="7391400" cy="1295400"/>
          </a:xfrm>
          <a:prstGeom prst="doubleWav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img7.jpg"/>
          <p:cNvPicPr>
            <a:picLocks noChangeAspect="1"/>
          </p:cNvPicPr>
          <p:nvPr/>
        </p:nvPicPr>
        <p:blipFill>
          <a:blip r:embed="rId2" cstate="print"/>
          <a:srcRect l="13333" t="66296" r="12500"/>
          <a:stretch>
            <a:fillRect/>
          </a:stretch>
        </p:blipFill>
        <p:spPr>
          <a:xfrm>
            <a:off x="990600" y="4267200"/>
            <a:ext cx="7315200" cy="1733550"/>
          </a:xfrm>
          <a:prstGeom prst="doubleWave">
            <a:avLst/>
          </a:prstGeom>
          <a:effectLst>
            <a:glow rad="228600">
              <a:srgbClr val="C00000">
                <a:alpha val="40000"/>
              </a:srgb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745505" y="2057400"/>
            <a:ext cx="7652993" cy="2057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i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СПАСИБО ЗА ВНИМАНИЕ</a:t>
            </a:r>
            <a:endParaRPr lang="ru-RU" sz="5400" b="1" i="1" cap="none" spc="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304800"/>
            <a:ext cx="4419600" cy="6477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ятно 2 5"/>
          <p:cNvSpPr/>
          <p:nvPr/>
        </p:nvSpPr>
        <p:spPr>
          <a:xfrm rot="1203445">
            <a:off x="-43068" y="-255030"/>
            <a:ext cx="4575712" cy="4131098"/>
          </a:xfrm>
          <a:prstGeom prst="irregularSeal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14400" y="990600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Итог проектной деятельности: фотовыставка «Наши дети играют в детский сад»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57700" y="64093"/>
            <a:ext cx="4724400" cy="6477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5329" y="152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 работы: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52800"/>
            <a:ext cx="4038600" cy="3273444"/>
          </a:xfrm>
        </p:spPr>
      </p:pic>
      <p:sp>
        <p:nvSpPr>
          <p:cNvPr id="5" name="TextBox 4"/>
          <p:cNvSpPr txBox="1"/>
          <p:nvPr/>
        </p:nvSpPr>
        <p:spPr>
          <a:xfrm>
            <a:off x="4572000" y="609600"/>
            <a:ext cx="4495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Сформировать представление детей о различных профессиях взрослых в детском саду, их значимостью в обществе.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Знакомить детей с трудовыми действиями, совершаемыми взрослыми, с орудиями труда, инструментами и результатом труда взрослых;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Умение     применять     познавательные,     коммуникативные     навыки общения, расширять и активизировать словарь по теме (побуждать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отражению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полученных впечатлений в игре; передавая отношение взрослых к работе)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Развивать познавательную активность, навыки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самостоятельной исследовательской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Ценностное отношение к труду окружающих людей, уважение к труду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взрослых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9031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52400" y="152400"/>
            <a:ext cx="8991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принципа интеграции через систему задач по теме: «Профессии детского сада»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447970"/>
              </p:ext>
            </p:extLst>
          </p:nvPr>
        </p:nvGraphicFramePr>
        <p:xfrm>
          <a:off x="165410" y="1371600"/>
          <a:ext cx="8839200" cy="4790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62480"/>
                <a:gridCol w="6776720"/>
              </a:tblGrid>
              <a:tr h="381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Образовательная область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Образовательные задачи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8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Речевое развитие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Участвовать в беседе, отвечать на вопросы воспитателя. Развивать умение правильно строить фразы, использовать в речи простые предложения. Активизировать словарь детей (повар,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прачка,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медсестра,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помощник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воспитателя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музыкальный руководитель и др.) Называть сотрудников детского сада по имени, отчеству.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Познавательное развитие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Расширять представления детей о профессиях сотрудников детского сада,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 особенностях их работы, о предметах, облегчающих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человека.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Уточнить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расширить представление детей об инструментах, спецодежде различных профессий.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1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 – коммуникативное развитие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Дать знания о качествах, которыми необходимо обладать человеку, желающему получить ту или иную профессию. Сформировать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эмоционально-положительное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труду. Развивать умение общаться со сверстниками, работать в подгруппе и индивидуально. Отражать полученные знания и впечатления в сюжетно-ролевых играх.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1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Художественно – эстетическое развитие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Развивать и совершенствовать творческие способности детей при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использовании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разнообразных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изобразительных материалов. Закреплять умение правильно держать карандаш, кисточку, рисовать прямые линии, пользоваться приемом </a:t>
                      </a:r>
                      <a:r>
                        <a:rPr lang="ru-RU" sz="1200" kern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примакивания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Наклеивать готовые формы в определенной части аппликации.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1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Физическое развитие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Формировать	физические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качества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детей,	умение координировать свои действия 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посредством их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участия</a:t>
                      </a:r>
                      <a:r>
                        <a:rPr lang="ru-RU" sz="12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подвижных, хороводных, пальчиковых играх.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57200" y="304800"/>
            <a:ext cx="8458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Паспорт проекта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910868"/>
            <a:ext cx="7315200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3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Участники проекта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>
              <a:lnSpc>
                <a:spcPts val="2163"/>
              </a:lnSpc>
            </a:pPr>
            <a:endParaRPr lang="ru-RU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ts val="2163"/>
              </a:lnSpc>
            </a:pPr>
            <a:endParaRPr lang="ru-RU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ts val="2163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По доминирующему методу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>
              <a:lnSpc>
                <a:spcPts val="2163"/>
              </a:lnSpc>
            </a:pPr>
            <a:endParaRPr lang="ru-RU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ts val="2163"/>
              </a:lnSpc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ts val="2163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По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характеру содержания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>
              <a:lnSpc>
                <a:spcPts val="2163"/>
              </a:lnSpc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ts val="2163"/>
              </a:lnSpc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ts val="2163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По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количеству участников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ts val="2163"/>
              </a:lnSpc>
            </a:pPr>
            <a:endParaRPr lang="ru-RU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ts val="2163"/>
              </a:lnSpc>
            </a:pPr>
            <a:endParaRPr lang="ru-RU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ts val="2163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Сроки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реализации проекта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>
              <a:lnSpc>
                <a:spcPts val="2163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8457" y="1295399"/>
            <a:ext cx="81534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51114" y="1305692"/>
            <a:ext cx="758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дети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младшей группы, воспитатели, родители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, работники детского сада </a:t>
            </a:r>
            <a:endParaRPr lang="ru-RU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8457" y="2038241"/>
            <a:ext cx="5181600" cy="4204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63555" y="2053705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Познавательно-творческий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9125" y="2931934"/>
            <a:ext cx="5190931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63555" y="300792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Ребёнок и общество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8457" y="3741185"/>
            <a:ext cx="51816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0661" y="3785119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Групповой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7570" y="4675414"/>
            <a:ext cx="5192486" cy="4622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30898" y="4721874"/>
            <a:ext cx="4337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недели (с 17 марта по 31 марта)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88755419"/>
              </p:ext>
            </p:extLst>
          </p:nvPr>
        </p:nvGraphicFramePr>
        <p:xfrm>
          <a:off x="152400" y="76200"/>
          <a:ext cx="89154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2380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Перспективный план работы над проектом</a:t>
            </a:r>
            <a:endParaRPr lang="ru-RU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112812"/>
              </p:ext>
            </p:extLst>
          </p:nvPr>
        </p:nvGraphicFramePr>
        <p:xfrm>
          <a:off x="228600" y="685800"/>
          <a:ext cx="883920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400"/>
                <a:gridCol w="2946400"/>
                <a:gridCol w="2946400"/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Образовательная область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Занятия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Совместная деятельность взрослого с ребенком</a:t>
                      </a:r>
                      <a:endParaRPr lang="ru-RU" sz="1000" dirty="0"/>
                    </a:p>
                  </a:txBody>
                  <a:tcPr/>
                </a:tc>
              </a:tr>
              <a:tr h="1234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Познавательное развитие</a:t>
                      </a:r>
                    </a:p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Беседы с детьми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«Кто работает в детском саду», «Чем занимается воспитатель?», «Предметы-помощники», «Кто нам готовит обед?», «Если ты заболел?», «Труд прачки», «Труд дворника»</a:t>
                      </a:r>
                    </a:p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Экскурсии на кухню, прачечную, в медицинский кабинет, музыкальный зал, спортивный зал, бассейн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Использование дидактических игр: «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Что нужно для работы ?», «Можно и нельзя», «Сварим борщ и компот», «Угадай на вкус», «Что в мешочке лежит?»</a:t>
                      </a:r>
                    </a:p>
                    <a:p>
                      <a:endParaRPr lang="ru-RU" sz="800" dirty="0"/>
                    </a:p>
                  </a:txBody>
                  <a:tcPr/>
                </a:tc>
              </a:tr>
              <a:tr h="990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Речевое развитие</a:t>
                      </a:r>
                    </a:p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Чтение и обсуждение художественных произведений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К. Чуковский «Айболит», А. Кузнецова «Кто умеет», Е. </a:t>
                      </a:r>
                      <a:r>
                        <a:rPr lang="ru-RU" sz="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Груданов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«Наша нянечка», О. Емельянова «Врач»,  Б. </a:t>
                      </a:r>
                      <a:r>
                        <a:rPr lang="ru-RU" sz="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Заходер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«Повар», С. Беляева «Спасибо поварам», Елена Павлова «Скорая помощь, Г. </a:t>
                      </a:r>
                      <a:r>
                        <a:rPr lang="ru-RU" sz="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Ладонщиков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«Портниха»</a:t>
                      </a:r>
                    </a:p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Отгадывание загадок.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Использование дидактических игр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«Назови и расскажи»</a:t>
                      </a:r>
                    </a:p>
                    <a:p>
                      <a:endParaRPr lang="ru-RU" sz="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Художественно-эстетическое развитие</a:t>
                      </a:r>
                    </a:p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Аппликация «Цветы для няни»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Программное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содержание: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закреплять знания детей о форме предметов.         Учить         различать предметы по величине. Упражнять в аккуратном      пользовании	клеем, применении         салфеточки         для аккуратного      наклеивания.      Учить свободно располагать изображение на бумаге.</a:t>
                      </a:r>
                    </a:p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Рисование «Красивый фартук для няни»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Ц: учить детей рисовать прямые линии, кружки; закрепить умение правильно держать кисточку, убирать лишнюю краску о край баночки, аккуратно рисовать</a:t>
                      </a:r>
                    </a:p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Лепка «</a:t>
                      </a:r>
                      <a:r>
                        <a:rPr lang="ru-RU" sz="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Витаминки</a:t>
                      </a:r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sz="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Иринки</a:t>
                      </a:r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Ц: отрывать маленькие кусочки от большого комка, катать шарик и сплющивать</a:t>
                      </a:r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Социально-коммуникативное развитие</a:t>
                      </a:r>
                    </a:p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Конструирование : «Наш любимый детский сад»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Ц: учить планировать этапы постройки</a:t>
                      </a:r>
                    </a:p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Сюжетно-ролевые игры: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«Скорая помощь», </a:t>
                      </a:r>
                    </a:p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Использование дидактических игр: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«Оденем куклу на прогулку», «Проводим уборку»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Физическое развитие</a:t>
                      </a:r>
                    </a:p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Физкультминутки: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«Мы шоферы», «Профессии» </a:t>
                      </a:r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Пальчиковые игры: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 Салат», «Капуста», «Компот», «Хозяйка» </a:t>
                      </a:r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Музыкальная игра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«Мы платочки постираем»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851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091473"/>
            <a:ext cx="16764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43020"/>
            <a:ext cx="16764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08" y="4629020"/>
            <a:ext cx="16764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Выноска-облако 13"/>
          <p:cNvSpPr/>
          <p:nvPr/>
        </p:nvSpPr>
        <p:spPr>
          <a:xfrm>
            <a:off x="5483679" y="108857"/>
            <a:ext cx="3352800" cy="18288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093279" y="423092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же мы знаем о профессиях, которые работают в детском саду?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304800" y="423092"/>
            <a:ext cx="2667000" cy="1371600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3276600" y="1937657"/>
            <a:ext cx="2667000" cy="1371600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«Они готовят нам еду» – сказал Коля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6372808" y="2774820"/>
            <a:ext cx="2667000" cy="1371600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«Они здесь работают» - ответила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508727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Аня сказала: «Моя мама работает музыкальным работником»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8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495800"/>
            <a:ext cx="16764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71" y="4495800"/>
            <a:ext cx="16764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Лента лицом вверх 2"/>
          <p:cNvSpPr/>
          <p:nvPr/>
        </p:nvSpPr>
        <p:spPr>
          <a:xfrm>
            <a:off x="250371" y="533400"/>
            <a:ext cx="5486400" cy="1752600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58989" y="533400"/>
            <a:ext cx="28691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Анастасия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Алексеевна отметила: «Мы с вами  можем узнать, чем занимаются люди разных профессий»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2133600" y="2768082"/>
            <a:ext cx="2105608" cy="1295400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ьная выноска 9"/>
          <p:cNvSpPr/>
          <p:nvPr/>
        </p:nvSpPr>
        <p:spPr>
          <a:xfrm>
            <a:off x="6938088" y="2768082"/>
            <a:ext cx="2105608" cy="1295400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226906" y="3075912"/>
            <a:ext cx="1918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Чем они занимаются?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2692" y="309261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работает в детском саду?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5912498" y="152400"/>
            <a:ext cx="3200400" cy="21336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мы хотим узнать о профессиях детского сада?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148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1177</Words>
  <Application>Microsoft Office PowerPoint</Application>
  <PresentationFormat>Экран (4:3)</PresentationFormat>
  <Paragraphs>131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Перспективный план работы над проектом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</cp:lastModifiedBy>
  <cp:revision>95</cp:revision>
  <dcterms:created xsi:type="dcterms:W3CDTF">2006-08-16T00:00:00Z</dcterms:created>
  <dcterms:modified xsi:type="dcterms:W3CDTF">2025-04-15T11:56:39Z</dcterms:modified>
</cp:coreProperties>
</file>