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65" r:id="rId3"/>
    <p:sldId id="256" r:id="rId4"/>
    <p:sldId id="257" r:id="rId5"/>
    <p:sldId id="258" r:id="rId6"/>
    <p:sldId id="259" r:id="rId7"/>
    <p:sldId id="261" r:id="rId8"/>
    <p:sldId id="264" r:id="rId9"/>
    <p:sldId id="268" r:id="rId10"/>
    <p:sldId id="269" r:id="rId11"/>
    <p:sldId id="270" r:id="rId12"/>
    <p:sldId id="278" r:id="rId13"/>
    <p:sldId id="271" r:id="rId14"/>
    <p:sldId id="272" r:id="rId15"/>
    <p:sldId id="273" r:id="rId16"/>
    <p:sldId id="274" r:id="rId17"/>
    <p:sldId id="275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1E0081-2A06-48DF-906B-CCED2384097C}" type="datetimeFigureOut">
              <a:rPr lang="ru-RU" smtClean="0"/>
              <a:pPr/>
              <a:t>04.07.2024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8D969F-5530-452F-8B84-04BAAE069B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94%D1%80%D0%B5%D0%B2%D0%BD%D0%B8%D0%B9_%D0%95%D0%B3%D0%B8%D0%BF%D0%B5%D1%82" TargetMode="External"/><Relationship Id="rId4" Type="http://schemas.openxmlformats.org/officeDocument/2006/relationships/hyperlink" Target="http://ru.wikipedia.org/wiki/%D0%A4%D0%B0%D1%80%D0%B0%D0%BE%D0%BD_(%D1%82%D0%B8%D1%82%D1%83%D0%BB)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Liberation Serif" panose="02020603050405020304" pitchFamily="18" charset="0"/>
              </a:rPr>
              <a:t/>
            </a:r>
            <a:br>
              <a:rPr lang="ru-RU" sz="2200" dirty="0" smtClean="0">
                <a:latin typeface="Liberation Serif" panose="02020603050405020304" pitchFamily="18" charset="0"/>
              </a:rPr>
            </a:br>
            <a:r>
              <a:rPr lang="ru-RU" sz="2200" dirty="0">
                <a:latin typeface="Liberation Serif" panose="02020603050405020304" pitchFamily="18" charset="0"/>
              </a:rPr>
              <a:t/>
            </a:r>
            <a:br>
              <a:rPr lang="ru-RU" sz="2200" dirty="0">
                <a:latin typeface="Liberation Serif" panose="02020603050405020304" pitchFamily="18" charset="0"/>
              </a:rPr>
            </a:br>
            <a:r>
              <a:rPr lang="ru-RU" sz="2200" dirty="0" smtClean="0">
                <a:latin typeface="Liberation Serif" panose="02020603050405020304" pitchFamily="18" charset="0"/>
              </a:rPr>
              <a:t>библиотечный урок педагога -библиотекаря  </a:t>
            </a:r>
            <a:br>
              <a:rPr lang="ru-RU" sz="2200" dirty="0" smtClean="0">
                <a:latin typeface="Liberation Serif" panose="02020603050405020304" pitchFamily="18" charset="0"/>
              </a:rPr>
            </a:br>
            <a:r>
              <a:rPr lang="ru-RU" sz="2200" dirty="0" smtClean="0">
                <a:latin typeface="Liberation Serif" panose="02020603050405020304" pitchFamily="18" charset="0"/>
              </a:rPr>
              <a:t>МАОУ СОШ №15  г. Серов</a:t>
            </a:r>
            <a:br>
              <a:rPr lang="ru-RU" sz="2200" dirty="0" smtClean="0">
                <a:latin typeface="Liberation Serif" panose="02020603050405020304" pitchFamily="18" charset="0"/>
              </a:rPr>
            </a:br>
            <a:r>
              <a:rPr lang="ru-RU" sz="2200" dirty="0" smtClean="0">
                <a:latin typeface="Liberation Serif" panose="02020603050405020304" pitchFamily="18" charset="0"/>
              </a:rPr>
              <a:t/>
            </a:r>
            <a:br>
              <a:rPr lang="ru-RU" sz="2200" dirty="0" smtClean="0">
                <a:latin typeface="Liberation Serif" panose="02020603050405020304" pitchFamily="18" charset="0"/>
              </a:rPr>
            </a:br>
            <a:r>
              <a:rPr lang="ru-RU" sz="2200" dirty="0" smtClean="0">
                <a:latin typeface="Liberation Serif" panose="02020603050405020304" pitchFamily="18" charset="0"/>
              </a:rPr>
              <a:t>« Хочу узнать, как появилась КНИГА»</a:t>
            </a:r>
            <a:br>
              <a:rPr lang="ru-RU" sz="2200" dirty="0" smtClean="0">
                <a:latin typeface="Liberation Serif" panose="02020603050405020304" pitchFamily="18" charset="0"/>
              </a:rPr>
            </a:br>
            <a:r>
              <a:rPr lang="ru-RU" sz="2200" dirty="0">
                <a:latin typeface="Liberation Serif" panose="02020603050405020304" pitchFamily="18" charset="0"/>
              </a:rPr>
              <a:t/>
            </a:r>
            <a:br>
              <a:rPr lang="ru-RU" sz="2200" dirty="0">
                <a:latin typeface="Liberation Serif" panose="02020603050405020304" pitchFamily="18" charset="0"/>
              </a:rPr>
            </a:br>
            <a:endParaRPr lang="ru-RU" sz="2200" dirty="0">
              <a:latin typeface="Liberation Serif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г</a:t>
            </a:r>
            <a:r>
              <a:rPr lang="ru-RU" dirty="0" err="1" smtClean="0"/>
              <a:t>.Серов</a:t>
            </a:r>
            <a:r>
              <a:rPr lang="ru-RU" dirty="0" smtClean="0"/>
              <a:t>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5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43380"/>
            <a:ext cx="2500330" cy="8412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Цай лунь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antiqbookbinder.ucoz.ua/a7703868c925c764eb2512ce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5715008" cy="5214950"/>
          </a:xfrm>
          <a:prstGeom prst="rect">
            <a:avLst/>
          </a:prstGeom>
          <a:noFill/>
        </p:spPr>
      </p:pic>
      <p:pic>
        <p:nvPicPr>
          <p:cNvPr id="25604" name="Picture 4" descr="http://english.chinese.cn/chineseculture/image/attachement/jpg/site2/20110624/0023ae9bcf230f6e8dde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500042"/>
            <a:ext cx="2630602" cy="8412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«ИЗБОРНИК»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1076 ГОДА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mary-christmas2012.narod.ru/olderfiles/1/a-34-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5"/>
            <a:ext cx="4143404" cy="6405479"/>
          </a:xfrm>
          <a:prstGeom prst="rect">
            <a:avLst/>
          </a:prstGeom>
          <a:noFill/>
        </p:spPr>
      </p:pic>
      <p:pic>
        <p:nvPicPr>
          <p:cNvPr id="5" name="Рисунок 4" descr="http://www.orlovka.crimea.ua/biblioznajka/images/stories/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48526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635795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Библиотека Ивана Грозного </a:t>
            </a:r>
            <a:r>
              <a:rPr lang="en-US" dirty="0" smtClean="0">
                <a:solidFill>
                  <a:srgbClr val="FF0000"/>
                </a:solidFill>
              </a:rPr>
              <a:t>iv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1.liveinternet.ru/images/attach/c/1/55/260/55260886_YEpig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6143636" cy="5228286"/>
          </a:xfrm>
          <a:prstGeom prst="rect">
            <a:avLst/>
          </a:prstGeom>
          <a:noFill/>
        </p:spPr>
      </p:pic>
      <p:pic>
        <p:nvPicPr>
          <p:cNvPr id="1028" name="Picture 4" descr="http://www.zgrad.net/images/umor/images/305/a94e54f569cb869352e26dff9649d4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48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blioserov.ucoz.ru/cgb_foto/bilioteka_chitaln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781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2-tub-ru.yandex.net/i?id=242054558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3857628"/>
            <a:ext cx="5857882" cy="300037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714744" cy="12144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«Библиотека – читальня»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0" y="4071942"/>
            <a:ext cx="3714744" cy="207170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«надеждинск , кабаковск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Серов»</a:t>
            </a:r>
            <a:endParaRPr kumimoji="0" lang="ru-RU" sz="3600" b="1" i="1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Центральная городская библиотека                им. Д.н. мамина - сибиряка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serovglobus.ru/wp-content/uploads/2013/09/DSC05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43932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0101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Интеллектуальный дом культуры: библиотека будущего – уже сегодня!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&amp;Rcy;&amp;ocy;&amp;scy;&amp;scy;&amp;icy;&amp;jcy;&amp;scy;&amp;kcy;&amp;acy;&amp;yacy; &amp;Gcy;&amp;ocy;&amp;scy;&amp;ucy;&amp;dcy;&amp;acy;&amp;rcy;&amp;scy;&amp;tcy;&amp;vcy;&amp;iecy;&amp;ncy;&amp;ncy;&amp;acy;&amp;yacy; &amp;Bcy;&amp;icy;&amp;bcy;&amp;lcy;&amp;icy;&amp;ocy;&amp;tcy;&amp;iecy;&amp;kcy;&amp;acy; &amp;dcy;&amp;lcy;&amp;yacy; &amp;Mcy;&amp;ocy;&amp;lcy;&amp;ocy;&amp;dcy;&amp;iecy;&amp;zh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Icy;&amp;ncy;&amp;tcy;&amp;iecy;&amp;lcy;&amp;lcy;&amp;iecy;&amp;kcy;&amp;tcy;&amp;ucy;&amp;acy;&amp;lcy;&amp;softcy;&amp;ncy;&amp;ycy;&amp;jcy; &amp;dcy;&amp;ocy;&amp;mcy; &amp;kcy;&amp;ucy;&amp;lcy;&amp;softcy;&amp;tcy;&amp;ucy;&amp;rcy;&amp;ycy;: &amp;bcy;&amp;icy;&amp;bcy;&amp;lcy;&amp;icy;&amp;ocy;&amp;tcy;&amp;iecy;&amp;kcy;&amp;acy; &amp;bcy;&amp;ucy;&amp;dcy;&amp;ucy;&amp;shchcy;&amp;iecy;&amp;gcy;&amp;ocy; – &amp;ucy;&amp;zhcy;&amp;iecy; &amp;scy;&amp;iecy;&amp;gcy;&amp;ocy;&amp;dcy;&amp;ncy;&amp;yacy;!. (14 &amp;fcy;&amp;ocy;&amp;tcy;&amp;ocy;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Rcy;&amp;ocy;&amp;scy;&amp;scy;&amp;icy;&amp;jcy;&amp;scy;&amp;kcy;&amp;acy;&amp;yacy; &amp;Gcy;&amp;ocy;&amp;scy;&amp;ucy;&amp;dcy;&amp;acy;&amp;rcy;&amp;scy;&amp;tcy;&amp;vcy;&amp;iecy;&amp;ncy;&amp;ncy;&amp;acy;&amp;yacy; &amp;Bcy;&amp;icy;&amp;bcy;&amp;lcy;&amp;icy;&amp;ocy;&amp;tcy;&amp;iecy;&amp;kcy;&amp;acy; &amp;dcy;&amp;lcy;&amp;yacy; &amp;Mcy;&amp;ocy;&amp;lcy;&amp;ocy;&amp;dcy;&amp;iecy;&amp;zhcy;&amp;i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90334"/>
            <a:ext cx="9144000" cy="53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Библиотека университета Амстердама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Библиотека университета Амстерда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иблиотека университета Амстердам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блиотека университета Амстердам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Стокгольмская Общественная Библиотека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4017627_unusuallibrary8 (600x452, 91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verlife.ru/img/news/64436/35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7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4786322"/>
          </a:xfrm>
        </p:spPr>
        <p:txBody>
          <a:bodyPr>
            <a:noAutofit/>
          </a:bodyPr>
          <a:lstStyle/>
          <a:p>
            <a:r>
              <a:rPr lang="ru-RU" sz="5500" dirty="0" smtClean="0">
                <a:solidFill>
                  <a:srgbClr val="FF0000"/>
                </a:solidFill>
              </a:rPr>
              <a:t>Спасибо за внимание!!!!</a:t>
            </a:r>
            <a:endParaRPr lang="ru-RU" sz="5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416816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библиотека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&amp;Scy;&amp;acy;&amp;mcy;&amp;ycy;&amp;iecy; &amp;kcy;&amp;rcy;&amp;acy;&amp;scy;&amp;icy;&amp;vcy;&amp;ycy;&amp;iecy; &amp;bcy;&amp;icy;&amp;bcy;&amp;lcy;&amp;icy;&amp;ocy;&amp;tcy;&amp;iecy;&amp;kcy;&amp;icy; &amp;mcy;&amp;icy;&amp;rcy;&amp;acy; (26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1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ned.es/geo-1-historia-antigua-universal/MESOPOTAMIA/uruk-0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6357950" cy="6000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21442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«Аптека для души»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15272" y="5715015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8" name="Picture 4" descr="http://stat17.privet.ru/lr/0917f7abb34392be32b20ae2bbc086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3200400" cy="3629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714752"/>
            <a:ext cx="2928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Рамсес II Великий</a:t>
            </a:r>
            <a:r>
              <a:rPr lang="ru-RU" sz="2500" dirty="0" smtClean="0"/>
              <a:t> — </a:t>
            </a:r>
            <a:r>
              <a:rPr lang="ru-RU" sz="2500" dirty="0" smtClean="0">
                <a:hlinkClick r:id="rId4" tooltip="Фараон (титул)"/>
              </a:rPr>
              <a:t>фараон</a:t>
            </a:r>
            <a:r>
              <a:rPr lang="ru-RU" sz="2500" dirty="0" smtClean="0"/>
              <a:t> </a:t>
            </a:r>
            <a:r>
              <a:rPr lang="ru-RU" sz="2500" dirty="0" smtClean="0">
                <a:hlinkClick r:id="rId5" tooltip="Древний Египет"/>
              </a:rPr>
              <a:t>Древнего Египта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ictionbook.ru/static/bookimages/00/10/73/00107307.bin.dir/h/pic_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42" cy="6858000"/>
          </a:xfrm>
          <a:prstGeom prst="rect">
            <a:avLst/>
          </a:prstGeom>
          <a:noFill/>
        </p:spPr>
      </p:pic>
      <p:pic>
        <p:nvPicPr>
          <p:cNvPr id="19462" name="Picture 6" descr="http://stat11.privet.ru/lr/080dab1226f980becada2ebb664696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429124" cy="507209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630866" cy="108415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ПАПИРУС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605962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АЛЕКСАНДРИЙСКАЯ БИБЛИОТЕКА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7106" name="AutoShape 2" descr="http://bestgamer.ru/img/screenshots/2423/6_cleopatra_a_queens_destiny.jpg"/>
          <p:cNvSpPr>
            <a:spLocks noChangeAspect="1" noChangeArrowheads="1"/>
          </p:cNvSpPr>
          <p:nvPr/>
        </p:nvSpPr>
        <p:spPr bwMode="auto">
          <a:xfrm>
            <a:off x="155575" y="-2613025"/>
            <a:ext cx="7258050" cy="5448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http://cs3.livemaster.ru/zhurnalfoto/9/8/a/120316023446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7655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http://cs3.livemaster.ru/zhurnalfoto/9/8/a/120316023446.jpg"/>
          <p:cNvSpPr>
            <a:spLocks noChangeAspect="1" noChangeArrowheads="1"/>
          </p:cNvSpPr>
          <p:nvPr/>
        </p:nvSpPr>
        <p:spPr bwMode="auto">
          <a:xfrm>
            <a:off x="155575" y="-1028700"/>
            <a:ext cx="287655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bestgamer.ru/img/screenshots/2423/6_cleopatra_a_queens_dest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285860"/>
            <a:ext cx="5929322" cy="5572140"/>
          </a:xfrm>
          <a:prstGeom prst="rect">
            <a:avLst/>
          </a:prstGeom>
          <a:noFill/>
        </p:spPr>
      </p:pic>
      <p:pic>
        <p:nvPicPr>
          <p:cNvPr id="1030" name="Picture 6" descr="http://lady-uspech.ru/wp-content/uploads/2013/02/aleksandriyskaya-bibliotek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071802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firepic.org/4/images/2013-01/06/3ifsxuhknrf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453032" cy="5929354"/>
          </a:xfrm>
          <a:prstGeom prst="rect">
            <a:avLst/>
          </a:prstGeom>
          <a:noFill/>
        </p:spPr>
      </p:pic>
      <p:pic>
        <p:nvPicPr>
          <p:cNvPr id="16388" name="Picture 4" descr="http://indevices.ru/images/stories/zorgtard/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14356"/>
            <a:ext cx="3286148" cy="3643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0"/>
            <a:ext cx="3559296" cy="7857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ПЕРГАМЕНТ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&amp;shcy;&amp;kcy;&amp;ocy;&amp;lcy;&amp;acy;1176.&amp;rcy;&amp;fcy;/images/biblio/77_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kruzhalov.ru/html/history-of-russia/lesson3/boo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72008"/>
            <a:ext cx="323657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v-savabibl.narod.ru/doc/struktura_knigi.files/slide0033_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3" name="Picture 18" descr="http://3.bp.blogspot.com/_sTEnqGyLT5k/TP4u0eRCrMI/AAAAAAAAAIw/MmzqN5K9WaY/s1600/Krasnaya_stroka.jpg"/>
          <p:cNvPicPr>
            <a:picLocks noChangeAspect="1" noChangeArrowheads="1"/>
          </p:cNvPicPr>
          <p:nvPr/>
        </p:nvPicPr>
        <p:blipFill>
          <a:blip r:embed="rId3"/>
          <a:srcRect r="50500"/>
          <a:stretch>
            <a:fillRect/>
          </a:stretch>
        </p:blipFill>
        <p:spPr bwMode="auto">
          <a:xfrm>
            <a:off x="4857752" y="1357298"/>
            <a:ext cx="4071966" cy="518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416552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Глиняные таблички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origins.org.ua/pictures/arch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4" descr="http://kids.sp.kh.ua/wp-content/uploads/2012/09/glinyany-e-tablichk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410221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698876" cy="8412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Деревянные книги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tainy.net/wp-content/uploads/2010/11/V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4429124" cy="3357586"/>
          </a:xfrm>
          <a:prstGeom prst="rect">
            <a:avLst/>
          </a:prstGeom>
          <a:noFill/>
        </p:spPr>
      </p:pic>
      <p:pic>
        <p:nvPicPr>
          <p:cNvPr id="21508" name="Picture 4" descr="http://archaeology.kiev.ua/imaginator/new/4ee8d2ee15564_42973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429156" cy="637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811</TotalTime>
  <Words>70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  библиотечный урок педагога -библиотекаря   МАОУ СОШ №15  г. Серов  « Хочу узнать, как появилась КНИГА»  </vt:lpstr>
      <vt:lpstr>библиотека</vt:lpstr>
      <vt:lpstr>«Аптека для души»</vt:lpstr>
      <vt:lpstr>ПАПИРУС</vt:lpstr>
      <vt:lpstr>АЛЕКСАНДРИЙСКАЯ БИБЛИОТЕКА </vt:lpstr>
      <vt:lpstr>ПЕРГАМЕНТ</vt:lpstr>
      <vt:lpstr>Презентация PowerPoint</vt:lpstr>
      <vt:lpstr>Глиняные таблички</vt:lpstr>
      <vt:lpstr>Деревянные книги</vt:lpstr>
      <vt:lpstr>Цай лунь </vt:lpstr>
      <vt:lpstr>«ИЗБОРНИК» 1076 ГОДА</vt:lpstr>
      <vt:lpstr>Библиотека Ивана Грозного iv</vt:lpstr>
      <vt:lpstr>«Библиотека – читальня»</vt:lpstr>
      <vt:lpstr>Центральная городская библиотека                им. Д.н. мамина - сибиряка</vt:lpstr>
      <vt:lpstr>Интеллектуальный дом культуры: библиотека будущего – уже сегодня!</vt:lpstr>
      <vt:lpstr>Библиотека университета Амстердама</vt:lpstr>
      <vt:lpstr>Стокгольмская Общественная Библиотека</vt:lpstr>
      <vt:lpstr>Презентация PowerPoint</vt:lpstr>
      <vt:lpstr>Спасибо за внимание!!!!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Билиотекарь</dc:creator>
  <cp:lastModifiedBy>school15biblio</cp:lastModifiedBy>
  <cp:revision>72</cp:revision>
  <dcterms:created xsi:type="dcterms:W3CDTF">2013-10-14T05:46:57Z</dcterms:created>
  <dcterms:modified xsi:type="dcterms:W3CDTF">2024-07-04T06:45:56Z</dcterms:modified>
</cp:coreProperties>
</file>