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72" r:id="rId7"/>
    <p:sldId id="261" r:id="rId8"/>
    <p:sldId id="273" r:id="rId9"/>
    <p:sldId id="265" r:id="rId10"/>
    <p:sldId id="266" r:id="rId11"/>
    <p:sldId id="267" r:id="rId12"/>
    <p:sldId id="268" r:id="rId13"/>
    <p:sldId id="270" r:id="rId14"/>
    <p:sldId id="27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206A"/>
    <a:srgbClr val="58267E"/>
    <a:srgbClr val="5525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7A49E6-B81E-4660-9D5D-D6F953514094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237B29-9C68-418A-BE48-23213ED7B6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199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237B29-9C68-418A-BE48-23213ED7B69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904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B3519-90F4-4716-8F62-2BC495B36095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C087E-3861-4197-B6EC-74379EEB95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218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B3519-90F4-4716-8F62-2BC495B36095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C087E-3861-4197-B6EC-74379EEB95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646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B3519-90F4-4716-8F62-2BC495B36095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C087E-3861-4197-B6EC-74379EEB95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730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B3519-90F4-4716-8F62-2BC495B36095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C087E-3861-4197-B6EC-74379EEB95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675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B3519-90F4-4716-8F62-2BC495B36095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C087E-3861-4197-B6EC-74379EEB95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816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B3519-90F4-4716-8F62-2BC495B36095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C087E-3861-4197-B6EC-74379EEB95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790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B3519-90F4-4716-8F62-2BC495B36095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C087E-3861-4197-B6EC-74379EEB95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3979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B3519-90F4-4716-8F62-2BC495B36095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C087E-3861-4197-B6EC-74379EEB95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735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B3519-90F4-4716-8F62-2BC495B36095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C087E-3861-4197-B6EC-74379EEB95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555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B3519-90F4-4716-8F62-2BC495B36095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C087E-3861-4197-B6EC-74379EEB95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260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B3519-90F4-4716-8F62-2BC495B36095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C087E-3861-4197-B6EC-74379EEB95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4516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B3519-90F4-4716-8F62-2BC495B36095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2C087E-3861-4197-B6EC-74379EEB95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74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A3C4EC-EA8D-44E4-852A-4F2463ED34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0331" y="1148861"/>
            <a:ext cx="9231337" cy="1386840"/>
          </a:xfrm>
        </p:spPr>
        <p:txBody>
          <a:bodyPr>
            <a:noAutofit/>
          </a:bodyPr>
          <a:lstStyle/>
          <a:p>
            <a:r>
              <a:rPr lang="ru-RU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труда в ДОУ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7279E5C-BB58-4076-8EF7-13CEFC93CF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69480" y="5334000"/>
            <a:ext cx="3901440" cy="105156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4A20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41EBDC4-29FC-4D2D-98CD-5DB15FA266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4078" y="3056792"/>
            <a:ext cx="8274150" cy="2757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523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882B9C-273F-43C1-9E7E-A321C50E0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7257" y="-12870"/>
            <a:ext cx="2715064" cy="676203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 в природе 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9CA68BD-0D47-446E-99CC-2FC60B9E0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87193" y="487583"/>
            <a:ext cx="4009293" cy="488975"/>
          </a:xfrm>
        </p:spPr>
        <p:txBody>
          <a:bodyPr>
            <a:noAutofit/>
          </a:bodyPr>
          <a:lstStyle/>
          <a:p>
            <a:pPr algn="ctr"/>
            <a:r>
              <a:rPr lang="ru-RU" dirty="0">
                <a:solidFill>
                  <a:srgbClr val="4A20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Посадка огорода и клумбы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36606CA-BDDF-4990-ADD3-AAF889B5A7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72722" y="3599535"/>
            <a:ext cx="4825218" cy="67620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rgbClr val="4A20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Уборка участка от листьев, веток, мусора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42654DF-EEE3-47BE-A64E-91E86C9BA9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2430" y="487583"/>
            <a:ext cx="4192171" cy="488975"/>
          </a:xfrm>
        </p:spPr>
        <p:txBody>
          <a:bodyPr>
            <a:noAutofit/>
          </a:bodyPr>
          <a:lstStyle/>
          <a:p>
            <a:pPr algn="ctr"/>
            <a:r>
              <a:rPr lang="ru-RU" dirty="0">
                <a:solidFill>
                  <a:srgbClr val="4A20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Поливка огорода и клумбы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D80D6CA-E279-47BC-8E5A-F16DF7B811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53953" y="3579179"/>
            <a:ext cx="4389120" cy="8240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rgbClr val="4A20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Уборка веранды и участка от снега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48B379E-2054-4BB3-AE4D-6CB57B7D6E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927" y="976558"/>
            <a:ext cx="2242913" cy="257309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B66DB46-B011-479C-B79A-726D12B1E9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902" y="976558"/>
            <a:ext cx="2087762" cy="257309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242A637-FDB0-4614-A9FE-6F8006A8E7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6339" y="976558"/>
            <a:ext cx="2243916" cy="257309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E95C7A1-F0F4-4338-819F-2D57E78B0B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55311" y="976558"/>
            <a:ext cx="2087762" cy="257309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61360F6-AF28-4BAD-A859-8A3296A481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97706" y="4403214"/>
            <a:ext cx="2319118" cy="233520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685D883-C724-4AAE-8288-8FCE18501A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2722" y="4403215"/>
            <a:ext cx="2319117" cy="233520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69E57A1-457C-4D1C-86A2-F2AECABA8BD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69901" y="4368509"/>
            <a:ext cx="2319116" cy="236991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BBFA241-62E0-400D-B99E-E8722E8723B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98634" y="4368509"/>
            <a:ext cx="2220644" cy="236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39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3BC53A-09B4-48AB-91C5-541936090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5482" y="110978"/>
            <a:ext cx="5022166" cy="719016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Ручной труд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612F8AD-4ACC-4346-AD7E-9FA6A7DC44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6942" y="1011945"/>
            <a:ext cx="5233182" cy="54029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rgbClr val="4A20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поделок из картона, 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4A20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бумаги, дерева, природного 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4A20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материала, бросового материала, работа с иглой и нитью. В 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4A20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процессе труда дети осваивают 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4A20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навыки работы инструментами. Все 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4A20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развивает фантазию, 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4A20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творческие способности; улучшает 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4A20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моторику мелких мышц рук, 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4A20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способствует воспитанию 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4A20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выдержки, настойчивости, умению 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4A20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доводить начатое дело до конца.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9A1C610-5ADA-43E0-A5AF-619CCBC372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7833" y="1050631"/>
            <a:ext cx="4614202" cy="55049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575092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B232CF-60F7-4706-BBB8-A34D97C3B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6319" y="-18065"/>
            <a:ext cx="4037196" cy="535207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Ручной труд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D125C4A-C4E5-4F48-B74D-D5CF72EFC5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6927" y="345059"/>
            <a:ext cx="5068641" cy="730411"/>
          </a:xfrm>
        </p:spPr>
        <p:txBody>
          <a:bodyPr>
            <a:noAutofit/>
          </a:bodyPr>
          <a:lstStyle/>
          <a:p>
            <a:pPr algn="ctr">
              <a:lnSpc>
                <a:spcPct val="50000"/>
              </a:lnSpc>
            </a:pPr>
            <a:r>
              <a:rPr lang="ru-RU" dirty="0">
                <a:solidFill>
                  <a:srgbClr val="4A20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Поделки из бумаги</a:t>
            </a:r>
          </a:p>
          <a:p>
            <a:pPr algn="ctr">
              <a:lnSpc>
                <a:spcPct val="50000"/>
              </a:lnSpc>
            </a:pPr>
            <a:r>
              <a:rPr lang="ru-RU" dirty="0">
                <a:solidFill>
                  <a:srgbClr val="4A20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(с использованием клея и ножниц</a:t>
            </a:r>
            <a:r>
              <a:rPr lang="ru-RU" sz="2000" dirty="0">
                <a:solidFill>
                  <a:srgbClr val="4A20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30CB7AA-B4EC-4855-9715-75CEF3313F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54115" y="3942901"/>
            <a:ext cx="4538761" cy="62799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rgbClr val="4A20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иглой и нитью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CFB2C56-7AC3-462E-A3D6-FAE0BDDACE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431101"/>
            <a:ext cx="5068641" cy="730411"/>
          </a:xfrm>
        </p:spPr>
        <p:txBody>
          <a:bodyPr>
            <a:noAutofit/>
          </a:bodyPr>
          <a:lstStyle/>
          <a:p>
            <a:pPr algn="ctr"/>
            <a:r>
              <a:rPr lang="ru-RU" dirty="0">
                <a:solidFill>
                  <a:srgbClr val="4A20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акварелью и кистями, цветными карандашами 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43C62CB-480A-44E5-9CB7-A08FFDD36E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67603" y="3509458"/>
            <a:ext cx="4927965" cy="77637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rgbClr val="4A20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книг (с использованием ножниц, клея, цветной бумаги)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CCF6F69-0158-4F40-9FF7-6FCE3EBF28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0581" y="1090795"/>
            <a:ext cx="3749044" cy="233820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57F10EB-665F-4194-A3DE-6D39918C49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3496" y="1161512"/>
            <a:ext cx="2541146" cy="267896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A7B1CE5-4000-4BCD-9F4B-6B5AF6E7C3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9470" y="1161512"/>
            <a:ext cx="2541146" cy="267896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11E831D-5426-418E-B988-3A90A89F28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0581" y="4366293"/>
            <a:ext cx="3749043" cy="235353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5032E85-199B-4841-AA06-F5595C43F8A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27409" y="4366293"/>
            <a:ext cx="4220308" cy="235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431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1CF030-F358-4435-B244-DA93F6A7F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4080" y="140677"/>
            <a:ext cx="7863840" cy="2897945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 – важнейшее средство воспитания, начиная с дошкольного возраста; в процессе формируется личность ребенка, складываются коллективные взаимоотношения.</a:t>
            </a:r>
            <a:br>
              <a:rPr lang="ru-RU" sz="2400" b="1" dirty="0">
                <a:solidFill>
                  <a:srgbClr val="4A20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dirty="0"/>
            </a:br>
            <a:endParaRPr lang="ru-RU" sz="24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DB76BCB-542D-4125-84AC-04CBFC9F94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7359" y="2222695"/>
            <a:ext cx="9059594" cy="449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1580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61EB40-16FE-42D9-ACA4-89F9751D6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8966" y="5148775"/>
            <a:ext cx="7934179" cy="1184251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7BDEEAC-E07E-4FE2-80ED-4739D7C964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9957" y="281355"/>
            <a:ext cx="5176911" cy="48674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418061C-7A8D-42FF-AA72-4E0829C99D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0" y="524975"/>
            <a:ext cx="4178105" cy="44501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27087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656A48-790D-4498-BE0B-24F9C4992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0380" y="137160"/>
            <a:ext cx="6477000" cy="103632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E58352-6310-4E7F-942F-B339B9BA03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2600" y="1173479"/>
            <a:ext cx="9204960" cy="5156983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endParaRPr lang="ru-RU" sz="2400" b="1" dirty="0">
              <a:solidFill>
                <a:srgbClr val="55257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3900" b="1" i="1" dirty="0">
                <a:solidFill>
                  <a:srgbClr val="4A20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Дайте детям радость труда. Эту радость ему несут успех, осознание своей умелости и значимости выполняемой работы, возможность доставлять радость другим.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3900" b="1" i="1" dirty="0">
                <a:solidFill>
                  <a:srgbClr val="4A20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 А. Сухомлинский</a:t>
            </a:r>
          </a:p>
        </p:txBody>
      </p:sp>
    </p:spTree>
    <p:extLst>
      <p:ext uri="{BB962C8B-B14F-4D97-AF65-F5344CB8AC3E}">
        <p14:creationId xmlns:p14="http://schemas.microsoft.com/office/powerpoint/2010/main" val="1280438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B258AE-B3A6-47F2-8797-FA7F66B75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008" y="105509"/>
            <a:ext cx="10185010" cy="1941341"/>
          </a:xfrm>
        </p:spPr>
        <p:txBody>
          <a:bodyPr>
            <a:normAutofit fontScale="90000"/>
          </a:bodyPr>
          <a:lstStyle/>
          <a:p>
            <a:pPr algn="just">
              <a:lnSpc>
                <a:spcPct val="150000"/>
              </a:lnSpc>
            </a:pP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3200" b="1" dirty="0">
                <a:solidFill>
                  <a:srgbClr val="4A20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solidFill>
                  <a:srgbClr val="4A20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положительного отношения к труду через ознакомление с трудом взрослых и непосредственного участия детей в посильной трудовой деятельности в детском саду и дома.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2B6163-FA8F-417C-9FE1-E98675C87A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1008" y="2166424"/>
            <a:ext cx="10185010" cy="4586067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b="1" i="1" dirty="0">
                <a:solidFill>
                  <a:srgbClr val="4A20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первичные представления о труде взрослых, его роли в обществе и жизни каждого человека;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b="1" i="1" dirty="0">
                <a:solidFill>
                  <a:srgbClr val="4A20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желание и умение трудиться;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33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b="1" i="1" dirty="0">
                <a:solidFill>
                  <a:srgbClr val="4A20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ценностное отношение к собственному труду, труду других людей и его результатам.</a:t>
            </a:r>
          </a:p>
        </p:txBody>
      </p:sp>
    </p:spTree>
    <p:extLst>
      <p:ext uri="{BB962C8B-B14F-4D97-AF65-F5344CB8AC3E}">
        <p14:creationId xmlns:p14="http://schemas.microsoft.com/office/powerpoint/2010/main" val="1336180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F9BBA5-9A64-4EE7-98CD-B478A5600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880" y="295421"/>
            <a:ext cx="10302240" cy="1477108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виды детского труда в ДОУ: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A2B5E6-65C4-4540-86F9-4A1E2EE46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6258" y="1772529"/>
            <a:ext cx="9101796" cy="450166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>
                <a:solidFill>
                  <a:srgbClr val="4A20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самообслуживание,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>
                <a:solidFill>
                  <a:srgbClr val="4A20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хозяйственно – бытовой труд,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>
                <a:solidFill>
                  <a:srgbClr val="4A20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 в природе,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>
                <a:solidFill>
                  <a:srgbClr val="4A20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ручной труд.</a:t>
            </a:r>
          </a:p>
        </p:txBody>
      </p:sp>
    </p:spTree>
    <p:extLst>
      <p:ext uri="{BB962C8B-B14F-4D97-AF65-F5344CB8AC3E}">
        <p14:creationId xmlns:p14="http://schemas.microsoft.com/office/powerpoint/2010/main" val="957601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48F1BE-5488-4D9C-B12D-FFC56E880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0499" y="189915"/>
            <a:ext cx="9045525" cy="971306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 по самообслуживанию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5F73B54-F4A2-45EA-A11A-F99A6706E2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145" y="1308295"/>
            <a:ext cx="5556738" cy="497996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2400" b="1" i="1" dirty="0">
                <a:solidFill>
                  <a:srgbClr val="4A20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труд ребенка, направленный на обслуживание им самим самого себя. Этот вид трудовой деятельности очень важен, так как он учит ребенка обходиться без помощи взрослого, самостоятельно содержать себя в чистоте и удобстве, уметь одеваться, раздеваться, принимать пищу, выполнять гигиенические процедуры.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DFB2E52-E01B-47EB-9B96-B73D4F8B86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2831" y="1308295"/>
            <a:ext cx="4300024" cy="50925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18403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284ABC-3594-40F9-A0D8-1473BC12C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2017" y="103773"/>
            <a:ext cx="4731017" cy="689315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Самообслуживание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F3F578F-7438-49EE-BDEF-ED4A357D5F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54890" y="707603"/>
            <a:ext cx="3296530" cy="371054"/>
          </a:xfrm>
        </p:spPr>
        <p:txBody>
          <a:bodyPr>
            <a:noAutofit/>
          </a:bodyPr>
          <a:lstStyle/>
          <a:p>
            <a:pPr algn="ctr"/>
            <a:r>
              <a:rPr lang="ru-RU" dirty="0">
                <a:solidFill>
                  <a:srgbClr val="4A20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Навыки приёма пищи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7B5166B-7094-4527-AE3D-49B03A5D59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08513" y="3685735"/>
            <a:ext cx="3296530" cy="530101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4A20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Навыки раздевания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F7FF198-3777-47C5-BA1F-785A0B7A2B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16698" y="670695"/>
            <a:ext cx="4417256" cy="444870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4A20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Навыки одевания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1ABD0DE-9CD0-429F-B9C8-F99BB14754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57375" y="3714081"/>
            <a:ext cx="4135902" cy="68931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rgbClr val="4A20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Гигиенические процедуры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099587F-760F-46B4-B01F-AEAD9127BE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691" y="1159771"/>
            <a:ext cx="3856929" cy="251811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3234460-5CE4-4E44-92BA-3581A368B7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167618"/>
            <a:ext cx="2475911" cy="251811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5B201AA-E972-40DC-851E-ABD4FA875A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14313" y="1167618"/>
            <a:ext cx="2475911" cy="249712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A1A3EDE-110B-4FD2-ABFC-2B44DA54A6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5789" y="4183230"/>
            <a:ext cx="2179522" cy="256478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715032E-4BA0-49EF-9DAB-92D064D663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74003" y="4183230"/>
            <a:ext cx="2278966" cy="256478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C3F915B-67FF-4414-A84E-40CCCB7F503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87467" y="4183230"/>
            <a:ext cx="2278966" cy="256478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B5DAE36-D6F0-401D-815A-9BBEA6DAD1B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57245" y="4183230"/>
            <a:ext cx="2278966" cy="256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957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7E6137-2A87-4C01-A0C8-3F722A1D1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9083" y="0"/>
            <a:ext cx="8496886" cy="914400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Хозяйственно-бытовой труд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68C747-DAE6-4579-95E3-BAB048DE6A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7563" y="1096035"/>
            <a:ext cx="5552049" cy="5318832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b="1" i="1" dirty="0">
                <a:solidFill>
                  <a:srgbClr val="4A20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Этот труд направлен на поддержание чистоты и порядка в помещении и на участке, помощь взрослым при организации режимных моментов. Детей важно научить замечать любое нарушения порядка в группе или на участке и по собственному желанию устранять его. Эта деятельность воспитывает заботливое отношение к сверстникам.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12A9E1F-ACAB-4586-98BE-EBE0C8677E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6222" y="1252025"/>
            <a:ext cx="4478215" cy="49940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25942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D0634B-3927-428B-B026-911330BEE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0313" y="13363"/>
            <a:ext cx="5104021" cy="42266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Хозяйственно-бытовой труд 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7B75553-47CC-4BCA-A217-F0C69651E7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80044" y="400602"/>
            <a:ext cx="2578661" cy="422666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4A20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Дежурство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37238C2-6BBB-429F-9526-EDAD76897F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839641" y="3429000"/>
            <a:ext cx="5365568" cy="472806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4A20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 в уголках </a:t>
            </a:r>
            <a:r>
              <a:rPr lang="ru-RU" b="1" dirty="0" err="1">
                <a:solidFill>
                  <a:srgbClr val="4A20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раженья</a:t>
            </a:r>
            <a:r>
              <a:rPr lang="ru-RU" b="1" dirty="0">
                <a:solidFill>
                  <a:srgbClr val="4A20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природы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8097AF4-BBFD-4424-B1B4-120BD95B3F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205209" y="390215"/>
            <a:ext cx="3279909" cy="422666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4A20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занятию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59CF201-E518-4F56-8412-BD7E07FA53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494334" y="3471643"/>
            <a:ext cx="2549769" cy="472806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4A20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Уборка игрушек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A882CA6-9BA3-4AE7-AC2F-DC48AB04C0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4334" y="3944449"/>
            <a:ext cx="2638573" cy="276584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7B921EF-E3F2-426B-AC16-56C39DD029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6029" y="891343"/>
            <a:ext cx="2085838" cy="237994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5208F9A-0C35-4CAE-BA8C-DC736C3827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5865" y="891343"/>
            <a:ext cx="2085839" cy="237994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CFC086D-2B7E-418F-997C-7DAA94F3EA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9092" y="905600"/>
            <a:ext cx="2429695" cy="238551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8F58BDA-BAB4-465E-8A74-6AE6B7D2A5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73662" y="891343"/>
            <a:ext cx="2422337" cy="238551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D7DA044-54EB-41CB-B550-99464DDD3FA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75849" y="3944448"/>
            <a:ext cx="2035798" cy="276583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C2D2EDE-E7AC-4280-A6E2-BFFC06D1E76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9093" y="3944449"/>
            <a:ext cx="2120003" cy="276584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A965FCC-264C-43B7-AAB3-D322EC8401C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28041" y="3944449"/>
            <a:ext cx="2198864" cy="276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598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C26E5C-CF70-421B-9573-AD605E0B2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521" y="14068"/>
            <a:ext cx="5781822" cy="802493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 в природе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AE093D-F163-4D8B-A31C-B9C20CDFE1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3122" y="965517"/>
            <a:ext cx="6484620" cy="5697099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b="1" i="1" dirty="0">
                <a:solidFill>
                  <a:srgbClr val="4A20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участие детей в уходе за растениями и животными, выращивание растений в уголке природы, на огороде, на клумбах, посадка деревьев на участке. Этот вид труда развивает наблюдательность, расширяет кругозор, воспитывает бережное отношение ко всему живому, любовь к родной природе. У детей развиваются интерес к трудовой деятельности, сознательное, ответственное отношение к ней.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E8FB666-1C73-46A2-B30B-D4F30373CE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554" y="195384"/>
            <a:ext cx="3570848" cy="3012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ABFDA7A-DDC4-477D-B2FE-DB4C0429F3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6555" y="3429000"/>
            <a:ext cx="3570848" cy="32336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402551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678</TotalTime>
  <Words>469</Words>
  <Application>Microsoft Office PowerPoint</Application>
  <PresentationFormat>Широкоэкранный</PresentationFormat>
  <Paragraphs>58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Wingdings</vt:lpstr>
      <vt:lpstr>Office Theme</vt:lpstr>
      <vt:lpstr>Виды труда в ДОУ</vt:lpstr>
      <vt:lpstr>Актуальность</vt:lpstr>
      <vt:lpstr>Цель: формирование положительного отношения к труду через ознакомление с трудом взрослых и непосредственного участия детей в посильной трудовой деятельности в детском саду и дома.</vt:lpstr>
      <vt:lpstr>Основные виды детского труда в ДОУ:</vt:lpstr>
      <vt:lpstr>Труд по самообслуживанию</vt:lpstr>
      <vt:lpstr>Самообслуживание</vt:lpstr>
      <vt:lpstr>Хозяйственно-бытовой труд </vt:lpstr>
      <vt:lpstr>Хозяйственно-бытовой труд </vt:lpstr>
      <vt:lpstr>Труд в природе</vt:lpstr>
      <vt:lpstr>Труд в природе </vt:lpstr>
      <vt:lpstr>Ручной труд</vt:lpstr>
      <vt:lpstr>Ручной труд</vt:lpstr>
      <vt:lpstr>Труд – важнейшее средство воспитания, начиная с дошкольного возраста; в процессе формируется личность ребенка, складываются коллективные взаимоотношения.  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Boss</dc:creator>
  <cp:lastModifiedBy>Boss</cp:lastModifiedBy>
  <cp:revision>31</cp:revision>
  <dcterms:created xsi:type="dcterms:W3CDTF">2023-11-26T03:38:55Z</dcterms:created>
  <dcterms:modified xsi:type="dcterms:W3CDTF">2023-11-27T21:02:15Z</dcterms:modified>
</cp:coreProperties>
</file>