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7" r:id="rId3"/>
    <p:sldId id="269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6" r:id="rId13"/>
    <p:sldId id="265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CE7E-50E3-46AD-A8A3-BD48BB373BBC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DD980-4285-4929-A0C9-CE27E7D73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757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CE7E-50E3-46AD-A8A3-BD48BB373BBC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DD980-4285-4929-A0C9-CE27E7D73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723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CE7E-50E3-46AD-A8A3-BD48BB373BBC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DD980-4285-4929-A0C9-CE27E7D73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24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CE7E-50E3-46AD-A8A3-BD48BB373BBC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DD980-4285-4929-A0C9-CE27E7D73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6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CE7E-50E3-46AD-A8A3-BD48BB373BBC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DD980-4285-4929-A0C9-CE27E7D73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53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CE7E-50E3-46AD-A8A3-BD48BB373BBC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DD980-4285-4929-A0C9-CE27E7D73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85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CE7E-50E3-46AD-A8A3-BD48BB373BBC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DD980-4285-4929-A0C9-CE27E7D73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654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CE7E-50E3-46AD-A8A3-BD48BB373BBC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DD980-4285-4929-A0C9-CE27E7D73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07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CE7E-50E3-46AD-A8A3-BD48BB373BBC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DD980-4285-4929-A0C9-CE27E7D73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26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CE7E-50E3-46AD-A8A3-BD48BB373BBC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DD980-4285-4929-A0C9-CE27E7D73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37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CE7E-50E3-46AD-A8A3-BD48BB373BBC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DD980-4285-4929-A0C9-CE27E7D73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10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7CE7E-50E3-46AD-A8A3-BD48BB373BBC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DD980-4285-4929-A0C9-CE27E7D73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53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163" y="335229"/>
            <a:ext cx="8344532" cy="62599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45" y="102717"/>
            <a:ext cx="2091109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89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0"/>
            <a:ext cx="1211926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690" y="675408"/>
            <a:ext cx="2159556" cy="46759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17" y="675408"/>
            <a:ext cx="7067201" cy="32639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29100" y="3939376"/>
            <a:ext cx="67852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Продуктивная деятельность детей включает в себя беседы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о культуре и быте русского народа. Знакомство  с русскими народными традициями. Знакомство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декоративной росписью и прикладным искусством; с народным промыслом: Дымковской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игрушкой, семеновской матрешкой,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хохломской,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жостовской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росписью, гжелью и т.д. Знакомство детей с элементами растительного узора. 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09541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87" y="0"/>
            <a:ext cx="1102981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00" y="207817"/>
            <a:ext cx="2779210" cy="27458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55" y="2410689"/>
            <a:ext cx="7247192" cy="3347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72" y="207818"/>
            <a:ext cx="4271079" cy="3199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87" y="152400"/>
            <a:ext cx="1102981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1" y="304800"/>
            <a:ext cx="12593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65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86" y="0"/>
            <a:ext cx="1102981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62" y="623455"/>
            <a:ext cx="2145158" cy="46447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37018" y="1194955"/>
            <a:ext cx="4686300" cy="3158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Познакомить с культурой, бытом и традициями русского народа;</a:t>
            </a:r>
            <a:endParaRPr lang="ru-RU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тереме расписном я живу. К себе в избу всех гостей приглашу» (знакомство с пословицами, поговорками, прибаутками о русском народном быте и гостеприимстве, загадывание загадок о предметах крестьянского труда и быта).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95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86" y="0"/>
            <a:ext cx="1102981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87782" y="692727"/>
            <a:ext cx="64562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Для 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обогащения игрового 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опыта детей на 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тему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 Традиции 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русского  народа </a:t>
            </a:r>
            <a:r>
              <a:rPr lang="ru-RU" b="1" dirty="0" smtClean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  <a:t>в группе оборудован уголок русской </a:t>
            </a:r>
            <a:r>
              <a:rPr lang="ru-RU" b="1" dirty="0" smtClean="0">
                <a:solidFill>
                  <a:srgbClr val="111111"/>
                </a:solidFill>
                <a:latin typeface="Arial" panose="020B0604020202020204" pitchFamily="34" charset="0"/>
              </a:rPr>
              <a:t>старины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981571"/>
            <a:ext cx="2036618" cy="3968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82" y="1864157"/>
            <a:ext cx="2369127" cy="4508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81" y="1864157"/>
            <a:ext cx="2184817" cy="4730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207" y="1600919"/>
            <a:ext cx="1446103" cy="313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22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6" y="207818"/>
            <a:ext cx="1206890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98" y="1828799"/>
            <a:ext cx="6200742" cy="27825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92037" y="886692"/>
            <a:ext cx="818402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Совместное мероприятие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-Мастер </a:t>
            </a:r>
            <a:r>
              <a:rPr lang="ru-RU" sz="2000" b="1" i="1" dirty="0">
                <a:solidFill>
                  <a:srgbClr val="C00000"/>
                </a:solidFill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 «Русская народная игра» дети молодые специалисты, родители</a:t>
            </a:r>
            <a:endParaRPr lang="ru-RU" sz="20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08" y="3691668"/>
            <a:ext cx="4068469" cy="3166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056" y="484908"/>
            <a:ext cx="1541872" cy="343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16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86" y="0"/>
            <a:ext cx="1102981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34145" y="637309"/>
            <a:ext cx="7578437" cy="397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  <a:r>
              <a:rPr lang="ru-RU" sz="28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rgbClr val="FF0000"/>
                </a:solidFill>
                <a:highlight>
                  <a:srgbClr val="FFFFFF"/>
                </a:highlight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FF0000"/>
              </a:solidFill>
              <a:highlight>
                <a:srgbClr val="FFFFFF"/>
              </a:highlight>
              <a:latin typeface="Times New Roman CYR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highlight>
                <a:srgbClr val="FFFFFF"/>
              </a:highlight>
              <a:latin typeface="Times New Roman CYR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highlight>
                  <a:srgbClr val="FFFFFF"/>
                </a:highlight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2000" b="1" i="1" dirty="0">
                <a:solidFill>
                  <a:srgbClr val="002060"/>
                </a:solidFill>
                <a:highlight>
                  <a:srgbClr val="FFFFFF"/>
                </a:highlight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того, как будут образовано, а главное, воспитано подрастающее поколение, будет зависеть, какое мы возродим общество, и счастливо ли, интересно ли в нем будет жить. Все мы говорим о возрождении России, но ведь оно невозможно без возрождения культурных ценностей и народных традиций. Каждое поколение, воспринимая ряд традиций, должно выбирать не только будущее, но и чтить свое прошлое, свято и бережно </a:t>
            </a:r>
            <a:r>
              <a:rPr lang="ru-RU" sz="2000" b="1" i="1" dirty="0" smtClean="0">
                <a:solidFill>
                  <a:srgbClr val="002060"/>
                </a:solidFill>
                <a:highlight>
                  <a:srgbClr val="FFFFFF"/>
                </a:highlight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хранить не только традиции своей семьи, но и своего народа!</a:t>
            </a:r>
            <a:endParaRPr lang="ru-RU" sz="2000" b="1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37855" y="526473"/>
            <a:ext cx="4585853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Методы:</a:t>
            </a:r>
            <a:r>
              <a:rPr lang="en-US" sz="2000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2000" u="sng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наблюдение </a:t>
            </a:r>
            <a:r>
              <a:rPr lang="ru-RU" b="1" i="1" dirty="0">
                <a:solidFill>
                  <a:srgbClr val="00206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за играми детей, анализ развивающей среды, анализ продуктов детского творчества, беседа с детьми, беседа с родителями</a:t>
            </a:r>
            <a:r>
              <a:rPr lang="ru-RU" dirty="0" smtClean="0">
                <a:latin typeface="Times New Roman CYR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ru-RU" dirty="0">
              <a:latin typeface="Times New Roman CYR" panose="02020603050405020304" pitchFamily="18" charset="0"/>
              <a:ea typeface="Calibri" panose="020F0502020204030204" pitchFamily="34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Источники </a:t>
            </a:r>
            <a:r>
              <a:rPr lang="ru-RU" b="1" dirty="0" smtClean="0">
                <a:solidFill>
                  <a:srgbClr val="C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информации</a:t>
            </a:r>
          </a:p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2000" b="1" i="1" dirty="0">
                <a:solidFill>
                  <a:srgbClr val="00206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русские народные сказки, </a:t>
            </a:r>
            <a:r>
              <a:rPr lang="ru-RU" sz="2000" b="1" i="1" dirty="0" err="1">
                <a:solidFill>
                  <a:srgbClr val="00206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потешки</a:t>
            </a:r>
            <a:r>
              <a:rPr lang="ru-RU" sz="2000" b="1" i="1" dirty="0">
                <a:solidFill>
                  <a:srgbClr val="00206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, песенки, пословицы, поговорки, игры - путешествия, беседы по картинам, рассматривание репродукций, иллюстраций, экскурсия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000" b="1" i="1" dirty="0">
                <a:solidFill>
                  <a:srgbClr val="00206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Русская изба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», </a:t>
            </a:r>
            <a:r>
              <a:rPr lang="ru-RU" sz="2000" b="1" i="1" dirty="0">
                <a:solidFill>
                  <a:srgbClr val="00206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экскурсия в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000" b="1" i="1" dirty="0">
                <a:solidFill>
                  <a:srgbClr val="00206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Краеведческий музей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», </a:t>
            </a:r>
            <a:r>
              <a:rPr lang="ru-RU" sz="2000" b="1" i="1" dirty="0">
                <a:solidFill>
                  <a:srgbClr val="00206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просмотр мультфильмов, сказок.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0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27" y="1489363"/>
            <a:ext cx="6234545" cy="28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2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3518"/>
            <a:ext cx="12282055" cy="69515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236" y="525087"/>
            <a:ext cx="3699164" cy="34254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50" y="596532"/>
            <a:ext cx="3815405" cy="37695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419" y="1447861"/>
            <a:ext cx="3950072" cy="39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48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87" y="0"/>
            <a:ext cx="986762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63" y="644235"/>
            <a:ext cx="6359237" cy="47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8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86" y="0"/>
            <a:ext cx="1083584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964" y="514158"/>
            <a:ext cx="6292945" cy="4713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18" y="3331191"/>
            <a:ext cx="5583605" cy="251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59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23" y="210562"/>
            <a:ext cx="1102981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33" y="777240"/>
            <a:ext cx="1903476" cy="18806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99709" y="777240"/>
            <a:ext cx="66363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В давние времена у людей была днем работа, а отдых, забавы да утехи вечером или в праздничный день. На улице собирались и стар, и млад. Дети разного возраста играли вместе, поэтому умели считаться с интересами и мнением товарищей по игре, справедливо решать споры. А в праздничные дни взрослые устраивали соревнования. Много игр – хороводов</a:t>
            </a:r>
            <a:r>
              <a:rPr lang="en-US" i="1" dirty="0" smtClean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ru-RU" b="1" i="1" dirty="0" smtClean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русский народ проводил во время народных праздников</a:t>
            </a:r>
            <a:r>
              <a:rPr lang="ru-RU" b="0" i="1" dirty="0" smtClean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, обрядов.</a:t>
            </a:r>
            <a:r>
              <a:rPr lang="en-US" b="0" i="1" dirty="0" smtClean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ru-RU" b="1" i="1" dirty="0" smtClean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Игры</a:t>
            </a:r>
            <a:r>
              <a:rPr lang="en-US" b="0" i="1" dirty="0" smtClean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ru-RU" b="0" i="1" dirty="0" smtClean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передавались из уст в уста из поколения в поколение.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26" y="3304705"/>
            <a:ext cx="2977484" cy="3317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291" y="2657844"/>
            <a:ext cx="1649600" cy="367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23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87" y="0"/>
            <a:ext cx="1102981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77" y="647054"/>
            <a:ext cx="3031306" cy="20071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17" y="2883996"/>
            <a:ext cx="5763491" cy="25863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514" y="528526"/>
            <a:ext cx="2217650" cy="49418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83382" y="647054"/>
            <a:ext cx="381113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0" dirty="0" smtClean="0">
                <a:solidFill>
                  <a:srgbClr val="000000"/>
                </a:solidFill>
                <a:effectLst/>
                <a:latin typeface="-apple-system"/>
              </a:rPr>
              <a:t>Хороший эмоциональный настрой подарил  детям русский обрядовый праздник Коляда .Водили хороводы, играли в народные игры, устраивали веселые переплясы, пели песни и частушки. Праздник произвел на детей незабываемые впечатления. Он получился веселым, шумным и зрелищным.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i="0" dirty="0" smtClean="0">
                <a:solidFill>
                  <a:srgbClr val="000000"/>
                </a:solidFill>
                <a:effectLst/>
                <a:latin typeface="-apple-system"/>
              </a:rPr>
              <a:t>В нарядных костюмах, с песнями и </a:t>
            </a:r>
            <a:r>
              <a:rPr lang="ru-RU" sz="1200" b="1" i="0" dirty="0" err="1" smtClean="0">
                <a:solidFill>
                  <a:srgbClr val="000000"/>
                </a:solidFill>
                <a:effectLst/>
                <a:latin typeface="-apple-system"/>
              </a:rPr>
              <a:t>закличками</a:t>
            </a:r>
            <a:r>
              <a:rPr lang="ru-RU" sz="1200" b="1" i="0" dirty="0" smtClean="0">
                <a:solidFill>
                  <a:srgbClr val="000000"/>
                </a:solidFill>
                <a:effectLst/>
                <a:latin typeface="-apple-system"/>
              </a:rPr>
              <a:t>, с пожеланиями богатства и счастья ряженые обошли всех в детском саду. Хозяева были щедры: угощали гостей сладостями.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09411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86" y="0"/>
            <a:ext cx="1102981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412" y="690638"/>
            <a:ext cx="3700593" cy="34262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67054" y="690638"/>
            <a:ext cx="48629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Цель: </a:t>
            </a:r>
            <a:r>
              <a:rPr lang="ru-RU" sz="16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«Воспитание нравственно – патриотических чувств у детей дошкольного возраста через приобщение к русской народной культуре».</a:t>
            </a:r>
          </a:p>
          <a:p>
            <a:endParaRPr lang="ru-RU" sz="1400" b="1" i="0" dirty="0" smtClean="0">
              <a:solidFill>
                <a:srgbClr val="C00000"/>
              </a:solidFill>
              <a:effectLst/>
              <a:latin typeface="commissioner"/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Задачи:</a:t>
            </a:r>
            <a:endParaRPr lang="ru-RU" sz="1400" b="0" i="0" dirty="0" smtClean="0">
              <a:solidFill>
                <a:srgbClr val="FF0000"/>
              </a:solidFill>
              <a:effectLst/>
              <a:latin typeface="commissioner"/>
            </a:endParaRPr>
          </a:p>
          <a:p>
            <a:r>
              <a:rPr lang="ru-RU" sz="1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1. Познакомить детей с видами народного декоративно-прикладного искусства, с прекрасными творениями народных умельцев.</a:t>
            </a:r>
            <a:endParaRPr lang="ru-RU" sz="1400" b="1" i="1" dirty="0" smtClean="0">
              <a:solidFill>
                <a:srgbClr val="002060"/>
              </a:solidFill>
              <a:effectLst/>
              <a:latin typeface="commissioner"/>
            </a:endParaRPr>
          </a:p>
          <a:p>
            <a:r>
              <a:rPr lang="ru-RU" sz="1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наследниками великих мастеров.</a:t>
            </a:r>
            <a:endParaRPr lang="ru-RU" sz="1400" b="1" i="1" dirty="0" smtClean="0">
              <a:solidFill>
                <a:srgbClr val="002060"/>
              </a:solidFill>
              <a:effectLst/>
              <a:latin typeface="commissioner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2</a:t>
            </a:r>
            <a:r>
              <a:rPr lang="ru-RU" sz="1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. Приобщить к культуре и традициям русского народа; воспитывать лучшие качества, присущие ему: трудолюбие, доброту, взаимовыручку, сочувствие.</a:t>
            </a:r>
            <a:endParaRPr lang="ru-RU" sz="1400" b="1" i="1" dirty="0" smtClean="0">
              <a:solidFill>
                <a:srgbClr val="002060"/>
              </a:solidFill>
              <a:effectLst/>
              <a:latin typeface="commissioner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</a:t>
            </a:r>
            <a:r>
              <a:rPr lang="ru-RU" sz="1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. Воспитывать интерес и любовь к народному искусству, уважение к культуре, русским традициям и промыслам, мастерам народного творчества.</a:t>
            </a:r>
            <a:endParaRPr lang="ru-RU" sz="1400" b="1" i="1" dirty="0">
              <a:solidFill>
                <a:srgbClr val="002060"/>
              </a:solidFill>
              <a:effectLst/>
              <a:latin typeface="commissioner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381" y="3429000"/>
            <a:ext cx="3006437" cy="208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930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286</Words>
  <Application>Microsoft Office PowerPoint</Application>
  <PresentationFormat>Широкоэкранный</PresentationFormat>
  <Paragraphs>22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-apple-system</vt:lpstr>
      <vt:lpstr>Arial</vt:lpstr>
      <vt:lpstr>Calibri</vt:lpstr>
      <vt:lpstr>Calibri Light</vt:lpstr>
      <vt:lpstr>commissioner</vt:lpstr>
      <vt:lpstr>Times New Roman</vt:lpstr>
      <vt:lpstr>Times New Roman CYR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Sveta</dc:creator>
  <cp:lastModifiedBy>Sveta</cp:lastModifiedBy>
  <cp:revision>16</cp:revision>
  <dcterms:created xsi:type="dcterms:W3CDTF">2024-01-28T02:05:59Z</dcterms:created>
  <dcterms:modified xsi:type="dcterms:W3CDTF">2024-01-28T13:02:45Z</dcterms:modified>
</cp:coreProperties>
</file>