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74" r:id="rId12"/>
    <p:sldId id="275" r:id="rId13"/>
    <p:sldId id="276" r:id="rId14"/>
    <p:sldId id="283" r:id="rId15"/>
    <p:sldId id="277" r:id="rId16"/>
    <p:sldId id="278" r:id="rId17"/>
    <p:sldId id="279" r:id="rId18"/>
    <p:sldId id="281" r:id="rId19"/>
    <p:sldId id="282" r:id="rId20"/>
    <p:sldId id="269" r:id="rId21"/>
    <p:sldId id="270" r:id="rId22"/>
    <p:sldId id="271" r:id="rId23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 bwMode="auto"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581FF774-8EF3-4931-8AA1-33062954381B}" type="datetimeFigureOut">
              <a:rPr lang="ru-RU"/>
              <a:t>27.03.2025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3999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Овал 24"/>
          <p:cNvSpPr/>
          <p:nvPr/>
        </p:nvSpPr>
        <p:spPr bwMode="auto"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D182D374-FF56-44D8-8E16-4321583D6322}" type="slidenum">
              <a:rPr lang="ru-RU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81FF774-8EF3-4931-8AA1-33062954381B}" type="datetimeFigureOut">
              <a:rPr lang="ru-RU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82D374-FF56-44D8-8E16-4321583D63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9"/>
            <a:ext cx="1676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81FF774-8EF3-4931-8AA1-33062954381B}" type="datetimeFigureOut">
              <a:rPr lang="ru-RU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82D374-FF56-44D8-8E16-4321583D63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 bwMode="auto">
          <a:xfrm>
            <a:off x="457200" y="1600200"/>
            <a:ext cx="7467600" cy="487375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 bwMode="auto"/>
        <p:txBody>
          <a:bodyPr rtlCol="0"/>
          <a:lstStyle/>
          <a:p>
            <a:pPr>
              <a:defRPr/>
            </a:pPr>
            <a:fld id="{581FF774-8EF3-4931-8AA1-33062954381B}" type="datetimeFigureOut">
              <a:rPr lang="ru-RU"/>
              <a:t>27.03.2025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 bwMode="auto"/>
        <p:txBody>
          <a:bodyPr rtlCol="0"/>
          <a:lstStyle/>
          <a:p>
            <a:pPr>
              <a:defRPr/>
            </a:pPr>
            <a:fld id="{D182D374-FF56-44D8-8E16-4321583D6322}" type="slidenum">
              <a:rPr lang="ru-RU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2286000" y="5010149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5" y="1170432"/>
            <a:ext cx="2286000" cy="381000"/>
          </a:xfrm>
        </p:spPr>
        <p:txBody>
          <a:bodyPr/>
          <a:lstStyle/>
          <a:p>
            <a:pPr>
              <a:defRPr/>
            </a:pPr>
            <a:fld id="{581FF774-8EF3-4931-8AA1-33062954381B}" type="datetimeFigureOut">
              <a:rPr lang="ru-RU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3999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D182D374-FF56-44D8-8E16-4321583D6322}" type="slidenum">
              <a:rPr lang="ru-RU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81FF774-8EF3-4931-8AA1-33062954381B}" type="datetimeFigureOut">
              <a:rPr lang="ru-RU"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82D374-FF56-44D8-8E16-4321583D6322}" type="slidenum">
              <a:rPr lang="ru-RU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 bwMode="auto">
          <a:xfrm>
            <a:off x="457200" y="1600200"/>
            <a:ext cx="3657600" cy="4572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 bwMode="auto">
          <a:xfrm>
            <a:off x="4270248" y="1600200"/>
            <a:ext cx="3657600" cy="4572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81FF774-8EF3-4931-8AA1-33062954381B}" type="datetimeFigureOut">
              <a:rPr lang="ru-RU"/>
              <a:t>27.03.2025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82D374-FF56-44D8-8E16-4321583D6322}" type="slidenum">
              <a:rPr lang="ru-RU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 bwMode="auto">
          <a:xfrm>
            <a:off x="457200" y="2362199"/>
            <a:ext cx="3657600" cy="38862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 bwMode="auto">
          <a:xfrm>
            <a:off x="4371975" y="2362199"/>
            <a:ext cx="3657600" cy="38862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 bwMode="auto"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 bwMode="auto"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581FF774-8EF3-4931-8AA1-33062954381B}" type="datetimeFigureOut">
              <a:rPr lang="ru-RU"/>
              <a:t>27.03.2025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/>
          <a:p>
            <a:pPr>
              <a:defRPr/>
            </a:pPr>
            <a:fld id="{D182D374-FF56-44D8-8E16-4321583D6322}" type="slidenum">
              <a:rPr lang="ru-RU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81FF774-8EF3-4931-8AA1-33062954381B}" type="datetimeFigureOut">
              <a:rPr lang="ru-RU"/>
              <a:t>27.03.2025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82D374-FF56-44D8-8E16-4321583D63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 bwMode="auto"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 bwMode="auto"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 bwMode="auto">
          <a:xfrm>
            <a:off x="304800" y="274320"/>
            <a:ext cx="5638800" cy="632764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 bwMode="auto"/>
        <p:txBody>
          <a:bodyPr rtlCol="0"/>
          <a:lstStyle/>
          <a:p>
            <a:pPr>
              <a:defRPr/>
            </a:pPr>
            <a:fld id="{581FF774-8EF3-4931-8AA1-33062954381B}" type="datetimeFigureOut">
              <a:rPr lang="ru-RU"/>
              <a:t>27.03.2025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 bwMode="auto"/>
        <p:txBody>
          <a:bodyPr rtlCol="0"/>
          <a:lstStyle/>
          <a:p>
            <a:pPr>
              <a:defRPr/>
            </a:pPr>
            <a:fld id="{D182D374-FF56-44D8-8E16-4321583D6322}" type="slidenum">
              <a:rPr lang="ru-RU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 bwMode="auto"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0" y="0"/>
            <a:ext cx="6172200" cy="6858000"/>
          </a:xfrm>
          <a:prstGeom prst="rect">
            <a:avLst/>
          </a:prstGeo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>
              <a:buFontTx/>
              <a:buNone/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581FF774-8EF3-4931-8AA1-33062954381B}" type="datetimeFigureOut">
              <a:rPr lang="ru-RU"/>
              <a:t>27.03.2025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/>
          <a:p>
            <a:pPr>
              <a:defRPr/>
            </a:pPr>
            <a:fld id="{D182D374-FF56-44D8-8E16-4321583D6322}" type="slidenum">
              <a:rPr lang="ru-RU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 bwMode="auto"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1FF774-8EF3-4931-8AA1-33062954381B}" type="datetimeFigureOut">
              <a:rPr lang="ru-RU"/>
              <a:t>27.03.2025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 bwMode="auto"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 bwMode="auto"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82D374-FF56-44D8-8E16-4321583D6322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>
        <a:spcBef>
          <a:spcPts val="0"/>
        </a:spcBef>
        <a:buNone/>
        <a:defRPr sz="3000" b="0" cap="sm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>
        <a:spcBef>
          <a:spcPts val="600"/>
        </a:spcBef>
        <a:buClr>
          <a:schemeClr val="accent1"/>
        </a:buClr>
        <a:buSzPct val="70000"/>
        <a:buFont typeface="Wingdings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>
        <a:spcBef>
          <a:spcPts val="0"/>
        </a:spcBef>
        <a:buClr>
          <a:schemeClr val="accent1"/>
        </a:buClr>
        <a:buSzPct val="80000"/>
        <a:buFont typeface="Wingdings 2"/>
        <a:buChar char="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>
        <a:spcBef>
          <a:spcPts val="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>
        <a:spcBef>
          <a:spcPts val="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>
        <a:spcBef>
          <a:spcPts val="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>
        <a:spcBef>
          <a:spcPts val="0"/>
        </a:spcBef>
        <a:buClr>
          <a:schemeClr val="accent1"/>
        </a:buClr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>
        <a:spcBef>
          <a:spcPts val="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sz="140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>
        <a:spcBef>
          <a:spcPts val="0"/>
        </a:spcBef>
        <a:buClr>
          <a:schemeClr val="accent2"/>
        </a:buClr>
        <a:buChar char="•"/>
        <a:defRPr sz="1400" cap="small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>
        <a:spcBef>
          <a:spcPts val="0"/>
        </a:spcBef>
        <a:buClr>
          <a:schemeClr val="accent1">
            <a:shade val="75000"/>
          </a:schemeClr>
        </a:buClr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286000" y="908720"/>
            <a:ext cx="6172200" cy="1368152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0000"/>
          </a:bodyPr>
          <a:lstStyle/>
          <a:p>
            <a:pPr>
              <a:defRPr/>
            </a:pPr>
            <a:r>
              <a:rPr lang="ru-RU"/>
              <a:t>Проект «Весёлые пальчики»</a:t>
            </a:r>
            <a:br>
              <a:rPr lang="ru-RU"/>
            </a:br>
            <a:r>
              <a:rPr lang="ru-RU"/>
              <a:t>с использованием ИКТ </a:t>
            </a:r>
            <a:br>
              <a:rPr lang="ru-RU"/>
            </a:br>
            <a:r>
              <a:rPr lang="ru-RU"/>
              <a:t>                                          </a:t>
            </a:r>
            <a:br>
              <a:rPr lang="ru-RU"/>
            </a:br>
            <a:br>
              <a:rPr lang="ru-RU"/>
            </a:b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286000" y="4221088"/>
            <a:ext cx="6172200" cy="151216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55000" lnSpcReduction="20000"/>
          </a:bodyPr>
          <a:lstStyle/>
          <a:p>
            <a:pPr algn="r">
              <a:defRPr/>
            </a:pPr>
            <a:endParaRPr lang="ru-RU" sz="2400" dirty="0"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sz="2400" dirty="0">
                <a:latin typeface="Times New Roman"/>
                <a:cs typeface="Times New Roman"/>
              </a:rPr>
              <a:t>Воспитатели : Дедова А.Ю., </a:t>
            </a:r>
            <a:endParaRPr dirty="0"/>
          </a:p>
          <a:p>
            <a:pPr algn="r">
              <a:defRPr/>
            </a:pPr>
            <a:r>
              <a:rPr lang="ru-RU" sz="2400" dirty="0" err="1">
                <a:latin typeface="Times New Roman"/>
                <a:cs typeface="Times New Roman"/>
              </a:rPr>
              <a:t>Кондыгина</a:t>
            </a:r>
            <a:r>
              <a:rPr lang="ru-RU" sz="2400" dirty="0">
                <a:latin typeface="Times New Roman"/>
                <a:cs typeface="Times New Roman"/>
              </a:rPr>
              <a:t> Н.К.</a:t>
            </a:r>
            <a:endParaRPr dirty="0"/>
          </a:p>
          <a:p>
            <a:pPr algn="r">
              <a:defRPr/>
            </a:pPr>
            <a:r>
              <a:rPr lang="ru-RU" sz="2400" dirty="0">
                <a:latin typeface="Times New Roman"/>
                <a:cs typeface="Times New Roman"/>
              </a:rPr>
              <a:t>Первая  младшая группа «Звёздочки»</a:t>
            </a:r>
            <a:endParaRPr dirty="0"/>
          </a:p>
          <a:p>
            <a:pPr algn="r">
              <a:defRPr/>
            </a:pPr>
            <a:r>
              <a:rPr lang="ru-RU" sz="2400" dirty="0">
                <a:latin typeface="Times New Roman"/>
                <a:cs typeface="Times New Roman"/>
              </a:rPr>
              <a:t>МБДОУ «Детский сад «Росинка»</a:t>
            </a:r>
            <a:endParaRPr dirty="0"/>
          </a:p>
          <a:p>
            <a:pPr algn="r">
              <a:defRPr/>
            </a:pPr>
            <a:r>
              <a:rPr lang="ru-RU" sz="2400" dirty="0" err="1">
                <a:latin typeface="Times New Roman"/>
                <a:cs typeface="Times New Roman"/>
              </a:rPr>
              <a:t>г.Салехард</a:t>
            </a:r>
            <a:endParaRPr dirty="0"/>
          </a:p>
        </p:txBody>
      </p:sp>
      <p:pic>
        <p:nvPicPr>
          <p:cNvPr id="180899304" name="Рисунок 18089930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92446" y="1249540"/>
            <a:ext cx="1602999" cy="1067152"/>
          </a:xfrm>
          <a:prstGeom prst="rect">
            <a:avLst/>
          </a:prstGeom>
        </p:spPr>
      </p:pic>
      <p:pic>
        <p:nvPicPr>
          <p:cNvPr id="598610295" name="Рисунок 59861029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364513" y="1120386"/>
            <a:ext cx="1768660" cy="1325460"/>
          </a:xfrm>
          <a:prstGeom prst="rect">
            <a:avLst/>
          </a:prstGeom>
        </p:spPr>
      </p:pic>
      <p:pic>
        <p:nvPicPr>
          <p:cNvPr id="1883149063" name="Рисунок 188314906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56640" y="2849528"/>
            <a:ext cx="1750459" cy="131181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51B91-B21D-45D4-BE57-5AB98CFA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рук с помощью ребристых мячей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«Утята»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CEF540-E59C-44AC-B555-D6D4746E31F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745636"/>
            <a:ext cx="2448272" cy="183620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DADA62-1600-40F1-B6C2-86AB6FC58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00" y="1785224"/>
            <a:ext cx="2318792" cy="17390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B40AF1-C4F3-4974-84B6-32A714377A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4491116"/>
            <a:ext cx="2246785" cy="16850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02DC4E-4903-4D4A-AE3C-532656C13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91116"/>
            <a:ext cx="2075723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6361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40282-130C-4B24-909B-032A49A2F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предметами: складывание мозаик,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пазлов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П/ игра «Ловим мыльные пузыри»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654317A-6155-4174-B6A3-9BEB9C06579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2580051" cy="19350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D97187-EDC3-4F10-A9CC-581D60C5D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81243"/>
            <a:ext cx="2580051" cy="19350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19EB87-4719-4102-89B3-00C1F48378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138769"/>
            <a:ext cx="1635646" cy="21808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710618-5EF9-433F-97DF-4BB67A6BD7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12" y="4138769"/>
            <a:ext cx="1645338" cy="219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9296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34CD0-D9AF-4DBB-80B8-D73C4416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прищепками: «Ёжик», «Солнышко»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0EC530-95FD-4AC3-8C85-B9986A0DD7C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2619606" cy="196470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34296E-3E26-4FE3-9061-8A39456AD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39" y="1628799"/>
            <a:ext cx="2619606" cy="19647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FA44EA-AC2D-4C4B-85D2-DCF2E7D767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43" y="4312332"/>
            <a:ext cx="2448272" cy="18362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869E04-58F7-40B9-A671-D258553889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13" y="4312332"/>
            <a:ext cx="2267744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8035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F8EA5-D2C2-451B-8A71-03CC18BF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Д/игра «сортируем макароны»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A315BF-9692-47E6-8216-2B3E0672E3E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77072"/>
            <a:ext cx="2226637" cy="166997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85903-8039-4D5C-80E6-4D272628F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34" y="4077072"/>
            <a:ext cx="2142390" cy="16067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4CC5CF-4AE1-4B7D-A7BA-CEF2DB0AF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64804"/>
            <a:ext cx="2699792" cy="20248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290B10-E389-4095-BDBC-D9B52D9B6F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52" y="1665185"/>
            <a:ext cx="2699792" cy="20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5895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956AF-4D64-4CC6-948D-1ED61288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Лепка «</a:t>
            </a:r>
            <a:r>
              <a:rPr lang="ru-RU" dirty="0" err="1"/>
              <a:t>Снеговичок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AB04AA8-3DD2-4AC7-9987-C6D35120820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347864" y="4414708"/>
            <a:ext cx="2232248" cy="1680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857CC8-45E1-43C9-9158-80E86FD0A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899290"/>
            <a:ext cx="1944216" cy="1920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919A69-07B6-43D1-AA5E-9EC162B2C0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60745"/>
            <a:ext cx="1800200" cy="217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4394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125A2-A0AA-4026-8C0C-85DA425B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П/игра «солнышко и дождик»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прищепками: «Цветок»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F332A1E-FC82-4D55-AA2C-938D6018B74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1728192" cy="209092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C0FE12-F053-43A1-8C2C-C72188684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9415"/>
            <a:ext cx="1632595" cy="20103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0C211E-2DD5-4E39-8E04-0E2EFC211C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07" y="4509120"/>
            <a:ext cx="1979712" cy="14847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E34138-02CE-42C2-A5CA-38EB673B95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046423"/>
            <a:ext cx="2033972" cy="15254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6777DE-E2AF-4708-AA3F-7149F57288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06" y="4406192"/>
            <a:ext cx="2116949" cy="158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3284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ADCB6-86DE-432C-ADC6-47DE54213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предметами: Конструирование, пирамидки, матрёшки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6DF7F1-99E4-43EE-B2B2-E65AC4360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56" y="1697932"/>
            <a:ext cx="2586172" cy="19396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50F198-6BC7-491A-B335-4317FE4C15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87278"/>
            <a:ext cx="1635646" cy="21808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8265AD-738A-4EB1-99BE-18C17543F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239" y="4509120"/>
            <a:ext cx="2205394" cy="17322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BC2C96-994D-4AA2-A5E5-1C0A287E2E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22" y="4106846"/>
            <a:ext cx="1707654" cy="2276872"/>
          </a:xfrm>
          <a:prstGeom prst="rect">
            <a:avLst/>
          </a:prstGeo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777A7DCB-58F6-465C-A6C0-6EAC886A723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4779"/>
            <a:ext cx="2577044" cy="1932783"/>
          </a:xfrm>
        </p:spPr>
      </p:pic>
    </p:spTree>
    <p:extLst>
      <p:ext uri="{BB962C8B-B14F-4D97-AF65-F5344CB8AC3E}">
        <p14:creationId xmlns:p14="http://schemas.microsoft.com/office/powerpoint/2010/main" val="270359824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C5F7B-57FA-4B49-AA62-BD2EEC6A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«Дорисуй ёжику колючки»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BFF7AB-6F4A-4A34-B775-FF54B84D0A9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1338"/>
            <a:ext cx="2555778" cy="191683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1B955B-3884-4D1E-ADBC-57CD88977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02946"/>
            <a:ext cx="2771802" cy="20788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D8245F-1062-448F-AC95-5BAE10EB5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37" y="4365105"/>
            <a:ext cx="1682241" cy="22429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C8EDF0-7635-45C1-B50D-50028D977E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970" y="4390604"/>
            <a:ext cx="1738830" cy="231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8348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164CE-98FE-4568-B287-A538E9AD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 счётными палочками: «Разложи по цвету»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водой: «Рыбалка»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CD4942-DA9E-4E4D-B178-3B48A4DF665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2580051" cy="19350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81C0D0-DA59-4443-9189-137CA54199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19" y="1930642"/>
            <a:ext cx="2566306" cy="19247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E234C9-A485-4727-AA36-1A5004411F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69455"/>
            <a:ext cx="2566306" cy="19247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9AF78F-52F7-463E-A61A-607F1D30F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467148"/>
            <a:ext cx="2566306" cy="19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4886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54335-0C20-470B-91B0-CC6CDE1DB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родителей: «Развитие мелкой моторики  как средство развития речи »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родителей: «почему важно развивать мелкую моторику рук»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902E26-2907-49EB-89F6-AF841198D26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2"/>
            <a:ext cx="4884307" cy="3663231"/>
          </a:xfrm>
        </p:spPr>
      </p:pic>
    </p:spTree>
    <p:extLst>
      <p:ext uri="{BB962C8B-B14F-4D97-AF65-F5344CB8AC3E}">
        <p14:creationId xmlns:p14="http://schemas.microsoft.com/office/powerpoint/2010/main" val="99373885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000"/>
          </a:bodyPr>
          <a:lstStyle/>
          <a:p>
            <a:pPr>
              <a:buNone/>
              <a:defRPr/>
            </a:pPr>
            <a:r>
              <a:rPr lang="ru-RU" sz="4000" b="1">
                <a:latin typeface="Times New Roman"/>
                <a:cs typeface="Times New Roman"/>
              </a:rPr>
              <a:t>Авторы проекта: </a:t>
            </a:r>
            <a:r>
              <a:rPr lang="ru-RU" sz="4000">
                <a:latin typeface="Times New Roman"/>
                <a:cs typeface="Times New Roman"/>
              </a:rPr>
              <a:t>Дедова Анна Юрьевна, Кондыгина Надежда Константиновна</a:t>
            </a:r>
            <a:endParaRPr/>
          </a:p>
          <a:p>
            <a:pPr>
              <a:defRPr/>
            </a:pPr>
            <a:r>
              <a:rPr lang="ru-RU" sz="4000" b="1">
                <a:latin typeface="Times New Roman"/>
                <a:cs typeface="Times New Roman"/>
              </a:rPr>
              <a:t>Вид проекта: </a:t>
            </a:r>
            <a:endParaRPr/>
          </a:p>
          <a:p>
            <a:pPr>
              <a:buNone/>
              <a:defRPr/>
            </a:pPr>
            <a:r>
              <a:rPr sz="3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игровой, творческий, практический</a:t>
            </a:r>
            <a:r>
              <a:rPr lang="ru-RU" sz="4000">
                <a:latin typeface="Times New Roman"/>
                <a:cs typeface="Times New Roman"/>
              </a:rPr>
              <a:t>.</a:t>
            </a:r>
            <a:endParaRPr/>
          </a:p>
          <a:p>
            <a:pPr>
              <a:buNone/>
              <a:defRPr/>
            </a:pPr>
            <a:r>
              <a:rPr lang="ru-RU" sz="4000" b="1">
                <a:latin typeface="Times New Roman"/>
                <a:cs typeface="Times New Roman"/>
              </a:rPr>
              <a:t>Целевая группа: </a:t>
            </a:r>
            <a:endParaRPr lang="ru-RU" sz="4000"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sz="3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дети, воспитатели, родители</a:t>
            </a:r>
            <a:r>
              <a:rPr lang="ru-RU" sz="4000">
                <a:latin typeface="Times New Roman"/>
                <a:cs typeface="Times New Roman"/>
              </a:rPr>
              <a:t>.</a:t>
            </a:r>
            <a:endParaRPr/>
          </a:p>
          <a:p>
            <a:pPr>
              <a:buNone/>
              <a:defRPr/>
            </a:pPr>
            <a:endParaRPr lang="ru-RU"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  <a:p>
            <a:pPr>
              <a:defRPr/>
            </a:pPr>
            <a:r>
              <a:rPr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III </a:t>
            </a:r>
            <a:r>
              <a:rPr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этап</a:t>
            </a:r>
            <a:r>
              <a:rPr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заключительный</a:t>
            </a:r>
            <a:r>
              <a:rPr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2800" dirty="0"/>
          </a:p>
          <a:p>
            <a:pPr>
              <a:defRPr/>
            </a:pP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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Презентация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опыта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сотрудников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детского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сада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sz="2800" dirty="0"/>
          </a:p>
          <a:p>
            <a:pPr>
              <a:defRPr/>
            </a:pP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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Оформление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проектной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деятельности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sz="2800" dirty="0"/>
          </a:p>
          <a:p>
            <a:pPr>
              <a:defRPr/>
            </a:pP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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Изготовление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лэпбука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 </a:t>
            </a:r>
            <a:r>
              <a:rPr lang="ru-RU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Весёлые пальчики»</a:t>
            </a:r>
            <a:endParaRPr sz="2800" dirty="0"/>
          </a:p>
          <a:p>
            <a:pPr>
              <a:defRPr/>
            </a:pP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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Подведение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итогов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сделать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вывод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теме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проектной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деятельности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2500" lnSpcReduction="20000"/>
          </a:bodyPr>
          <a:lstStyle/>
          <a:p>
            <a:pPr>
              <a:defRPr/>
            </a:pPr>
            <a:r>
              <a:rPr lang="ru-RU" sz="2800" b="1">
                <a:latin typeface="Times New Roman"/>
                <a:cs typeface="Times New Roman"/>
              </a:rPr>
              <a:t>Итоги проекта:</a:t>
            </a:r>
            <a:endParaRPr/>
          </a:p>
          <a:p>
            <a:pPr marL="0" indent="0"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кисти руки и координации движений пальцев рук – задача комплексная, охватывающая многие сферы деятельности ребёнка. Развитие мелкой моторики является одной из основных проблем обеспечения полноценного развития в дошкольном возрасте.</a:t>
            </a:r>
            <a:endParaRPr sz="2800"/>
          </a:p>
          <a:p>
            <a:pPr marL="0" indent="0"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результате проделанной работы мы пришли к заключению, что целесообразно расширять подбор дидактических пособий и систематически использовать их в работе с детьми. Целенаправленная, систематическая и планомерная работа по развитию мелкой моторики рук у детей дошкольного возраста во взаимодействии с родителями способствует формированию способностей, положительно влияет на речь, а самое главное – способствует сохранению физического и психического здоровья ребенка.</a:t>
            </a:r>
            <a:endParaRPr sz="2800"/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/>
        </p:blipFill>
        <p:spPr bwMode="auto">
          <a:xfrm>
            <a:off x="611560" y="1772816"/>
            <a:ext cx="7467600" cy="41206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4000" b="1" dirty="0">
                <a:latin typeface="Times New Roman"/>
                <a:cs typeface="Times New Roman"/>
              </a:rPr>
              <a:t>Цель проекта:</a:t>
            </a:r>
            <a:endParaRPr dirty="0"/>
          </a:p>
          <a:p>
            <a:pPr marL="0" indent="0"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Развивать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мелкую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моторику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пальцев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рук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у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детей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младшего дошкольного возраста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через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использование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разнообразных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методов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приемов</a:t>
            </a:r>
            <a:r>
              <a:rPr lang="ru-RU" sz="4000" dirty="0">
                <a:latin typeface="Times New Roman"/>
                <a:cs typeface="Times New Roman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77500" lnSpcReduction="20000"/>
          </a:bodyPr>
          <a:lstStyle/>
          <a:p>
            <a:pPr>
              <a:defRPr/>
            </a:pPr>
            <a:r>
              <a:rPr lang="ru-RU" sz="4000" b="1" dirty="0">
                <a:latin typeface="Times New Roman"/>
                <a:cs typeface="Times New Roman"/>
              </a:rPr>
              <a:t>Задачи проекта:</a:t>
            </a: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Совершенствовать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предметно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развивающую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среду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развития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мелкой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моторики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sz="3600" dirty="0"/>
          </a:p>
          <a:p>
            <a:pPr>
              <a:defRPr/>
            </a:pP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Создание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условий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развития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мелкой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моторики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координации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движений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пальцев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рук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.;</a:t>
            </a:r>
            <a:endParaRPr sz="3600" dirty="0"/>
          </a:p>
          <a:p>
            <a:pPr>
              <a:defRPr/>
            </a:pP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способности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координированной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работы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рук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зрительным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восприятием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sz="3600" dirty="0"/>
          </a:p>
          <a:p>
            <a:pPr>
              <a:defRPr/>
            </a:pP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Развивать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эмоциональную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отзывчивость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sz="3600" dirty="0"/>
          </a:p>
          <a:p>
            <a:pPr>
              <a:defRPr/>
            </a:pP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Развивать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коммуникативные</a:t>
            </a:r>
            <a:r>
              <a:rPr sz="3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навыки</a:t>
            </a:r>
            <a:r>
              <a:rPr lang="ru-RU" sz="4000" dirty="0">
                <a:latin typeface="Times New Roman"/>
                <a:cs typeface="Times New Roman"/>
              </a:rPr>
              <a:t>.</a:t>
            </a:r>
            <a:endParaRPr dirty="0"/>
          </a:p>
          <a:p>
            <a:pPr>
              <a:defRPr/>
            </a:pPr>
            <a:endParaRPr lang="ru-RU" sz="40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0000" lnSpcReduction="12000"/>
          </a:bodyPr>
          <a:lstStyle/>
          <a:p>
            <a:pPr marL="0" indent="0">
              <a:buNone/>
              <a:defRPr/>
            </a:pPr>
            <a:r>
              <a:rPr lang="ru-RU" sz="4000" b="1">
                <a:latin typeface="Times New Roman"/>
                <a:cs typeface="Times New Roman"/>
              </a:rPr>
              <a:t>Предполагаемые результаты:</a:t>
            </a:r>
            <a:endParaRPr/>
          </a:p>
          <a:p>
            <a:pPr marL="0" indent="0">
              <a:buNone/>
              <a:defRPr/>
            </a:pPr>
            <a:r>
              <a:rPr lang="ru-RU" sz="4000" b="1">
                <a:latin typeface="Times New Roman"/>
                <a:cs typeface="Times New Roman"/>
              </a:rPr>
              <a:t>•</a:t>
            </a:r>
            <a:r>
              <a:rPr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Дети:</a:t>
            </a:r>
            <a:endParaRPr/>
          </a:p>
          <a:p>
            <a:pPr marL="0" indent="0">
              <a:buNone/>
              <a:defRPr/>
            </a:pPr>
            <a:r>
              <a:rPr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 концу года у детей пальчики станут более ловкими, кисти рук – подвижными, гибкими, исчезнет скованность  движений;</a:t>
            </a:r>
            <a:endParaRPr sz="2800"/>
          </a:p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	Повысится интерес детей к пальчиковым играм, и начнут овладевать сложными упражнениями;</a:t>
            </a:r>
            <a:endParaRPr/>
          </a:p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	Дети овладеют двигательными умениями, навыками, совершенствуется деятельность артикуляционных органов: губ, языка, нижней челюсти и т. д;</a:t>
            </a:r>
            <a:endParaRPr/>
          </a:p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	Станут больше говорить   со взрослыми, общаться со сверстниками.</a:t>
            </a:r>
            <a:endParaRPr/>
          </a:p>
          <a:p>
            <a:pPr>
              <a:defRPr/>
            </a:pPr>
            <a:r>
              <a:rPr sz="1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Родители:</a:t>
            </a:r>
            <a:endParaRPr/>
          </a:p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	Повысится интерес у родителей к данному вопросу;</a:t>
            </a:r>
            <a:endParaRPr/>
          </a:p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	Расширится кругозор родителей о влиянии пальчиковых игр на развитие мелкой моторики детей;</a:t>
            </a:r>
            <a:endParaRPr/>
          </a:p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	Родители будут играть дома с детьми в пальчиковые игры;</a:t>
            </a:r>
            <a:endParaRPr/>
          </a:p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	Помощь и участие в разнообразных мероприятиях.</a:t>
            </a:r>
            <a:endParaRPr/>
          </a:p>
          <a:p>
            <a:pPr>
              <a:defRPr/>
            </a:pPr>
            <a:r>
              <a:rPr sz="1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Педагоги:</a:t>
            </a:r>
            <a:endParaRPr/>
          </a:p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	Разработанная система поможет повысить уровень развития мелкой моторики у детей младшего дошкольного возраста;</a:t>
            </a:r>
            <a:endParaRPr/>
          </a:p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	Установится эмоциональный контакт с ребенком;</a:t>
            </a:r>
            <a:endParaRPr/>
          </a:p>
          <a:p>
            <a:pPr marL="0" indent="0">
              <a:buNone/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	Будут стремиться взаимодействовать с родителями.</a:t>
            </a:r>
            <a:endParaRPr lang="ru-RU" sz="40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2500" lnSpcReduction="3000"/>
          </a:bodyPr>
          <a:lstStyle/>
          <a:p>
            <a:pPr>
              <a:buNone/>
              <a:defRPr/>
            </a:pPr>
            <a:r>
              <a:rPr lang="ru-RU" sz="4000" b="1">
                <a:latin typeface="Times New Roman"/>
                <a:cs typeface="Times New Roman"/>
              </a:rPr>
              <a:t>Этапы реализации проекта:</a:t>
            </a:r>
            <a:endParaRPr/>
          </a:p>
          <a:p>
            <a:pPr>
              <a:defRPr/>
            </a:pPr>
            <a:r>
              <a:rPr sz="2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 этап – подготовительный</a:t>
            </a:r>
            <a:endParaRPr sz="2200"/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Составление перспективного плана мероприятий проекта, составление перспективного плана работы по развитию мелкой моторики в младшей группе;</a:t>
            </a:r>
            <a:endParaRPr sz="2200"/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Изучение и подбор методической, художественной литературы, дидактических, пальчиковых, подвижных игр и игр на развитие мелкой моторики и т. д.</a:t>
            </a:r>
            <a:endParaRPr sz="2200"/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Выявление уровня развития мелкой моторики у детей.</a:t>
            </a:r>
            <a:endParaRPr sz="2200"/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Подготовка наглядного материала: письменных консультаций, стендов информации. Изготовление многофункциональных игр для развития мелкой моторики рук.</a:t>
            </a:r>
            <a:endParaRPr sz="2200"/>
          </a:p>
          <a:p>
            <a:pPr>
              <a:buNone/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 Пополнение предметно-развивающей среды группы младшей группы.</a:t>
            </a:r>
            <a:endParaRPr sz="2200"/>
          </a:p>
        </p:txBody>
      </p:sp>
      <p:sp>
        <p:nvSpPr>
          <p:cNvPr id="2050" name="AutoShape 2" descr="https://mmedia.ozone.ru/multimedia/10106053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2500" lnSpcReduction="20000"/>
          </a:bodyPr>
          <a:lstStyle/>
          <a:p>
            <a:pPr>
              <a:buNone/>
              <a:defRPr/>
            </a:pPr>
            <a:r>
              <a:rPr lang="ru-RU" dirty="0">
                <a:latin typeface="Times New Roman"/>
                <a:cs typeface="Times New Roman"/>
              </a:rPr>
              <a:t>   </a:t>
            </a:r>
            <a:r>
              <a:rPr sz="1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II </a:t>
            </a:r>
            <a:r>
              <a:rPr sz="1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этап</a:t>
            </a:r>
            <a:r>
              <a:rPr sz="1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sz="1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основной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1.Реализация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разработанной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системы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работы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развитию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мелкой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моторики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у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детей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младшего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дошкольного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возраста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ПЕРСПЕКТИВНЫЙ ПЛАН ПРОЕКТНОЙ ДЕЯТЕЛЬНОСТИ  «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Веселые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пальчики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детей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первой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младшей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группы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dirty="0"/>
          </a:p>
          <a:p>
            <a:pPr marL="0" indent="0"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dirty="0"/>
              <a:t>    </a:t>
            </a:r>
            <a:r>
              <a:rPr sz="1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 </a:t>
            </a:r>
            <a:r>
              <a:rPr sz="1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неделя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Сухой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бассейн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крупами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Д/и «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Волшебные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замочки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 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Массаж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рук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помощью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ребристых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мячей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Лепка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Утята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Игры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предметами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Складывание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мозаик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пазлов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П/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игра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Ловим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мыльные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пузыри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Упражнения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пальчиковой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гимнастики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Мальчик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пальчик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Игры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прищепками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Ежик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dirty="0"/>
          </a:p>
          <a:p>
            <a:pPr>
              <a:defRPr/>
            </a:pPr>
            <a:r>
              <a:rPr sz="1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 </a:t>
            </a:r>
            <a:r>
              <a:rPr sz="1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неделя</a:t>
            </a:r>
            <a:endParaRPr lang="ru-RU" sz="1200" b="1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Игры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водой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Рыбалка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Упражнения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пальчиковой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гимнастики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Ладошки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Д/и «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Сортируем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макароны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1200" b="0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Снеговичок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- 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П/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игра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Солнышко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дождик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Игры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прищепками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Солнышко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dirty="0"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751831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1607989803" name="Содержимое 7"/>
          <p:cNvSpPr>
            <a:spLocks noGrp="1"/>
          </p:cNvSpPr>
          <p:nvPr>
            <p:ph sz="quarter" idx="1"/>
          </p:nvPr>
        </p:nvSpPr>
        <p:spPr bwMode="auto">
          <a:xfrm>
            <a:off x="457200" y="1600200"/>
            <a:ext cx="7467599" cy="487375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dirty="0"/>
              <a:t>   </a:t>
            </a:r>
            <a:r>
              <a:rPr sz="1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 </a:t>
            </a:r>
            <a:r>
              <a:rPr sz="1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неделя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Упражнения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пальчиковой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гимнастики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Сорока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сорока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Игры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предметами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Конструирование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пирамидки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матрёшки</a:t>
            </a:r>
            <a:endParaRPr dirty="0"/>
          </a:p>
          <a:p>
            <a:pPr marL="0" indent="0">
              <a:buNone/>
              <a:defRPr/>
            </a:pPr>
            <a:r>
              <a:rPr lang="ru-RU"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-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Сухой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бассейн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крупами</a:t>
            </a:r>
            <a:endParaRPr lang="ru-RU" sz="1200" b="0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lang="ru-RU"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-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Пальчиковая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гимнастика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Бумажный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мячик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Игры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прищепками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Цветок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», «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Стирка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dirty="0"/>
          </a:p>
          <a:p>
            <a:pPr>
              <a:defRPr/>
            </a:pPr>
            <a:r>
              <a:rPr sz="1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 </a:t>
            </a:r>
            <a:r>
              <a:rPr sz="1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неделя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Д/и «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Попробуй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расстегни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«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Дорисуй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ёжику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колючки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Упражнения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пальчиковой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гимнастики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Ладушки-ладушки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Д/и «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Сортируем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макароны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Игры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счетными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палочками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Разложи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цвету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Игры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прищепками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Ёжик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2.Повышение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педагогической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компетентности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родителей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вопросах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развития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мелкой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моторики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детей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первой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младшей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группы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Консультация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родителей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мелкой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моторики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средство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развития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речи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»;</a:t>
            </a:r>
            <a:endParaRPr dirty="0"/>
          </a:p>
          <a:p>
            <a:pPr>
              <a:defRPr/>
            </a:pP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Консультация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родителей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Почему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важно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развивать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мелкую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моторику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рук</a:t>
            </a:r>
            <a:r>
              <a:rPr sz="1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».</a:t>
            </a:r>
            <a:endParaRPr dirty="0"/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D8415-41C3-41E3-A4A8-DF6F9B30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Сухой бассейн с крупами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Д/игра «Волшебные замочки»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66EB98-366E-4A8F-AA42-10AFE0CB911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63992"/>
            <a:ext cx="2220011" cy="166500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60E0F3-0D04-4343-BD94-1D85DD295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46091"/>
            <a:ext cx="2267745" cy="17008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87BE42-EFA1-4857-82B2-A70DA9A7DE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4392872"/>
            <a:ext cx="2470745" cy="185305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479AB2E-2EB2-4EA1-9D7B-8CCF6B9CB7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15" y="4476606"/>
            <a:ext cx="2339752" cy="17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9878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Arial"/>
        <a:cs typeface="Arial"/>
      </a:majorFont>
      <a:minorFont>
        <a:latin typeface="Century Schoolbook"/>
        <a:ea typeface="Arial"/>
        <a:cs typeface="Arial"/>
      </a:minorFont>
    </a:fontScheme>
    <a:fmtScheme name="Эркер">
      <a:fillStyleLst>
        <a:solidFill>
          <a:schemeClr val="phClr"/>
        </a:solidFill>
        <a:gradFill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/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125</TotalTime>
  <Words>953</Words>
  <Application>Microsoft Office PowerPoint</Application>
  <DocSecurity>0</DocSecurity>
  <PresentationFormat>Экран (4:3)</PresentationFormat>
  <Paragraphs>98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Century Schoolbook</vt:lpstr>
      <vt:lpstr>Times New Roman</vt:lpstr>
      <vt:lpstr>Wingdings</vt:lpstr>
      <vt:lpstr>Wingdings 2</vt:lpstr>
      <vt:lpstr>Эркер</vt:lpstr>
      <vt:lpstr>Проект «Весёлые пальчики» с использованием ИКТ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Сухой бассейн с крупами Д/игра «Волшебные замочки»</vt:lpstr>
      <vt:lpstr>Массаж рук с помощью ребристых мячей Лепка «Утята» </vt:lpstr>
      <vt:lpstr>Игры с предметами: складывание мозаик, пазлов П/ игра «Ловим мыльные пузыри» </vt:lpstr>
      <vt:lpstr>Игры с прищепками: «Ёжик», «Солнышко» </vt:lpstr>
      <vt:lpstr> Д/игра «сортируем макароны»</vt:lpstr>
      <vt:lpstr>Лепка «Снеговичок</vt:lpstr>
      <vt:lpstr>П/игра «солнышко и дождик» Игра с прищепками: «Цветок»</vt:lpstr>
      <vt:lpstr> Игры с предметами: Конструирование, пирамидки, матрёшки </vt:lpstr>
      <vt:lpstr>«Дорисуй ёжику колючки»</vt:lpstr>
      <vt:lpstr>Игры со счётными палочками: «Разложи по цвету» Игра с водой: «Рыбалка»</vt:lpstr>
      <vt:lpstr>Консультация для родителей: «Развитие мелкой моторики  как средство развития речи » Консультация для родителей: «почему важно развивать мелкую моторику рук»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«Герои сказок» с использованием ИКТ</dc:title>
  <dc:subject/>
  <dc:creator>связной</dc:creator>
  <cp:keywords/>
  <dc:description/>
  <cp:lastModifiedBy>User</cp:lastModifiedBy>
  <cp:revision>52</cp:revision>
  <dcterms:created xsi:type="dcterms:W3CDTF">2018-04-22T14:24:45Z</dcterms:created>
  <dcterms:modified xsi:type="dcterms:W3CDTF">2025-03-26T19:13:08Z</dcterms:modified>
  <cp:category/>
  <dc:identifier/>
  <cp:contentStatus/>
  <dc:language/>
  <cp:version/>
</cp:coreProperties>
</file>