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257" r:id="rId3"/>
    <p:sldId id="329" r:id="rId4"/>
    <p:sldId id="327" r:id="rId5"/>
    <p:sldId id="288" r:id="rId6"/>
    <p:sldId id="303" r:id="rId7"/>
    <p:sldId id="339" r:id="rId8"/>
    <p:sldId id="323" r:id="rId9"/>
    <p:sldId id="324" r:id="rId10"/>
    <p:sldId id="302" r:id="rId11"/>
    <p:sldId id="296" r:id="rId12"/>
    <p:sldId id="312" r:id="rId13"/>
    <p:sldId id="334" r:id="rId14"/>
    <p:sldId id="305" r:id="rId15"/>
    <p:sldId id="335" r:id="rId16"/>
    <p:sldId id="325" r:id="rId17"/>
    <p:sldId id="326" r:id="rId18"/>
    <p:sldId id="313" r:id="rId19"/>
    <p:sldId id="281" r:id="rId20"/>
    <p:sldId id="330" r:id="rId21"/>
    <p:sldId id="280" r:id="rId22"/>
    <p:sldId id="307" r:id="rId23"/>
    <p:sldId id="290" r:id="rId24"/>
    <p:sldId id="336" r:id="rId25"/>
    <p:sldId id="286" r:id="rId26"/>
    <p:sldId id="285" r:id="rId27"/>
    <p:sldId id="337" r:id="rId28"/>
    <p:sldId id="284" r:id="rId29"/>
    <p:sldId id="295" r:id="rId30"/>
    <p:sldId id="310" r:id="rId31"/>
    <p:sldId id="293" r:id="rId32"/>
    <p:sldId id="294" r:id="rId33"/>
    <p:sldId id="304" r:id="rId34"/>
    <p:sldId id="300" r:id="rId35"/>
    <p:sldId id="308" r:id="rId36"/>
    <p:sldId id="333" r:id="rId37"/>
    <p:sldId id="315" r:id="rId38"/>
    <p:sldId id="314" r:id="rId39"/>
    <p:sldId id="317" r:id="rId40"/>
    <p:sldId id="318" r:id="rId41"/>
    <p:sldId id="319" r:id="rId42"/>
    <p:sldId id="320" r:id="rId43"/>
    <p:sldId id="321" r:id="rId44"/>
    <p:sldId id="322" r:id="rId45"/>
    <p:sldId id="277" r:id="rId46"/>
    <p:sldId id="271" r:id="rId47"/>
    <p:sldId id="270" r:id="rId48"/>
    <p:sldId id="278" r:id="rId49"/>
    <p:sldId id="275" r:id="rId50"/>
    <p:sldId id="279" r:id="rId51"/>
    <p:sldId id="274" r:id="rId52"/>
    <p:sldId id="276" r:id="rId53"/>
    <p:sldId id="272" r:id="rId54"/>
    <p:sldId id="273" r:id="rId55"/>
    <p:sldId id="297" r:id="rId56"/>
    <p:sldId id="289" r:id="rId57"/>
    <p:sldId id="331" r:id="rId58"/>
    <p:sldId id="332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1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A9C85-89D1-4392-8634-A08DBA0EAB2B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C9682-6804-4877-A1B5-22C1C8E90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8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C9682-6804-4877-A1B5-22C1C8E9089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94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4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7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48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43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081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6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04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1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2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7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7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3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8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5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7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7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8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Математические фокусы на уроках математики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 « Всегда 12»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484784"/>
            <a:ext cx="8066856" cy="5040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Задумайте число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Прибавьте к нему 2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умножьте на 2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 результату прибавьте 3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Отнимите задуманное число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Прибавьте 5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Вновь отнимите задуманное число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Получаем всегда 12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  </a:t>
            </a:r>
            <a:b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« Всегда задуманное число»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916832"/>
            <a:ext cx="7778824" cy="46805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Задумайте и запишите четырёхзначное число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Отбросьте в нём справа  сначала одну  цифру , а затем, ещё одну и вновь ещё одну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Полученные  трёхзначные , двузначные и однозначные числа – сложите.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Сумму необходимо умножить на 9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 произведению надо прибавить сумму цифр первоначального задуманного четырёхзначного числа.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 как? Я угадала? Это и есть задуманное Вами число?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Сколько </a:t>
            </a:r>
            <a:r>
              <a:rPr lang="ru-RU" b="1" dirty="0">
                <a:solidFill>
                  <a:srgbClr val="FF0000"/>
                </a:solidFill>
              </a:rPr>
              <a:t>лет?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1628800"/>
            <a:ext cx="7490792" cy="42824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</a:t>
            </a:r>
            <a:endParaRPr lang="ru-RU" sz="4600" dirty="0">
              <a:solidFill>
                <a:srgbClr val="FF0000"/>
              </a:solidFill>
            </a:endParaRPr>
          </a:p>
          <a:p>
            <a:r>
              <a:rPr lang="ru-RU" sz="5100" dirty="0">
                <a:latin typeface="Arial" panose="020B0604020202020204" pitchFamily="34" charset="0"/>
                <a:cs typeface="Arial" panose="020B0604020202020204" pitchFamily="34" charset="0"/>
              </a:rPr>
              <a:t>Этот математический фокус лучше показывать мужчинам. Возраст - дело деликатное. </a:t>
            </a:r>
            <a:endParaRPr lang="ru-RU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Итак</a:t>
            </a:r>
            <a:r>
              <a:rPr lang="ru-RU" sz="5100" dirty="0">
                <a:latin typeface="Arial" panose="020B0604020202020204" pitchFamily="34" charset="0"/>
                <a:cs typeface="Arial" panose="020B0604020202020204" pitchFamily="34" charset="0"/>
              </a:rPr>
              <a:t>, предложите товарищу умножить его возраст на пять. </a:t>
            </a:r>
            <a:endParaRPr lang="ru-RU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ru-RU" sz="5100" dirty="0">
                <a:latin typeface="Arial" panose="020B0604020202020204" pitchFamily="34" charset="0"/>
                <a:cs typeface="Arial" panose="020B0604020202020204" pitchFamily="34" charset="0"/>
              </a:rPr>
              <a:t>к полученной сумме он прибавит восемь, а результат умножит на два</a:t>
            </a:r>
            <a:r>
              <a:rPr lang="ru-RU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100" dirty="0">
                <a:latin typeface="Arial" panose="020B0604020202020204" pitchFamily="34" charset="0"/>
                <a:cs typeface="Arial" panose="020B0604020202020204" pitchFamily="34" charset="0"/>
              </a:rPr>
              <a:t>Из этого числа нужно вычесть шесть, а полученную сумму умножить на 10</a:t>
            </a:r>
            <a:r>
              <a:rPr lang="ru-RU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3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Секрет фокуса</a:t>
            </a:r>
            <a:br>
              <a:rPr lang="ru-RU" sz="4400" dirty="0">
                <a:solidFill>
                  <a:srgbClr val="FF0000"/>
                </a:solidFill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628800"/>
            <a:ext cx="7634808" cy="47525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51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результата Вы вычитаете 100 и на 100 же делите. Перед Вами - возраст собеседника. </a:t>
            </a:r>
            <a:endParaRPr lang="ru-RU" sz="5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наглядности. </a:t>
            </a:r>
            <a:endParaRPr lang="ru-RU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Предположим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, Вам 20 лет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arenR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20*5=100 </a:t>
            </a:r>
          </a:p>
          <a:p>
            <a:pPr marL="514350" indent="-514350">
              <a:buAutoNum type="arabicParenR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) 100+8+108 </a:t>
            </a:r>
            <a:endParaRPr lang="ru-RU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) 108*2=216 </a:t>
            </a:r>
            <a:endParaRPr lang="ru-RU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) 216-6=210 </a:t>
            </a:r>
            <a:endParaRPr lang="ru-RU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) 210*10=2100 </a:t>
            </a:r>
            <a:endParaRPr lang="ru-RU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) 2100-100=2000 </a:t>
            </a:r>
            <a:endParaRPr lang="ru-RU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) 2000:100=20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62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 « Угадать возраст»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700808"/>
            <a:ext cx="7778824" cy="4680520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Предлагается умножить число своих лет на 10.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Любую цифру в полученном результате надо умножить на 9.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первого произведения необходимо вычесть второе.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Сообщить результат.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8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Секрет фокуса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844824"/>
            <a:ext cx="7850832" cy="46085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Цифру сотен в результате оставляем без изменения.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Цифру единиц складываем с цифрой десятков.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Получаем число лет.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34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Угаданный день рождения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556792"/>
            <a:ext cx="7850832" cy="46085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Содержание </a:t>
            </a:r>
            <a:r>
              <a:rPr lang="ru-RU" b="1" dirty="0"/>
              <a:t>фокуса.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2400" b="1" dirty="0" smtClean="0"/>
              <a:t>Объявите </a:t>
            </a:r>
            <a:r>
              <a:rPr lang="ru-RU" sz="2400" b="1" dirty="0"/>
              <a:t>зрителям, что вы сможете угадать день рождения любого незнакомого человека, сидящего в зале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Вызовите любого желающего и предложите ему умножить на 2 число дня своего рождения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Затем пусть зритель сложит получившееся произведение и число </a:t>
            </a:r>
            <a:r>
              <a:rPr lang="ru-RU" sz="2400" b="1" dirty="0" smtClean="0"/>
              <a:t>5. </a:t>
            </a:r>
          </a:p>
          <a:p>
            <a:r>
              <a:rPr lang="ru-RU" sz="2400" b="1" dirty="0" smtClean="0"/>
              <a:t>Далее</a:t>
            </a:r>
            <a:r>
              <a:rPr lang="ru-RU" sz="2400" b="1" dirty="0"/>
              <a:t> умножит на 50 полученную сумму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К этому результату необходимо прибавить номер месяца рождения (июль — 7, январь — 1</a:t>
            </a:r>
            <a:r>
              <a:rPr lang="ru-RU" sz="2400" b="1" dirty="0" smtClean="0"/>
              <a:t>).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В</a:t>
            </a:r>
            <a:r>
              <a:rPr lang="ru-RU" sz="2400" b="1" dirty="0" smtClean="0"/>
              <a:t>слух </a:t>
            </a:r>
            <a:r>
              <a:rPr lang="ru-RU" sz="2400" b="1" dirty="0"/>
              <a:t>назвать полученное число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Через секунду вы называете день и месяц рождения зрителя.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28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Секрет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1" y="1412776"/>
            <a:ext cx="7562800" cy="449844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очень просто. В уме от того числа, которое назвал зритель, отнимите 250. У вас должно выйти трехзначное или четырехзначное число. Первая и вторая цифры — день рождения, две последние —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месяц.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02635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4385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12800" b="1" dirty="0" smtClean="0"/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800" b="1" dirty="0" smtClean="0">
                <a:solidFill>
                  <a:srgbClr val="FF0000"/>
                </a:solidFill>
              </a:rPr>
              <a:t>« Опять </a:t>
            </a:r>
            <a:r>
              <a:rPr lang="ru-RU" sz="12800" b="1" dirty="0">
                <a:solidFill>
                  <a:srgbClr val="FF0000"/>
                </a:solidFill>
              </a:rPr>
              <a:t>пять</a:t>
            </a:r>
            <a:r>
              <a:rPr lang="ru-RU" sz="12800" b="1" dirty="0" smtClean="0">
                <a:solidFill>
                  <a:srgbClr val="FF0000"/>
                </a:solidFill>
              </a:rPr>
              <a:t>!»</a:t>
            </a:r>
            <a:endParaRPr lang="ru-RU" sz="1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400" dirty="0" smtClean="0"/>
          </a:p>
          <a:p>
            <a:pPr marL="0" indent="0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Предложите собеседнику 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загадать любое число, хоть </a:t>
            </a: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семизначное.</a:t>
            </a:r>
          </a:p>
          <a:p>
            <a:pPr marL="0" indent="0">
              <a:buNone/>
            </a:pP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После этого нужно прибавить к этому числу следующее по порядку число, </a:t>
            </a:r>
            <a:endParaRPr lang="ru-RU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к нему прибавить девять</a:t>
            </a: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Далее - пусть поделит число на два и отнимет загаданное число. </a:t>
            </a:r>
            <a:endParaRPr lang="ru-RU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число, которое получится, Вы легко угадаете. Это число будет пять. </a:t>
            </a:r>
            <a:endParaRPr lang="ru-RU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наглядности. Пусть загаданное число будет 118. 1) 118+119=237 2) 237+9=246 3) 246:2=123 4) 123-118=5</a:t>
            </a:r>
            <a:b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0" b="1" dirty="0"/>
              <a:t/>
            </a:r>
            <a:br>
              <a:rPr lang="ru-RU" sz="8000" b="1" dirty="0"/>
            </a:b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56057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u="sng" dirty="0">
                <a:solidFill>
                  <a:srgbClr val="FF0000"/>
                </a:solidFill>
              </a:rPr>
              <a:t>Угадать цифру»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484784"/>
            <a:ext cx="7634808" cy="442643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Запишите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пятизначное число. Из его цифр создайте новое пятизначное. Из большего числа вычитаем меньшее. В полученной разности зачеркните одну цифру. Посмотрев на оставшиеся цифры и используя цифровой корень числа, всегда можно сказать зачёркнутую цифру.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721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95/113686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44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448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Секрет </a:t>
            </a:r>
            <a:r>
              <a:rPr lang="ru-RU" b="1" dirty="0">
                <a:solidFill>
                  <a:srgbClr val="FF0000"/>
                </a:solidFill>
              </a:rPr>
              <a:t>фокуса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1484784"/>
            <a:ext cx="7418784" cy="44264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Подбирается такая цифра, которая вместе с суммой сообщённых цифр составила бы ближайшее число , делящееся на 9 без остатка.</a:t>
            </a:r>
          </a:p>
          <a:p>
            <a:r>
              <a:rPr lang="ru-RU" sz="2800" dirty="0" smtClean="0"/>
              <a:t>При выполнении фокуса может случиться , что сумма сообщённых вам цифр равна 9.В этом случае было зачеркнута цифра либо 0, либо 9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8249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 Угадать задуманное число, ничего не   спрашивая»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1700808"/>
            <a:ext cx="7418784" cy="46805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sz="4500" b="1" dirty="0"/>
              <a:t>Задумайте двузначное число. Припишите к нему справа и слева такое же число. </a:t>
            </a:r>
            <a:endParaRPr lang="ru-RU" sz="4500" dirty="0"/>
          </a:p>
          <a:p>
            <a:r>
              <a:rPr lang="ru-RU" sz="4500" b="1" dirty="0"/>
              <a:t>Полученное шестизначное число </a:t>
            </a:r>
            <a:endParaRPr lang="ru-RU" sz="4500" dirty="0"/>
          </a:p>
          <a:p>
            <a:r>
              <a:rPr lang="ru-RU" sz="4500" b="1" dirty="0"/>
              <a:t>-разделите на 7;</a:t>
            </a:r>
            <a:endParaRPr lang="ru-RU" sz="4500" dirty="0"/>
          </a:p>
          <a:p>
            <a:r>
              <a:rPr lang="ru-RU" sz="4500" b="1" dirty="0"/>
              <a:t>-далее разделите на 3;</a:t>
            </a:r>
            <a:endParaRPr lang="ru-RU" sz="4500" dirty="0"/>
          </a:p>
          <a:p>
            <a:r>
              <a:rPr lang="ru-RU" sz="4500" b="1" dirty="0"/>
              <a:t>- далее разделите на 13;</a:t>
            </a:r>
            <a:endParaRPr lang="ru-RU" sz="4500" dirty="0"/>
          </a:p>
          <a:p>
            <a:r>
              <a:rPr lang="ru-RU" sz="4500" b="1" dirty="0"/>
              <a:t>-далее разделите на 37</a:t>
            </a:r>
            <a:r>
              <a:rPr lang="ru-RU" sz="4500" b="1" dirty="0" smtClean="0"/>
              <a:t>.</a:t>
            </a:r>
          </a:p>
          <a:p>
            <a:r>
              <a:rPr lang="ru-RU" sz="8000" dirty="0">
                <a:solidFill>
                  <a:srgbClr val="FF0000"/>
                </a:solidFill>
              </a:rPr>
              <a:t>О, чудо! Получаем задуманное число.</a:t>
            </a:r>
            <a:br>
              <a:rPr lang="ru-RU" sz="8000" dirty="0">
                <a:solidFill>
                  <a:srgbClr val="FF0000"/>
                </a:solidFill>
              </a:rPr>
            </a:br>
            <a:endParaRPr lang="ru-RU" sz="8000" b="1" dirty="0" smtClean="0"/>
          </a:p>
          <a:p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3560016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Секрет фокуса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556792"/>
            <a:ext cx="7706816" cy="4354430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10101 дает удивительный результат при умножении на двузначное число.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Каждое двузначное число при умножении на 10101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дает само себя, записанное трижды.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     7*3*13*37 =10101</a:t>
            </a:r>
          </a:p>
        </p:txBody>
      </p:sp>
    </p:spTree>
    <p:extLst>
      <p:ext uri="{BB962C8B-B14F-4D97-AF65-F5344CB8AC3E}">
        <p14:creationId xmlns:p14="http://schemas.microsoft.com/office/powerpoint/2010/main" val="880523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«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Шахерезады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556792"/>
            <a:ext cx="7778824" cy="4354430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Задумайте трёхзначное число</a:t>
            </a:r>
          </a:p>
          <a:p>
            <a:r>
              <a:rPr lang="ru-RU" sz="2400" dirty="0" smtClean="0"/>
              <a:t>Запишите его</a:t>
            </a:r>
          </a:p>
          <a:p>
            <a:r>
              <a:rPr lang="ru-RU" sz="2400" dirty="0" smtClean="0"/>
              <a:t>Справа припишите  ещё раз то же самое число</a:t>
            </a:r>
          </a:p>
          <a:p>
            <a:r>
              <a:rPr lang="ru-RU" sz="2400" dirty="0" smtClean="0"/>
              <a:t>Разделите полученное шестизначное число  сначала на 7, затем на 11 и наконец – на 13</a:t>
            </a:r>
          </a:p>
          <a:p>
            <a:r>
              <a:rPr lang="ru-RU" sz="2400" dirty="0" smtClean="0"/>
              <a:t>Вы получаете первоначальное задуманное число.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86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Секрет фокуса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235235</a:t>
            </a:r>
          </a:p>
          <a:p>
            <a:r>
              <a:rPr lang="ru-RU" sz="4000" dirty="0" smtClean="0"/>
              <a:t>1001</a:t>
            </a:r>
          </a:p>
          <a:p>
            <a:r>
              <a:rPr lang="ru-RU" sz="4000" dirty="0" smtClean="0"/>
              <a:t>235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а</a:t>
            </a:r>
            <a:r>
              <a:rPr lang="ru-RU" sz="3600" dirty="0" err="1" smtClean="0"/>
              <a:t>всавс</a:t>
            </a:r>
            <a:endParaRPr lang="ru-RU" sz="3600" dirty="0" smtClean="0"/>
          </a:p>
          <a:p>
            <a:r>
              <a:rPr lang="ru-RU" sz="3600" dirty="0" smtClean="0"/>
              <a:t>7*11*13</a:t>
            </a:r>
          </a:p>
          <a:p>
            <a:r>
              <a:rPr lang="ru-RU" sz="3600" dirty="0" smtClean="0"/>
              <a:t>1001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3059832" y="37890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020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Фокус « Любимая цифра»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1412776"/>
            <a:ext cx="7490792" cy="449844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Задумайте </a:t>
            </a:r>
            <a:r>
              <a:rPr lang="ru-RU" sz="3200" b="1" dirty="0"/>
              <a:t>свою любимую </a:t>
            </a:r>
            <a:r>
              <a:rPr lang="ru-RU" sz="3200" b="1" dirty="0" smtClean="0"/>
              <a:t>цифру</a:t>
            </a:r>
            <a:endParaRPr lang="ru-RU" sz="3200" dirty="0"/>
          </a:p>
          <a:p>
            <a:r>
              <a:rPr lang="ru-RU" sz="3200" b="1" dirty="0" smtClean="0"/>
              <a:t> </a:t>
            </a:r>
            <a:r>
              <a:rPr lang="ru-RU" sz="3200" b="1" dirty="0"/>
              <a:t>У</a:t>
            </a:r>
            <a:r>
              <a:rPr lang="ru-RU" sz="3200" b="1" dirty="0" smtClean="0"/>
              <a:t>множьте </a:t>
            </a:r>
            <a:r>
              <a:rPr lang="ru-RU" sz="3200" b="1" dirty="0"/>
              <a:t>её на 7</a:t>
            </a:r>
            <a:endParaRPr lang="ru-RU" sz="3200" dirty="0"/>
          </a:p>
          <a:p>
            <a:r>
              <a:rPr lang="ru-RU" sz="3200" b="1" dirty="0" smtClean="0"/>
              <a:t> </a:t>
            </a:r>
            <a:r>
              <a:rPr lang="ru-RU" sz="3200" b="1" dirty="0"/>
              <a:t>П</a:t>
            </a:r>
            <a:r>
              <a:rPr lang="ru-RU" sz="3200" b="1" dirty="0" smtClean="0"/>
              <a:t>олученный </a:t>
            </a:r>
            <a:r>
              <a:rPr lang="ru-RU" sz="3200" b="1" dirty="0"/>
              <a:t>результат умножьте на число 15873.</a:t>
            </a:r>
            <a:endParaRPr lang="ru-RU" sz="3200" dirty="0"/>
          </a:p>
          <a:p>
            <a:r>
              <a:rPr lang="ru-RU" sz="3200" b="1" dirty="0"/>
              <a:t>Вы получите результат, записанный только любимой цифрой.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964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1" y="404664"/>
            <a:ext cx="7202760" cy="550655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u="sng" dirty="0">
                <a:solidFill>
                  <a:srgbClr val="FF0000"/>
                </a:solidFill>
              </a:rPr>
              <a:t>Фокус « Любимая цифра»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Задумайте свою любимую цифру: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- умножьте её на 9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- полученный результат умножьте на число 12345679.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Вы получите результат, записанный только любимой цифрой.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Секрет фокуса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700808"/>
            <a:ext cx="4240355" cy="42032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12345678*9+9=</a:t>
            </a:r>
          </a:p>
          <a:p>
            <a:r>
              <a:rPr lang="ru-RU" sz="3600" dirty="0" smtClean="0"/>
              <a:t>9*(12345678+1)=12345679*9=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1111111111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7307" y="1628800"/>
            <a:ext cx="3483165" cy="42753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111111=111*1001</a:t>
            </a:r>
          </a:p>
          <a:p>
            <a:r>
              <a:rPr lang="ru-RU" sz="2800" dirty="0" smtClean="0"/>
              <a:t>1001=7*11*13</a:t>
            </a:r>
          </a:p>
          <a:p>
            <a:r>
              <a:rPr lang="ru-RU" sz="2800" dirty="0" smtClean="0"/>
              <a:t>111= 3*37</a:t>
            </a:r>
          </a:p>
          <a:p>
            <a:r>
              <a:rPr lang="ru-RU" sz="2800" dirty="0" smtClean="0"/>
              <a:t>7*(3*11*13*37)=</a:t>
            </a:r>
          </a:p>
          <a:p>
            <a:r>
              <a:rPr lang="ru-RU" sz="2800" dirty="0" smtClean="0"/>
              <a:t>7*15873=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111111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02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624110"/>
            <a:ext cx="6591985" cy="4247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           </a:t>
            </a:r>
            <a:r>
              <a:rPr lang="ru-RU" sz="2400" b="1" dirty="0" smtClean="0">
                <a:solidFill>
                  <a:srgbClr val="FF0000"/>
                </a:solidFill>
              </a:rPr>
              <a:t>Фокус </a:t>
            </a:r>
            <a:r>
              <a:rPr lang="ru-RU" sz="2400" b="1" dirty="0">
                <a:solidFill>
                  <a:srgbClr val="FF0000"/>
                </a:solidFill>
              </a:rPr>
              <a:t>с игральной костью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000" b="1" dirty="0"/>
              <a:t>Бросаем три кости и запоминаем цифры на его гранях.</a:t>
            </a:r>
            <a:endParaRPr lang="ru-RU" sz="2000" dirty="0"/>
          </a:p>
          <a:p>
            <a:r>
              <a:rPr lang="ru-RU" sz="2000" b="1" dirty="0"/>
              <a:t>- число, выпавшее на </a:t>
            </a:r>
            <a:r>
              <a:rPr lang="ru-RU" sz="2000" b="1" u="sng" dirty="0"/>
              <a:t>первой кости</a:t>
            </a:r>
            <a:r>
              <a:rPr lang="ru-RU" sz="2000" b="1" dirty="0"/>
              <a:t> умножаем на  2, к результату прибавляем  5, результат умножаем ещё раз на 5;</a:t>
            </a:r>
            <a:endParaRPr lang="ru-RU" sz="2000" dirty="0"/>
          </a:p>
          <a:p>
            <a:r>
              <a:rPr lang="ru-RU" sz="2000" b="1" dirty="0"/>
              <a:t>-число, выпавшее </a:t>
            </a:r>
            <a:r>
              <a:rPr lang="ru-RU" sz="2000" b="1" u="sng" dirty="0"/>
              <a:t>на второй кости</a:t>
            </a:r>
            <a:r>
              <a:rPr lang="ru-RU" sz="2000" b="1" dirty="0"/>
              <a:t>  сложите с предыдущей суммой, результат умножаем на 10;</a:t>
            </a:r>
            <a:endParaRPr lang="ru-RU" sz="2000" dirty="0"/>
          </a:p>
          <a:p>
            <a:r>
              <a:rPr lang="ru-RU" sz="2000" b="1" dirty="0"/>
              <a:t>-к полученному результату прибавьте число, выпавшее на  </a:t>
            </a:r>
            <a:r>
              <a:rPr lang="ru-RU" sz="2000" b="1" u="sng" dirty="0"/>
              <a:t>третьей кости</a:t>
            </a:r>
            <a:r>
              <a:rPr lang="ru-RU" sz="2000" b="1" dirty="0"/>
              <a:t> и назовите результат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866/00081eb5-7a6647a0/3/640/img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"/>
            <a:ext cx="9144000" cy="684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28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</a:t>
            </a:r>
            <a:r>
              <a:rPr lang="ru-RU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556792"/>
            <a:ext cx="8066856" cy="435443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Математические фокусы имеют свою особенную прелесть. Они очень увлекательно демонстрируют математические закономерности.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математических фокусах изящество построений соединяется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занимательностью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35739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2.infourok.ru/uploads/ex/0866/00081eb5-7a6647a0/3/img2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823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6093296"/>
            <a:ext cx="818388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s://ds02.infourok.ru/uploads/ex/0866/00081eb5-7a6647a0/3/img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471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866/00081eb5-7a6647a0/3/img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68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86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ds02.infourok.ru/uploads/ex/0866/00081eb5-7a6647a0/3/img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586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866/00081eb5-7a6647a0/3/img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33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4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2.infourok.ru/uploads/ex/0866/00081eb5-7a6647a0/3/img3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8" y="0"/>
            <a:ext cx="8892480" cy="684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1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/>
              <a:t>         Лист </a:t>
            </a:r>
            <a:r>
              <a:rPr lang="ru-RU" sz="4400" dirty="0" err="1" smtClean="0"/>
              <a:t>Мёбиуса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58989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58989" cy="68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11164"/>
            <a:ext cx="2629584" cy="976312"/>
          </a:xfrm>
        </p:spPr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28"/>
            <a:ext cx="9144000" cy="705466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24154" y="1187476"/>
            <a:ext cx="3560467" cy="548188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Односторонние поверхности: Лист Мебиуса и Бутылка Клейна</a:t>
            </a:r>
            <a:endParaRPr lang="ru-RU" sz="1800" dirty="0" smtClean="0"/>
          </a:p>
          <a:p>
            <a:r>
              <a:rPr lang="ru-RU" sz="1800" dirty="0" smtClean="0"/>
              <a:t>Мы так часто слышим слово – Бесконечность, а не хотелось ли вам когда- </a:t>
            </a:r>
            <a:r>
              <a:rPr lang="ru-RU" sz="1800" dirty="0" err="1" smtClean="0"/>
              <a:t>нибудь</a:t>
            </a:r>
            <a:r>
              <a:rPr lang="ru-RU" sz="1800" dirty="0" smtClean="0"/>
              <a:t> подержать эту самую бесконечность в своих руках? Для того что бы сделать это вам придётся взять в руки бумагу, ножницы и клей. Отрежьте полоску бумаги и склейте её как показано на рисунке.</a:t>
            </a:r>
          </a:p>
          <a:p>
            <a:r>
              <a:rPr lang="ru-RU" sz="1800" dirty="0" smtClean="0"/>
              <a:t>У Вас получилась такая односторонняя поверхность:</a:t>
            </a:r>
          </a:p>
          <a:p>
            <a:endParaRPr lang="ru-RU" dirty="0"/>
          </a:p>
        </p:txBody>
      </p:sp>
      <p:pic>
        <p:nvPicPr>
          <p:cNvPr id="7" name="Рисунок 6" descr="http://media.log-in.ru/images/articles/article_1360/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4" y="908720"/>
            <a:ext cx="468052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651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effectLst/>
              </a:rPr>
              <a:t>У Вас получилась такая односторонняя поверхность: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" name="Объект 5" descr="Кольцо Мебиус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424936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272"/>
            <a:ext cx="9324527" cy="69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38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517" y="1052736"/>
            <a:ext cx="62668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Что значит односторонняя? Это значит, что муравей (или житель </a:t>
            </a:r>
            <a:r>
              <a:rPr lang="ru-RU" sz="2400" dirty="0" err="1">
                <a:solidFill>
                  <a:srgbClr val="7030A0"/>
                </a:solidFill>
              </a:rPr>
              <a:t>Плоскатии</a:t>
            </a:r>
            <a:r>
              <a:rPr lang="ru-RU" sz="2400" dirty="0">
                <a:solidFill>
                  <a:srgbClr val="7030A0"/>
                </a:solidFill>
              </a:rPr>
              <a:t> , о котором мы говорили в предыдущей статье) побывает на обеих сторонах этого листа не переходя через край. Это значит, что вы можете не отрывая карандаша от бумаги, и не переходя через край закрасить эту фигуру с обеих сторон.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Лист Мебиуса таит в себе ещё много неожиданностей.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63388"/>
            <a:ext cx="9324528" cy="692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8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628800"/>
            <a:ext cx="7778824" cy="42824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Фокусы развивают творческие начала, артистические способности, стимулируют потребность в творческом самовыражении;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Математические фокусы способствуют развитию внимания и активизации учащихся на уроках математики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8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media.log-in.ru/images/articles/article_1360/4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452894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556793"/>
            <a:ext cx="3672407" cy="4304256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Фокус №1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800" dirty="0"/>
              <a:t>Сделайте ещё один Лист Мебиуса, повёрнутый на пол оборота (180 градусов). А теперь попробуйте его разрезать посредине.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61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55868" y="749028"/>
            <a:ext cx="6589199" cy="1280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404664"/>
            <a:ext cx="8208911" cy="61926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Фокус </a:t>
            </a:r>
            <a:r>
              <a:rPr lang="ru-RU" sz="2800" b="1" dirty="0">
                <a:solidFill>
                  <a:srgbClr val="FF0000"/>
                </a:solidFill>
              </a:rPr>
              <a:t>№</a:t>
            </a:r>
            <a:r>
              <a:rPr lang="ru-RU" sz="2800" b="1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Закрутите Лист на 2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полуоборота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360 градусов) , и разрежьте его посередине. Что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получается?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7425" cy="67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76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360" y="861085"/>
            <a:ext cx="7920879" cy="514651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Фокус </a:t>
            </a:r>
            <a:r>
              <a:rPr lang="ru-RU" sz="2800" b="1" dirty="0">
                <a:solidFill>
                  <a:srgbClr val="FF0000"/>
                </a:solidFill>
              </a:rPr>
              <a:t>№</a:t>
            </a:r>
            <a:r>
              <a:rPr lang="ru-RU" sz="2800" b="1" dirty="0" smtClean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Изготовьте Лист Мебиуса, который закручен на пол оборота </a:t>
            </a:r>
            <a:endParaRPr lang="ru-RU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180 градусов), и начинайте его разрезать отступая все время одну треть от края.</a:t>
            </a:r>
          </a:p>
          <a:p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Что получается на этот раз?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4903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22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media.log-in.ru/images/articles/article_1360/5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4104455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5076055" y="1484784"/>
            <a:ext cx="3168351" cy="4376265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Фокус№4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 smtClean="0"/>
              <a:t>Теперь изготовьте Лист Мебиуса, который закручен на 3 полуоборота (540 градусов), и разрежьте его пополам. У вас должен получиться Лист Мебиуса, который закручен узлом. Вроде этого, но сложнее</a:t>
            </a:r>
            <a:r>
              <a:rPr lang="ru-RU" sz="2000" dirty="0"/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" y="411359"/>
            <a:ext cx="8712968" cy="64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24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27585" y="1124744"/>
            <a:ext cx="3816424" cy="4783847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>
                <a:solidFill>
                  <a:srgbClr val="FF0000"/>
                </a:solidFill>
              </a:rPr>
              <a:t>Фокус №5</a:t>
            </a:r>
            <a:endParaRPr lang="ru-RU" sz="3000" dirty="0">
              <a:solidFill>
                <a:srgbClr val="FF0000"/>
              </a:solidFill>
            </a:endParaRP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Интересные вещи так же получатся, если сложить бумагу гармошкой, затем скрутить из неё Лист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Мёбиуса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и резать пополам, или отступая одну треть. Первым делом сделайте гармошку, которая состоит из одного перегиба, образуйте лист Мебиуса поворотом на 360 градусов, и разрежьте посредине. Перед вами предстанут 3 сцепленных между собой кольца.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http://media.log-in.ru/images/articles/article_1360/6.gif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002658" cy="294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75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11\Desktop\ФОТО мат игра\20180323_085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2169151"/>
            <a:ext cx="6591300" cy="37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5400"/>
            <a:ext cx="8496944" cy="61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0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11\Desktop\ФОТО мат игра\20180323_084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2169151"/>
            <a:ext cx="6591300" cy="37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11\Desktop\ФОТО мат игра\20180323_084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2169151"/>
            <a:ext cx="6591300" cy="37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2623"/>
            <a:ext cx="8568951" cy="62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4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11\Desktop\ФОТО мат игра\20180323_085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2169151"/>
            <a:ext cx="6591300" cy="37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76738"/>
            <a:ext cx="8363272" cy="60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11\Desktop\ФОТО мат игра\20180323_085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2169151"/>
            <a:ext cx="6591300" cy="37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496944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математических фокусов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47906" y="1340768"/>
            <a:ext cx="7612526" cy="49685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Фокусы на нахождение числа.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Фокусы с магическими таблицами для угадывания чисел.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Фокусы с настенным календарём.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Фокусы с прикосновением.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Фокусы на нахождение числа.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Фокусы с мелкими предметами ( игральные кости , домино и т. д.)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Фокусы с уравнениями.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Фокусы с предопределением результата. 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067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11\Desktop\ФОТО мат игра\20180323_085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2169151"/>
            <a:ext cx="6591300" cy="37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11\Desktop\ФОТО мат игра\20180323_085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2169151"/>
            <a:ext cx="6591300" cy="37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8534"/>
            <a:ext cx="8496943" cy="59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11\Desktop\ФОТО мат игра\20180323_085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2169151"/>
            <a:ext cx="6591300" cy="37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4095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9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11\Desktop\ФОТО мат игра\20180323_084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349" y="476672"/>
            <a:ext cx="7445022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81"/>
            <a:ext cx="9036496" cy="64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11\Desktop\ФОТО мат игра\20180323_085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2169151"/>
            <a:ext cx="6591300" cy="37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2656"/>
            <a:ext cx="864096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11fb/000cbc2a-658f9f5a/img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59" cy="652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46890"/>
            <a:ext cx="8617528" cy="65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28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11fb/000cbc2a-658f9f5a/img2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64095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57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26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Заключение</a:t>
            </a:r>
          </a:p>
          <a:p>
            <a:pPr marL="0" indent="0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Миллионы людей во всех частях света увлекаются математическими фокусами. И это не удивительно.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« Гимнастика ума» полезна в любом возрасте.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А фокусы тренируют память, обостряют сообразительность , вырабатывают настойчивость , способность  логически мыслить, анализировать и сопоставлять факты.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864096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92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30347"/>
            <a:ext cx="8622674" cy="64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850832" cy="597324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 « Всегда 8»</a:t>
            </a:r>
            <a:b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Задумайте число.</a:t>
            </a:r>
            <a:b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Умножьте его на 2.</a:t>
            </a:r>
            <a:b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произведению прибавьте 3.</a:t>
            </a:r>
            <a:b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Полученную сумму умножьте на 4.</a:t>
            </a:r>
            <a:b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полученного произведения вычитаем 12.</a:t>
            </a:r>
            <a:b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Полученную разность делим на задуманное число.</a:t>
            </a:r>
            <a:b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у всех всегда получится 8?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Секрет фокуса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((Х *2 ) +3 )*4-12 =  8*Х+12-12=8Х</a:t>
            </a:r>
          </a:p>
          <a:p>
            <a:endParaRPr lang="ru-RU" sz="4400" dirty="0"/>
          </a:p>
          <a:p>
            <a:r>
              <a:rPr lang="ru-RU" sz="4400" dirty="0" smtClean="0"/>
              <a:t>8Х: Х = 8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1159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«Угадай число»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412776"/>
            <a:ext cx="813886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фокуса.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Попросите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любого зрителя задумать число. Потом это число зритель должен умножить на 2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прибавить к результату 8,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разделить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результат на 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 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отнять задуманное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число 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результате вы смело называете число 4.</a:t>
            </a:r>
          </a:p>
        </p:txBody>
      </p:sp>
    </p:spTree>
    <p:extLst>
      <p:ext uri="{BB962C8B-B14F-4D97-AF65-F5344CB8AC3E}">
        <p14:creationId xmlns:p14="http://schemas.microsoft.com/office/powerpoint/2010/main" val="1400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65104"/>
            <a:ext cx="8183880" cy="1669936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FF0000"/>
                </a:solidFill>
                <a:effectLst/>
              </a:rPr>
              <a:t>Мы получили 4 независимо от изначально загаданного числа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992887" cy="550655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</a:t>
            </a:r>
            <a:r>
              <a:rPr lang="ru-RU" sz="2400" b="1" dirty="0" smtClean="0">
                <a:solidFill>
                  <a:srgbClr val="FF0000"/>
                </a:solidFill>
              </a:rPr>
              <a:t>Секрет </a:t>
            </a:r>
            <a:r>
              <a:rPr lang="ru-RU" sz="2400" b="1" dirty="0">
                <a:solidFill>
                  <a:srgbClr val="FF0000"/>
                </a:solidFill>
              </a:rPr>
              <a:t>фокуса: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Загадано число X. Зритель выполняет следующие операции:</a:t>
            </a:r>
          </a:p>
          <a:p>
            <a:pPr marL="514350" indent="-514350">
              <a:buAutoNum type="arabicParenR"/>
            </a:pPr>
            <a:r>
              <a:rPr lang="ru-RU" dirty="0" smtClean="0"/>
              <a:t>Х*2       </a:t>
            </a:r>
          </a:p>
          <a:p>
            <a:pPr marL="514350" indent="-514350">
              <a:buAutoNum type="arabicParenR"/>
            </a:pPr>
            <a:r>
              <a:rPr lang="ru-RU" dirty="0" smtClean="0"/>
              <a:t>  Х*2+8  </a:t>
            </a:r>
          </a:p>
          <a:p>
            <a:pPr marL="514350" indent="-514350">
              <a:buAutoNum type="arabicParenR" startAt="3"/>
            </a:pPr>
            <a:r>
              <a:rPr lang="ru-RU" dirty="0" smtClean="0"/>
              <a:t>(Х*2 +8)/2</a:t>
            </a:r>
          </a:p>
          <a:p>
            <a:pPr marL="514350" indent="-514350">
              <a:buAutoNum type="arabicParenR" startAt="3"/>
            </a:pPr>
            <a:r>
              <a:rPr lang="ru-RU" dirty="0" smtClean="0"/>
              <a:t>(Х*2 +8)/2-Х=Х+4-Х=4</a:t>
            </a:r>
          </a:p>
          <a:p>
            <a:pPr marL="514350" indent="-514350">
              <a:buAutoNum type="arabicParenR" startAt="3"/>
            </a:pPr>
            <a:endParaRPr lang="ru-RU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913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414</TotalTime>
  <Words>1299</Words>
  <Application>Microsoft Office PowerPoint</Application>
  <PresentationFormat>Экран (4:3)</PresentationFormat>
  <Paragraphs>200</Paragraphs>
  <Slides>58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Arial Black</vt:lpstr>
      <vt:lpstr>Calibri</vt:lpstr>
      <vt:lpstr>Century Gothic</vt:lpstr>
      <vt:lpstr>Wingdings 3</vt:lpstr>
      <vt:lpstr>Легкий дым</vt:lpstr>
      <vt:lpstr>Математические фокусы на уроках математики</vt:lpstr>
      <vt:lpstr>Презентация PowerPoint</vt:lpstr>
      <vt:lpstr>        Введение</vt:lpstr>
      <vt:lpstr>Актуальность</vt:lpstr>
      <vt:lpstr>Виды математических фокусов</vt:lpstr>
      <vt:lpstr>Фокус « Всегда 8» Задумайте число. Умножьте его на 2. К произведению прибавьте 3. Полученную сумму умножьте на 4. Из полученного произведения вычитаем 12. Полученную разность делим на задуманное число. Почему у всех всегда получится 8?</vt:lpstr>
      <vt:lpstr>Секрет фокуса</vt:lpstr>
      <vt:lpstr> «Угадай число»</vt:lpstr>
      <vt:lpstr>Мы получили 4 независимо от изначально загаданного числа</vt:lpstr>
      <vt:lpstr>  Фокус « Всегда 12»</vt:lpstr>
      <vt:lpstr>Фокус      « Всегда задуманное число»</vt:lpstr>
      <vt:lpstr>      Сколько лет?  </vt:lpstr>
      <vt:lpstr>Секрет фокуса </vt:lpstr>
      <vt:lpstr>Фокус « Угадать возраст»</vt:lpstr>
      <vt:lpstr>Секрет фокуса</vt:lpstr>
      <vt:lpstr> Угаданный день рождения</vt:lpstr>
      <vt:lpstr>            Секрет.</vt:lpstr>
      <vt:lpstr>Презентация PowerPoint</vt:lpstr>
      <vt:lpstr> «Угадать цифру»</vt:lpstr>
      <vt:lpstr>     Секрет фокуса </vt:lpstr>
      <vt:lpstr>« Угадать задуманное число, ничего не   спрашивая»   </vt:lpstr>
      <vt:lpstr>Секрет фокуса</vt:lpstr>
      <vt:lpstr>Число « Шахерезады»</vt:lpstr>
      <vt:lpstr>Секрет фокуса</vt:lpstr>
      <vt:lpstr>Фокус « Любимая цифра» </vt:lpstr>
      <vt:lpstr>   </vt:lpstr>
      <vt:lpstr>Секрет фокуса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Вас получилась такая односторонняя поверхность: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фокусы на уроках математики</dc:title>
  <dc:creator>111</dc:creator>
  <cp:lastModifiedBy>Иван Высоцкий</cp:lastModifiedBy>
  <cp:revision>56</cp:revision>
  <dcterms:created xsi:type="dcterms:W3CDTF">2018-10-07T18:25:14Z</dcterms:created>
  <dcterms:modified xsi:type="dcterms:W3CDTF">2025-04-17T17:35:06Z</dcterms:modified>
</cp:coreProperties>
</file>