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276ABE6-5328-4FFF-8FA4-2FE9124F81F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A955513-4E75-464F-86B2-4C4F9ED1FB7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06AFF83-BDA3-491B-9C30-C7817C73DAF5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7CD75A3-F708-4F3F-AD35-03ABABBC2D40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28DCBAB-F5FD-482D-9194-D8EFA95E0C9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A5FEBF8-8153-4104-A465-293068F77433}" type="slidenum">
              <a:t>‹#›</a:t>
            </a:fld>
            <a:endParaRPr/>
          </a:p>
        </p:txBody>
      </p:sp>
      <p:sp>
        <p:nvSpPr>
          <p:cNvPr id="2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734A6F6-FEF3-4CC3-A55C-0F95211C097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F27810C-E8BA-44AB-A610-32B992FD7D7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98434E6-F91F-4476-AB1F-2B1DED0A102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BDB13D9-C545-4F21-B9F9-18E4F556050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AD5CE70-A45D-4C0A-A4B4-4B2571A32F1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F93ED50-F23E-492B-833C-2963DF4EC1C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281EB2D-F629-4BAB-9060-AE2815F04A1F}" type="slidenum">
              <a:rPr lang="ru-RU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41" name="Объект 9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42" name="Подзаголовок 2"/>
          <p:cNvSpPr/>
          <p:nvPr/>
        </p:nvSpPr>
        <p:spPr>
          <a:xfrm>
            <a:off x="251640" y="214200"/>
            <a:ext cx="8534880" cy="664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 defTabSz="914400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ru-RU" sz="1800" b="0" i="1" strike="noStrike" spc="-1" dirty="0">
                <a:solidFill>
                  <a:srgbClr val="000000"/>
                </a:solidFill>
                <a:latin typeface="Calibri"/>
              </a:rPr>
              <a:t>Муниципальное бюджетное дошкольное</a:t>
            </a:r>
            <a:r>
              <a:rPr lang="ru-RU" sz="1600" b="0" i="1" strike="noStrike" spc="-1" dirty="0">
                <a:solidFill>
                  <a:srgbClr val="000000"/>
                </a:solidFill>
                <a:latin typeface="Calibri"/>
              </a:rPr>
              <a:t>  </a:t>
            </a:r>
            <a:r>
              <a:rPr lang="ru-RU" sz="1800" b="0" i="1" strike="noStrike" spc="-1" dirty="0">
                <a:solidFill>
                  <a:srgbClr val="000000"/>
                </a:solidFill>
                <a:latin typeface="Calibri"/>
              </a:rPr>
              <a:t>образовательное   учреждение  детский  сад  компенсирующего  вида  № 4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ru-RU" sz="1800" b="0" i="1" strike="noStrike" spc="-1" dirty="0">
                <a:solidFill>
                  <a:srgbClr val="000000"/>
                </a:solidFill>
                <a:latin typeface="Calibri"/>
              </a:rPr>
              <a:t>Муниципального  образования  </a:t>
            </a:r>
            <a:r>
              <a:rPr lang="ru-RU" sz="1800" b="0" i="1" strike="noStrike" spc="-1" dirty="0" err="1">
                <a:solidFill>
                  <a:srgbClr val="000000"/>
                </a:solidFill>
                <a:latin typeface="Calibri"/>
              </a:rPr>
              <a:t>г.Горячий</a:t>
            </a:r>
            <a:r>
              <a:rPr lang="ru-RU" sz="1800" b="0" i="1" strike="noStrike" spc="-1" dirty="0">
                <a:solidFill>
                  <a:srgbClr val="000000"/>
                </a:solidFill>
                <a:latin typeface="Calibri"/>
              </a:rPr>
              <a:t>  Ключ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799"/>
              </a:spcBef>
              <a:tabLst>
                <a:tab pos="0" algn="l"/>
              </a:tabLst>
            </a:pPr>
            <a:r>
              <a:rPr lang="ru-RU" sz="4000" b="0" i="1" strike="noStrike" spc="-1" dirty="0">
                <a:solidFill>
                  <a:srgbClr val="000000"/>
                </a:solidFill>
                <a:latin typeface="Calibri"/>
              </a:rPr>
              <a:t>Конкурс</a:t>
            </a:r>
            <a:endParaRPr lang="ru-RU" sz="4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2800" b="0" i="1" strike="noStrike" spc="-1" dirty="0">
                <a:solidFill>
                  <a:srgbClr val="000000"/>
                </a:solidFill>
                <a:latin typeface="Calibri"/>
              </a:rPr>
              <a:t>по  пропаганде  чтения-восприятия  детской 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2800" b="0" i="1" strike="noStrike" spc="-1" dirty="0">
                <a:solidFill>
                  <a:srgbClr val="000000"/>
                </a:solidFill>
                <a:latin typeface="Calibri"/>
              </a:rPr>
              <a:t> литературы 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720"/>
              </a:spcBef>
              <a:tabLst>
                <a:tab pos="0" algn="l"/>
              </a:tabLst>
            </a:pPr>
            <a:r>
              <a:rPr lang="ru-RU" sz="3600" b="0" i="1" strike="noStrike" spc="-1" dirty="0">
                <a:solidFill>
                  <a:srgbClr val="000000"/>
                </a:solidFill>
                <a:latin typeface="Calibri"/>
              </a:rPr>
              <a:t>«Читающая  мама – читающая  страна»</a:t>
            </a:r>
            <a:endParaRPr lang="ru-RU" sz="3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ru-RU" sz="2400" b="0" i="1" strike="noStrike" spc="-1" dirty="0">
                <a:solidFill>
                  <a:srgbClr val="000000"/>
                </a:solidFill>
                <a:latin typeface="Calibri"/>
              </a:rPr>
              <a:t>в 2025 году  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2800" b="0" i="1" strike="noStrike" spc="-1">
                <a:solidFill>
                  <a:srgbClr val="000000"/>
                </a:solidFill>
                <a:latin typeface="Calibri"/>
              </a:rPr>
              <a:t>Номинация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en-US" sz="2800" b="0" i="1" strike="noStrike" spc="-1" dirty="0">
                <a:solidFill>
                  <a:srgbClr val="000000"/>
                </a:solidFill>
                <a:latin typeface="Calibri"/>
              </a:rPr>
              <a:t>&lt;&lt; </a:t>
            </a:r>
            <a:r>
              <a:rPr lang="ru-RU" sz="2800" b="0" i="1" strike="noStrike" spc="-1" dirty="0">
                <a:solidFill>
                  <a:srgbClr val="000000"/>
                </a:solidFill>
                <a:latin typeface="Calibri"/>
              </a:rPr>
              <a:t>Семейные традиции. Добрые сказки</a:t>
            </a:r>
            <a:r>
              <a:rPr lang="en-US" sz="2800" b="0" i="1" strike="noStrike" spc="-1" dirty="0">
                <a:solidFill>
                  <a:srgbClr val="000000"/>
                </a:solidFill>
                <a:latin typeface="Calibri"/>
              </a:rPr>
              <a:t>&gt;&gt;</a:t>
            </a:r>
            <a:endParaRPr lang="ru-RU" sz="2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TextBox 5"/>
          <p:cNvSpPr/>
          <p:nvPr/>
        </p:nvSpPr>
        <p:spPr>
          <a:xfrm>
            <a:off x="279720" y="5949360"/>
            <a:ext cx="871272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FF0000"/>
                </a:solidFill>
                <a:latin typeface="Calibri"/>
              </a:rPr>
              <a:t>Участники конкурса:</a:t>
            </a:r>
            <a:r>
              <a:rPr lang="ru-RU" sz="24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ru-RU" sz="1800" b="1" strike="noStrike" spc="-1" dirty="0">
                <a:solidFill>
                  <a:schemeClr val="dk1"/>
                </a:solidFill>
                <a:latin typeface="Calibri"/>
              </a:rPr>
              <a:t>Воспитатель </a:t>
            </a:r>
            <a:r>
              <a:rPr lang="ru-RU" sz="1800" b="1" strike="noStrike" spc="-1" dirty="0" err="1">
                <a:solidFill>
                  <a:schemeClr val="dk1"/>
                </a:solidFill>
                <a:latin typeface="Calibri"/>
              </a:rPr>
              <a:t>Сокольцева</a:t>
            </a:r>
            <a:r>
              <a:rPr lang="ru-RU" sz="1800" b="1" strike="noStrike" spc="-1" dirty="0">
                <a:solidFill>
                  <a:schemeClr val="dk1"/>
                </a:solidFill>
                <a:latin typeface="Calibri"/>
              </a:rPr>
              <a:t> Галина Владимировна.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1800" b="1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ru-RU" sz="1800" b="1" strike="noStrike" spc="-1" dirty="0" smtClean="0">
                <a:solidFill>
                  <a:schemeClr val="dk1"/>
                </a:solidFill>
                <a:latin typeface="Calibri"/>
              </a:rPr>
              <a:t>Воспитатель Аллахвердиева </a:t>
            </a:r>
            <a:r>
              <a:rPr lang="ru-RU" sz="1800" b="1" strike="noStrike" spc="-1" dirty="0" err="1" smtClean="0">
                <a:solidFill>
                  <a:schemeClr val="dk1"/>
                </a:solidFill>
                <a:latin typeface="Calibri"/>
              </a:rPr>
              <a:t>Кенюль</a:t>
            </a:r>
            <a:r>
              <a:rPr lang="ru-RU" sz="1800" b="1" strike="noStrike" spc="-1" dirty="0" smtClean="0">
                <a:solidFill>
                  <a:schemeClr val="dk1"/>
                </a:solidFill>
                <a:latin typeface="Calibri"/>
              </a:rPr>
              <a:t> </a:t>
            </a:r>
            <a:r>
              <a:rPr lang="ru-RU" sz="1800" b="1" strike="noStrike" spc="-1" dirty="0" err="1" smtClean="0">
                <a:solidFill>
                  <a:schemeClr val="dk1"/>
                </a:solidFill>
                <a:latin typeface="Calibri"/>
              </a:rPr>
              <a:t>Сабир</a:t>
            </a:r>
            <a:r>
              <a:rPr lang="ru-RU" sz="1800" b="1" strike="noStrike" spc="-1" dirty="0" smtClean="0">
                <a:solidFill>
                  <a:schemeClr val="dk1"/>
                </a:solidFill>
                <a:latin typeface="Calibri"/>
              </a:rPr>
              <a:t> </a:t>
            </a:r>
            <a:r>
              <a:rPr lang="ru-RU" sz="1800" b="1" strike="noStrike" spc="-1" dirty="0" err="1" smtClean="0">
                <a:solidFill>
                  <a:schemeClr val="dk1"/>
                </a:solidFill>
                <a:latin typeface="Calibri"/>
              </a:rPr>
              <a:t>кзы</a:t>
            </a:r>
            <a:r>
              <a:rPr lang="ru-RU" sz="1800" b="1" strike="noStrike" spc="-1" dirty="0" smtClean="0">
                <a:solidFill>
                  <a:schemeClr val="dk1"/>
                </a:solidFill>
                <a:latin typeface="Calibri"/>
              </a:rPr>
              <a:t>.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93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41080"/>
          </a:xfrm>
          <a:prstGeom prst="rect">
            <a:avLst/>
          </a:prstGeom>
          <a:ln w="0">
            <a:noFill/>
          </a:ln>
        </p:spPr>
      </p:pic>
      <p:sp>
        <p:nvSpPr>
          <p:cNvPr id="94" name="TextBox 2"/>
          <p:cNvSpPr/>
          <p:nvPr/>
        </p:nvSpPr>
        <p:spPr>
          <a:xfrm>
            <a:off x="755640" y="116640"/>
            <a:ext cx="6696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0" strike="noStrike" spc="-1">
                <a:solidFill>
                  <a:srgbClr val="FF0000"/>
                </a:solidFill>
                <a:latin typeface="Calibri"/>
              </a:rPr>
              <a:t>Театральная постановка сказки « Как собака друга искала»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" name="Рисунок 4"/>
          <p:cNvPicPr/>
          <p:nvPr/>
        </p:nvPicPr>
        <p:blipFill>
          <a:blip r:embed="rId3"/>
          <a:stretch/>
        </p:blipFill>
        <p:spPr>
          <a:xfrm>
            <a:off x="1998000" y="3645000"/>
            <a:ext cx="4014000" cy="3010320"/>
          </a:xfrm>
          <a:prstGeom prst="rect">
            <a:avLst/>
          </a:prstGeom>
          <a:ln w="0">
            <a:noFill/>
          </a:ln>
        </p:spPr>
      </p:pic>
      <p:pic>
        <p:nvPicPr>
          <p:cNvPr id="96" name="Рисунок 5"/>
          <p:cNvPicPr/>
          <p:nvPr/>
        </p:nvPicPr>
        <p:blipFill>
          <a:blip r:embed="rId4"/>
          <a:stretch/>
        </p:blipFill>
        <p:spPr>
          <a:xfrm>
            <a:off x="4788000" y="516600"/>
            <a:ext cx="3995640" cy="2996640"/>
          </a:xfrm>
          <a:prstGeom prst="rect">
            <a:avLst/>
          </a:prstGeom>
          <a:ln w="0">
            <a:noFill/>
          </a:ln>
        </p:spPr>
      </p:pic>
      <p:pic>
        <p:nvPicPr>
          <p:cNvPr id="97" name="Рисунок 7"/>
          <p:cNvPicPr/>
          <p:nvPr/>
        </p:nvPicPr>
        <p:blipFill>
          <a:blip r:embed="rId5"/>
          <a:stretch/>
        </p:blipFill>
        <p:spPr>
          <a:xfrm>
            <a:off x="0" y="547920"/>
            <a:ext cx="3995640" cy="2996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99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00" name="TextBox 2"/>
          <p:cNvSpPr/>
          <p:nvPr/>
        </p:nvSpPr>
        <p:spPr>
          <a:xfrm>
            <a:off x="3038760" y="4725000"/>
            <a:ext cx="299664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200" b="0" strike="noStrike" spc="-1">
                <a:solidFill>
                  <a:srgbClr val="FF0000"/>
                </a:solidFill>
                <a:latin typeface="Calibri"/>
              </a:rPr>
              <a:t>Игра- викторина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200" b="0" strike="noStrike" spc="-1">
                <a:solidFill>
                  <a:srgbClr val="FF0000"/>
                </a:solidFill>
                <a:latin typeface="Calibri"/>
              </a:rPr>
              <a:t> «В гостях у сказки»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Рисунок 3"/>
          <p:cNvPicPr/>
          <p:nvPr/>
        </p:nvPicPr>
        <p:blipFill>
          <a:blip r:embed="rId3"/>
          <a:stretch/>
        </p:blipFill>
        <p:spPr>
          <a:xfrm>
            <a:off x="288720" y="654840"/>
            <a:ext cx="4248000" cy="2917800"/>
          </a:xfrm>
          <a:prstGeom prst="rect">
            <a:avLst/>
          </a:prstGeom>
          <a:ln w="0">
            <a:noFill/>
          </a:ln>
        </p:spPr>
      </p:pic>
      <p:pic>
        <p:nvPicPr>
          <p:cNvPr id="102" name="Рисунок 4"/>
          <p:cNvPicPr/>
          <p:nvPr/>
        </p:nvPicPr>
        <p:blipFill>
          <a:blip r:embed="rId4"/>
          <a:stretch/>
        </p:blipFill>
        <p:spPr>
          <a:xfrm>
            <a:off x="6035760" y="3686400"/>
            <a:ext cx="2856600" cy="3071520"/>
          </a:xfrm>
          <a:prstGeom prst="rect">
            <a:avLst/>
          </a:prstGeom>
          <a:ln w="0">
            <a:noFill/>
          </a:ln>
        </p:spPr>
      </p:pic>
      <p:pic>
        <p:nvPicPr>
          <p:cNvPr id="103" name="Рисунок 6"/>
          <p:cNvPicPr/>
          <p:nvPr/>
        </p:nvPicPr>
        <p:blipFill>
          <a:blip r:embed="rId5"/>
          <a:stretch/>
        </p:blipFill>
        <p:spPr>
          <a:xfrm>
            <a:off x="275400" y="3686400"/>
            <a:ext cx="2798280" cy="3093480"/>
          </a:xfrm>
          <a:prstGeom prst="rect">
            <a:avLst/>
          </a:prstGeom>
          <a:ln w="0">
            <a:noFill/>
          </a:ln>
        </p:spPr>
      </p:pic>
      <p:pic>
        <p:nvPicPr>
          <p:cNvPr id="104" name="Рисунок 8"/>
          <p:cNvPicPr/>
          <p:nvPr/>
        </p:nvPicPr>
        <p:blipFill>
          <a:blip r:embed="rId6"/>
          <a:stretch/>
        </p:blipFill>
        <p:spPr>
          <a:xfrm>
            <a:off x="4804920" y="685800"/>
            <a:ext cx="4087080" cy="2886840"/>
          </a:xfrm>
          <a:prstGeom prst="rect">
            <a:avLst/>
          </a:prstGeom>
          <a:ln w="0">
            <a:noFill/>
          </a:ln>
        </p:spPr>
      </p:pic>
      <p:sp>
        <p:nvSpPr>
          <p:cNvPr id="105" name="TextBox 9"/>
          <p:cNvSpPr/>
          <p:nvPr/>
        </p:nvSpPr>
        <p:spPr>
          <a:xfrm>
            <a:off x="288720" y="8640"/>
            <a:ext cx="45158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FF0000"/>
                </a:solidFill>
                <a:latin typeface="Calibri"/>
              </a:rPr>
              <a:t>Д/игра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FF0000"/>
                </a:solidFill>
                <a:latin typeface="Calibri"/>
              </a:rPr>
              <a:t>       «Найди лишнего сказочного героя»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TextBox 10"/>
          <p:cNvSpPr/>
          <p:nvPr/>
        </p:nvSpPr>
        <p:spPr>
          <a:xfrm>
            <a:off x="4804920" y="8640"/>
            <a:ext cx="4338720" cy="66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0" strike="noStrike" spc="-1">
                <a:solidFill>
                  <a:srgbClr val="FF0000"/>
                </a:solidFill>
                <a:latin typeface="Calibri"/>
              </a:rPr>
              <a:t> </a:t>
            </a:r>
            <a:r>
              <a:rPr lang="ru-RU" sz="1800" b="0" strike="noStrike" spc="-1">
                <a:solidFill>
                  <a:srgbClr val="FF0000"/>
                </a:solidFill>
                <a:latin typeface="Calibri"/>
              </a:rPr>
              <a:t>Д/игра «Подбери предмет для сказочного героя»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08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09" name="TextBox 2"/>
          <p:cNvSpPr/>
          <p:nvPr/>
        </p:nvSpPr>
        <p:spPr>
          <a:xfrm>
            <a:off x="-2160" y="1244160"/>
            <a:ext cx="4837680" cy="191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400" b="0" strike="noStrike" spc="-1">
                <a:solidFill>
                  <a:srgbClr val="FF0000"/>
                </a:solidFill>
                <a:latin typeface="Calibri"/>
              </a:rPr>
              <a:t>Консультации для родителей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>
                <a:solidFill>
                  <a:srgbClr val="FF0000"/>
                </a:solidFill>
                <a:latin typeface="Calibri"/>
              </a:rPr>
              <a:t> «Зачем читать детям книги? 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>
                <a:solidFill>
                  <a:srgbClr val="FF0000"/>
                </a:solidFill>
                <a:latin typeface="Calibri"/>
              </a:rPr>
              <a:t>«Как привить у ребенка любовь к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400" b="0" strike="noStrike" spc="-1">
                <a:solidFill>
                  <a:srgbClr val="FF0000"/>
                </a:solidFill>
                <a:latin typeface="Calibri"/>
              </a:rPr>
              <a:t> книге»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0" name="Рисунок 3"/>
          <p:cNvPicPr/>
          <p:nvPr/>
        </p:nvPicPr>
        <p:blipFill>
          <a:blip r:embed="rId3"/>
          <a:stretch/>
        </p:blipFill>
        <p:spPr>
          <a:xfrm>
            <a:off x="3658320" y="3115080"/>
            <a:ext cx="2169000" cy="3711960"/>
          </a:xfrm>
          <a:prstGeom prst="rect">
            <a:avLst/>
          </a:prstGeom>
          <a:ln w="0">
            <a:noFill/>
          </a:ln>
        </p:spPr>
      </p:pic>
      <p:pic>
        <p:nvPicPr>
          <p:cNvPr id="111" name="Рисунок 4"/>
          <p:cNvPicPr/>
          <p:nvPr/>
        </p:nvPicPr>
        <p:blipFill>
          <a:blip r:embed="rId4"/>
          <a:stretch/>
        </p:blipFill>
        <p:spPr>
          <a:xfrm>
            <a:off x="6784200" y="3038400"/>
            <a:ext cx="2130840" cy="3788640"/>
          </a:xfrm>
          <a:prstGeom prst="rect">
            <a:avLst/>
          </a:prstGeom>
          <a:ln w="0">
            <a:noFill/>
          </a:ln>
        </p:spPr>
      </p:pic>
      <p:pic>
        <p:nvPicPr>
          <p:cNvPr id="112" name="Рисунок 7"/>
          <p:cNvPicPr/>
          <p:nvPr/>
        </p:nvPicPr>
        <p:blipFill>
          <a:blip r:embed="rId5"/>
          <a:stretch/>
        </p:blipFill>
        <p:spPr>
          <a:xfrm>
            <a:off x="228600" y="3115080"/>
            <a:ext cx="2326680" cy="3721320"/>
          </a:xfrm>
          <a:prstGeom prst="rect">
            <a:avLst/>
          </a:prstGeom>
          <a:ln w="0">
            <a:noFill/>
          </a:ln>
        </p:spPr>
      </p:pic>
      <p:pic>
        <p:nvPicPr>
          <p:cNvPr id="113" name="Рисунок 8"/>
          <p:cNvPicPr/>
          <p:nvPr/>
        </p:nvPicPr>
        <p:blipFill>
          <a:blip r:embed="rId6"/>
          <a:stretch/>
        </p:blipFill>
        <p:spPr>
          <a:xfrm>
            <a:off x="4500000" y="620640"/>
            <a:ext cx="4420440" cy="2232000"/>
          </a:xfrm>
          <a:prstGeom prst="rect">
            <a:avLst/>
          </a:prstGeom>
          <a:ln w="0">
            <a:noFill/>
          </a:ln>
        </p:spPr>
      </p:pic>
      <p:sp>
        <p:nvSpPr>
          <p:cNvPr id="114" name="TextBox 9"/>
          <p:cNvSpPr/>
          <p:nvPr/>
        </p:nvSpPr>
        <p:spPr>
          <a:xfrm>
            <a:off x="4500000" y="116640"/>
            <a:ext cx="44150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0" strike="noStrike" spc="-1">
                <a:solidFill>
                  <a:srgbClr val="FF0000"/>
                </a:solidFill>
                <a:latin typeface="Calibri"/>
              </a:rPr>
              <a:t>БУККРОССИНГ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16" name="Объект 9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17" name="Прямоугольник 2"/>
          <p:cNvSpPr/>
          <p:nvPr/>
        </p:nvSpPr>
        <p:spPr>
          <a:xfrm>
            <a:off x="0" y="105120"/>
            <a:ext cx="914364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sz="2400"/>
              <a:t/>
            </a:r>
            <a:br>
              <a:rPr sz="2400"/>
            </a:b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" name="Рисунок 3"/>
          <p:cNvPicPr/>
          <p:nvPr/>
        </p:nvPicPr>
        <p:blipFill>
          <a:blip r:embed="rId3"/>
          <a:stretch/>
        </p:blipFill>
        <p:spPr>
          <a:xfrm>
            <a:off x="130320" y="3600000"/>
            <a:ext cx="1928520" cy="3113640"/>
          </a:xfrm>
          <a:prstGeom prst="rect">
            <a:avLst/>
          </a:prstGeom>
          <a:ln w="0">
            <a:noFill/>
          </a:ln>
        </p:spPr>
      </p:pic>
      <p:pic>
        <p:nvPicPr>
          <p:cNvPr id="119" name="Рисунок 4"/>
          <p:cNvPicPr/>
          <p:nvPr/>
        </p:nvPicPr>
        <p:blipFill>
          <a:blip r:embed="rId4"/>
          <a:stretch/>
        </p:blipFill>
        <p:spPr>
          <a:xfrm>
            <a:off x="2340000" y="95760"/>
            <a:ext cx="1616400" cy="3324240"/>
          </a:xfrm>
          <a:prstGeom prst="rect">
            <a:avLst/>
          </a:prstGeom>
          <a:ln w="0">
            <a:noFill/>
          </a:ln>
        </p:spPr>
      </p:pic>
      <p:pic>
        <p:nvPicPr>
          <p:cNvPr id="120" name="Рисунок 5"/>
          <p:cNvPicPr/>
          <p:nvPr/>
        </p:nvPicPr>
        <p:blipFill>
          <a:blip r:embed="rId5"/>
          <a:stretch/>
        </p:blipFill>
        <p:spPr>
          <a:xfrm>
            <a:off x="4140000" y="3240000"/>
            <a:ext cx="2592000" cy="3473640"/>
          </a:xfrm>
          <a:prstGeom prst="rect">
            <a:avLst/>
          </a:prstGeom>
          <a:ln w="0">
            <a:noFill/>
          </a:ln>
        </p:spPr>
      </p:pic>
      <p:pic>
        <p:nvPicPr>
          <p:cNvPr id="121" name="Рисунок 6"/>
          <p:cNvPicPr/>
          <p:nvPr/>
        </p:nvPicPr>
        <p:blipFill>
          <a:blip r:embed="rId6"/>
          <a:stretch/>
        </p:blipFill>
        <p:spPr>
          <a:xfrm>
            <a:off x="6876360" y="105120"/>
            <a:ext cx="2088000" cy="2954880"/>
          </a:xfrm>
          <a:prstGeom prst="rect">
            <a:avLst/>
          </a:prstGeom>
          <a:ln w="0">
            <a:noFill/>
          </a:ln>
        </p:spPr>
      </p:pic>
      <p:sp>
        <p:nvSpPr>
          <p:cNvPr id="122" name="TextBox 7"/>
          <p:cNvSpPr/>
          <p:nvPr/>
        </p:nvSpPr>
        <p:spPr>
          <a:xfrm>
            <a:off x="4139280" y="919440"/>
            <a:ext cx="259200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0" strike="noStrike" spc="-1">
                <a:solidFill>
                  <a:srgbClr val="FF0000"/>
                </a:solidFill>
                <a:latin typeface="Calibri"/>
              </a:rPr>
              <a:t>Читаем дома книги с мамой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24" name="Объект 12"/>
          <p:cNvPicPr/>
          <p:nvPr/>
        </p:nvPicPr>
        <p:blipFill>
          <a:blip r:embed="rId2"/>
          <a:stretch/>
        </p:blipFill>
        <p:spPr>
          <a:xfrm>
            <a:off x="-108360" y="0"/>
            <a:ext cx="9252000" cy="6857640"/>
          </a:xfrm>
          <a:prstGeom prst="rect">
            <a:avLst/>
          </a:prstGeom>
          <a:ln w="0">
            <a:noFill/>
          </a:ln>
        </p:spPr>
      </p:pic>
      <p:pic>
        <p:nvPicPr>
          <p:cNvPr id="125" name="Picture 2"/>
          <p:cNvPicPr/>
          <p:nvPr/>
        </p:nvPicPr>
        <p:blipFill>
          <a:blip r:embed="rId3"/>
          <a:stretch/>
        </p:blipFill>
        <p:spPr>
          <a:xfrm>
            <a:off x="-108360" y="0"/>
            <a:ext cx="9252000" cy="6857640"/>
          </a:xfrm>
          <a:prstGeom prst="rect">
            <a:avLst/>
          </a:prstGeom>
          <a:ln w="0">
            <a:noFill/>
          </a:ln>
        </p:spPr>
      </p:pic>
      <p:pic>
        <p:nvPicPr>
          <p:cNvPr id="126" name="Рисунок 2"/>
          <p:cNvPicPr/>
          <p:nvPr/>
        </p:nvPicPr>
        <p:blipFill>
          <a:blip r:embed="rId4"/>
          <a:stretch/>
        </p:blipFill>
        <p:spPr>
          <a:xfrm>
            <a:off x="14400" y="3688200"/>
            <a:ext cx="4091760" cy="3068640"/>
          </a:xfrm>
          <a:prstGeom prst="rect">
            <a:avLst/>
          </a:prstGeom>
          <a:ln w="0">
            <a:noFill/>
          </a:ln>
        </p:spPr>
      </p:pic>
      <p:pic>
        <p:nvPicPr>
          <p:cNvPr id="127" name="Рисунок 3"/>
          <p:cNvPicPr/>
          <p:nvPr/>
        </p:nvPicPr>
        <p:blipFill>
          <a:blip r:embed="rId5"/>
          <a:stretch/>
        </p:blipFill>
        <p:spPr>
          <a:xfrm>
            <a:off x="4788000" y="3777120"/>
            <a:ext cx="4231080" cy="2993040"/>
          </a:xfrm>
          <a:prstGeom prst="rect">
            <a:avLst/>
          </a:prstGeom>
          <a:ln w="0">
            <a:noFill/>
          </a:ln>
        </p:spPr>
      </p:pic>
      <p:pic>
        <p:nvPicPr>
          <p:cNvPr id="128" name="Рисунок 5"/>
          <p:cNvPicPr/>
          <p:nvPr/>
        </p:nvPicPr>
        <p:blipFill>
          <a:blip r:embed="rId6"/>
          <a:stretch/>
        </p:blipFill>
        <p:spPr>
          <a:xfrm>
            <a:off x="554400" y="153360"/>
            <a:ext cx="1785600" cy="3534840"/>
          </a:xfrm>
          <a:prstGeom prst="rect">
            <a:avLst/>
          </a:prstGeom>
          <a:ln w="0">
            <a:noFill/>
          </a:ln>
        </p:spPr>
      </p:pic>
      <p:pic>
        <p:nvPicPr>
          <p:cNvPr id="129" name="Рисунок 8"/>
          <p:cNvPicPr/>
          <p:nvPr/>
        </p:nvPicPr>
        <p:blipFill>
          <a:blip r:embed="rId7"/>
          <a:stretch/>
        </p:blipFill>
        <p:spPr>
          <a:xfrm>
            <a:off x="7231680" y="121320"/>
            <a:ext cx="1758240" cy="3428640"/>
          </a:xfrm>
          <a:prstGeom prst="rect">
            <a:avLst/>
          </a:prstGeom>
          <a:ln w="0">
            <a:noFill/>
          </a:ln>
        </p:spPr>
      </p:pic>
      <p:sp>
        <p:nvSpPr>
          <p:cNvPr id="130" name="TextBox 9"/>
          <p:cNvSpPr/>
          <p:nvPr/>
        </p:nvSpPr>
        <p:spPr>
          <a:xfrm>
            <a:off x="2699640" y="1196640"/>
            <a:ext cx="3960000" cy="222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0" strike="noStrike" spc="-1">
                <a:solidFill>
                  <a:srgbClr val="FF0000"/>
                </a:solidFill>
                <a:latin typeface="Calibri"/>
              </a:rPr>
              <a:t>Совместная деятельность детей и родителей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800" b="0" strike="noStrike" spc="-1">
                <a:solidFill>
                  <a:srgbClr val="FF0000"/>
                </a:solidFill>
                <a:latin typeface="Calibri"/>
              </a:rPr>
              <a:t>Изготовление поделок по сказкам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32" name="Picture 2"/>
          <p:cNvPicPr/>
          <p:nvPr/>
        </p:nvPicPr>
        <p:blipFill>
          <a:blip r:embed="rId2"/>
          <a:stretch/>
        </p:blipFill>
        <p:spPr>
          <a:xfrm>
            <a:off x="-2880" y="0"/>
            <a:ext cx="9143640" cy="6854760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2"/>
          <p:cNvPicPr/>
          <p:nvPr/>
        </p:nvPicPr>
        <p:blipFill>
          <a:blip r:embed="rId3"/>
          <a:stretch/>
        </p:blipFill>
        <p:spPr>
          <a:xfrm>
            <a:off x="-119160" y="0"/>
            <a:ext cx="9252000" cy="6857640"/>
          </a:xfrm>
          <a:prstGeom prst="rect">
            <a:avLst/>
          </a:prstGeom>
          <a:ln w="0">
            <a:noFill/>
          </a:ln>
        </p:spPr>
      </p:pic>
      <p:pic>
        <p:nvPicPr>
          <p:cNvPr id="134" name="Рисунок 7"/>
          <p:cNvPicPr/>
          <p:nvPr/>
        </p:nvPicPr>
        <p:blipFill>
          <a:blip r:embed="rId4"/>
          <a:stretch/>
        </p:blipFill>
        <p:spPr>
          <a:xfrm>
            <a:off x="1259640" y="1340640"/>
            <a:ext cx="6144480" cy="4608000"/>
          </a:xfrm>
          <a:prstGeom prst="rect">
            <a:avLst/>
          </a:prstGeom>
          <a:ln w="0">
            <a:noFill/>
          </a:ln>
        </p:spPr>
      </p:pic>
      <p:sp>
        <p:nvSpPr>
          <p:cNvPr id="135" name="TextBox 6"/>
          <p:cNvSpPr/>
          <p:nvPr/>
        </p:nvSpPr>
        <p:spPr>
          <a:xfrm>
            <a:off x="467640" y="260640"/>
            <a:ext cx="806436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4400" b="1" strike="noStrike" spc="-1">
                <a:solidFill>
                  <a:srgbClr val="FF0000"/>
                </a:solidFill>
                <a:latin typeface="Calibri"/>
              </a:rPr>
              <a:t>СПАСИБО ЗА ВНИМАНИЕ!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Объект 5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2"/>
          <p:cNvPicPr/>
          <p:nvPr/>
        </p:nvPicPr>
        <p:blipFill>
          <a:blip r:embed="rId3"/>
          <a:stretch/>
        </p:blipFill>
        <p:spPr>
          <a:xfrm>
            <a:off x="-108360" y="0"/>
            <a:ext cx="9404640" cy="7009920"/>
          </a:xfrm>
          <a:prstGeom prst="rect">
            <a:avLst/>
          </a:prstGeom>
          <a:ln w="0">
            <a:noFill/>
          </a:ln>
        </p:spPr>
      </p:pic>
      <p:sp>
        <p:nvSpPr>
          <p:cNvPr id="46" name="TextBox 3"/>
          <p:cNvSpPr/>
          <p:nvPr/>
        </p:nvSpPr>
        <p:spPr>
          <a:xfrm>
            <a:off x="-108360" y="7920"/>
            <a:ext cx="929592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0" strike="noStrike" spc="-1">
                <a:solidFill>
                  <a:srgbClr val="FF0000"/>
                </a:solidFill>
                <a:latin typeface="Calibri"/>
              </a:rPr>
              <a:t>Цель</a:t>
            </a:r>
            <a:r>
              <a:rPr lang="en-US" sz="2800" b="0" strike="noStrike" spc="-1">
                <a:solidFill>
                  <a:srgbClr val="FF0000"/>
                </a:solidFill>
                <a:latin typeface="Calibri"/>
              </a:rPr>
              <a:t>:</a:t>
            </a: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 </a:t>
            </a: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Формировать интерес у ребенка к детской литературе посредством чтения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Прямоугольник 7"/>
          <p:cNvSpPr/>
          <p:nvPr/>
        </p:nvSpPr>
        <p:spPr>
          <a:xfrm>
            <a:off x="3921480" y="566280"/>
            <a:ext cx="1343880" cy="51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0" strike="noStrike" spc="-1">
                <a:solidFill>
                  <a:srgbClr val="FF0000"/>
                </a:solidFill>
                <a:latin typeface="Calibri"/>
              </a:rPr>
              <a:t>Задачи: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TextBox 8"/>
          <p:cNvSpPr/>
          <p:nvPr/>
        </p:nvSpPr>
        <p:spPr>
          <a:xfrm>
            <a:off x="132480" y="980640"/>
            <a:ext cx="8903880" cy="2863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Повышать интерес детей к книге ,семейному чтению и библиотеке.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Возрождать  престиж чтения.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Повышать  компетентность  семьи в вопросах воспитания  грамотного чтения ,речевого развития  ребёнка.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Развивать  элементы  творчества ,учить  использовать  прочитанное  в  других  видах  детской  деятельности  (игровой, продуктивной, общении  с взрослыми)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Содействовать  укреплению  положительного  имиджа  библиотеки  как  информационно-культурного центра.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Воспитывать  у детей  любовь  и  бережное  отношение к книгам.</a:t>
            </a:r>
            <a:r>
              <a:rPr sz="2000"/>
              <a:t/>
            </a:r>
            <a:br>
              <a:rPr sz="2000"/>
            </a:b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TextBox 4"/>
          <p:cNvSpPr/>
          <p:nvPr/>
        </p:nvSpPr>
        <p:spPr>
          <a:xfrm>
            <a:off x="-41400" y="3574800"/>
            <a:ext cx="914364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strike="noStrike" spc="-1">
                <a:solidFill>
                  <a:srgbClr val="FF0000"/>
                </a:solidFill>
                <a:latin typeface="Calibri"/>
              </a:rPr>
              <a:t>Содержание педагогической практики</a:t>
            </a:r>
            <a:r>
              <a:rPr lang="ru-RU" sz="1800" b="1" strike="noStrike" spc="-1">
                <a:solidFill>
                  <a:srgbClr val="0070C0"/>
                </a:solidFill>
                <a:latin typeface="Calibri"/>
              </a:rPr>
              <a:t>:</a:t>
            </a:r>
            <a:r>
              <a:rPr sz="1800"/>
              <a:t/>
            </a:r>
            <a:br>
              <a:rPr sz="1800"/>
            </a:b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 </a:t>
            </a: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Главная задача – приобщение дошкольников к книжной культуре, воспитание интереса и любви к книге, стремления к общению с ней, умению слушать и понимать художественный текст, т. е. всего того, что составляет основание, фундамент для воспитания будущего взрослого талантливого читателя, литературно образованного человека</a:t>
            </a:r>
            <a:r>
              <a:rPr lang="ru-RU" sz="1800" b="0" strike="noStrike" spc="-1">
                <a:solidFill>
                  <a:schemeClr val="dk1"/>
                </a:solidFill>
                <a:latin typeface="Calibri"/>
              </a:rPr>
              <a:t>.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rgbClr val="FF0000"/>
                </a:solidFill>
                <a:latin typeface="Calibri"/>
              </a:rPr>
              <a:t>Ведущая педагогическая идея заключается</a:t>
            </a:r>
            <a:r>
              <a:rPr lang="ru-RU" sz="1800" b="1" strike="noStrike" spc="-1">
                <a:solidFill>
                  <a:schemeClr val="accent5">
                    <a:lumMod val="50000"/>
                  </a:schemeClr>
                </a:solidFill>
                <a:latin typeface="Calibri"/>
              </a:rPr>
              <a:t>:          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- в создании предметно-развивающей среды (групповой мини – библиотеки);         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-  в выработке комплексного подхода к применению художественной литературы в речевом и художественно-эстетическом развитии дошкольников;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-во взаимодействии с семьей, что способствует воспитанию у детей интереса к книге, к чтению.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51" name="Объект 9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52" name="TextBox 4"/>
          <p:cNvSpPr/>
          <p:nvPr/>
        </p:nvSpPr>
        <p:spPr>
          <a:xfrm>
            <a:off x="268200" y="18360"/>
            <a:ext cx="86076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400" b="1" strike="noStrike" spc="-1">
                <a:solidFill>
                  <a:srgbClr val="FF0000"/>
                </a:solidFill>
                <a:latin typeface="Calibri"/>
              </a:rPr>
              <a:t>Система работы по приобщению детей к литературе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TextBox 5"/>
          <p:cNvSpPr/>
          <p:nvPr/>
        </p:nvSpPr>
        <p:spPr>
          <a:xfrm>
            <a:off x="196920" y="331200"/>
            <a:ext cx="8749800" cy="649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-Обогащение РППС: выставка книг и портретов писателей-сказочников.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-Беседы о писателях разных стран, чтение сказок.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-Визит представителя городской центральной библиотеки Польникова Г.А.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-Творческая мастерская : изготовление книжек-малышек с загадками и отгадками по сказкам.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-Персональная выставка картин нашей воспитанницы по теме «Я рисую сказку»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-Рисование по сказкам «Любимый сказочный герой»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-Обрывная аппликация по сказке «Цветик-семицветик»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-Аппликация «12 месяцев»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-Выкладывание картин из пазлов по теме «Сказки»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-Коллективная  лепка  композиции по сказке «Айболит».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-Организация театральной постановки по сказке «Как собака друга искала» для детей старшей группы.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-Проведение литературной игры-викторины «В гостях у сказки». Д/игра</a:t>
            </a:r>
            <a:r>
              <a:rPr lang="ru-RU" sz="2000" b="0" strike="noStrike" spc="-1">
                <a:solidFill>
                  <a:srgbClr val="FF0000"/>
                </a:solidFill>
                <a:latin typeface="Calibri"/>
              </a:rPr>
              <a:t> </a:t>
            </a: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«Найди лишнего сказочного героя», Д/игра «Подбери предмет для сказочного героя»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-Совместная деятельность детей и родителей: чтение сказок, изготовление поделок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chemeClr val="dk1"/>
                </a:solidFill>
                <a:latin typeface="Calibri"/>
              </a:rPr>
              <a:t>-Привлечение родителей , приглашение их к сотрудничеству (беседы, консультации по данной проблеме). 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/>
          <p:cNvPicPr/>
          <p:nvPr/>
        </p:nvPicPr>
        <p:blipFill>
          <a:blip r:embed="rId2"/>
          <a:stretch/>
        </p:blipFill>
        <p:spPr>
          <a:xfrm>
            <a:off x="-108360" y="0"/>
            <a:ext cx="9279720" cy="6857640"/>
          </a:xfrm>
          <a:prstGeom prst="rect">
            <a:avLst/>
          </a:prstGeom>
          <a:ln w="0">
            <a:noFill/>
          </a:ln>
        </p:spPr>
      </p:pic>
      <p:pic>
        <p:nvPicPr>
          <p:cNvPr id="55" name="Рисунок 3"/>
          <p:cNvPicPr/>
          <p:nvPr/>
        </p:nvPicPr>
        <p:blipFill>
          <a:blip r:embed="rId3"/>
          <a:stretch/>
        </p:blipFill>
        <p:spPr>
          <a:xfrm>
            <a:off x="4020120" y="108720"/>
            <a:ext cx="4975200" cy="3156120"/>
          </a:xfrm>
          <a:prstGeom prst="rect">
            <a:avLst/>
          </a:prstGeom>
          <a:ln w="0">
            <a:noFill/>
          </a:ln>
        </p:spPr>
      </p:pic>
      <p:pic>
        <p:nvPicPr>
          <p:cNvPr id="56" name="Рисунок 2"/>
          <p:cNvPicPr/>
          <p:nvPr/>
        </p:nvPicPr>
        <p:blipFill>
          <a:blip r:embed="rId4"/>
          <a:stretch/>
        </p:blipFill>
        <p:spPr>
          <a:xfrm>
            <a:off x="-30240" y="3382560"/>
            <a:ext cx="5280840" cy="3319920"/>
          </a:xfrm>
          <a:prstGeom prst="rect">
            <a:avLst/>
          </a:prstGeom>
          <a:ln w="0">
            <a:noFill/>
          </a:ln>
        </p:spPr>
      </p:pic>
      <p:sp>
        <p:nvSpPr>
          <p:cNvPr id="57" name="Прямоугольник 7"/>
          <p:cNvSpPr/>
          <p:nvPr/>
        </p:nvSpPr>
        <p:spPr>
          <a:xfrm>
            <a:off x="6120" y="108720"/>
            <a:ext cx="4014000" cy="310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Для чего нужны нам сказки?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Что в них ищет человек?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Может быть, добро и ласку.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Может быть, вчерашний снег.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В сказке радость побеждает,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Сказка учит нас любить.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В сказке звери оживают,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Начинают говорить.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В сказке все бывает честно: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И начало, и конец.</a:t>
            </a:r>
            <a:r>
              <a:rPr sz="1800"/>
              <a:t/>
            </a:r>
            <a:br>
              <a:rPr sz="1800"/>
            </a:b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TextBox 8"/>
          <p:cNvSpPr/>
          <p:nvPr/>
        </p:nvSpPr>
        <p:spPr>
          <a:xfrm>
            <a:off x="5580000" y="3537720"/>
            <a:ext cx="3312000" cy="310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Смелый принц ведет принцессу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Непременно под венец.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Белоснежка и русалка,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Старый карлик, добрый гном –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Покидать нам сказку жалко,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Как уютный милый дом.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Прочитайте сказки детям!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Научите их любить.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Может быть, на этом свете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chemeClr val="dk1"/>
                </a:solidFill>
                <a:latin typeface="Calibri"/>
              </a:rPr>
              <a:t>Станет легче людям жить.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60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61" name="Рисунок 2"/>
          <p:cNvPicPr/>
          <p:nvPr/>
        </p:nvPicPr>
        <p:blipFill>
          <a:blip r:embed="rId3"/>
          <a:stretch/>
        </p:blipFill>
        <p:spPr>
          <a:xfrm>
            <a:off x="4428000" y="116640"/>
            <a:ext cx="4571640" cy="4076640"/>
          </a:xfrm>
          <a:prstGeom prst="rect">
            <a:avLst/>
          </a:prstGeom>
          <a:ln w="0">
            <a:noFill/>
          </a:ln>
        </p:spPr>
      </p:pic>
      <p:pic>
        <p:nvPicPr>
          <p:cNvPr id="62" name="Рисунок 4"/>
          <p:cNvPicPr/>
          <p:nvPr/>
        </p:nvPicPr>
        <p:blipFill>
          <a:blip r:embed="rId4"/>
          <a:stretch/>
        </p:blipFill>
        <p:spPr>
          <a:xfrm>
            <a:off x="74160" y="3141000"/>
            <a:ext cx="4715640" cy="3572640"/>
          </a:xfrm>
          <a:prstGeom prst="rect">
            <a:avLst/>
          </a:prstGeom>
          <a:ln w="0">
            <a:noFill/>
          </a:ln>
        </p:spPr>
      </p:pic>
      <p:sp>
        <p:nvSpPr>
          <p:cNvPr id="63" name="Прямоугольник 5"/>
          <p:cNvSpPr/>
          <p:nvPr/>
        </p:nvSpPr>
        <p:spPr>
          <a:xfrm>
            <a:off x="74160" y="188640"/>
            <a:ext cx="4065480" cy="307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rgbClr val="FF0000"/>
                </a:solidFill>
                <a:latin typeface="Calibri"/>
              </a:rPr>
              <a:t>Представитель городской библиотеки Польникова Г.А Знакомит ребят с книгами и понятием «библиотека», читает сказку.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TextBox 3"/>
          <p:cNvSpPr/>
          <p:nvPr/>
        </p:nvSpPr>
        <p:spPr>
          <a:xfrm>
            <a:off x="4932000" y="4876200"/>
            <a:ext cx="406764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800" b="0" strike="noStrike" spc="-1">
                <a:solidFill>
                  <a:srgbClr val="FF0000"/>
                </a:solidFill>
                <a:latin typeface="Calibri"/>
              </a:rPr>
              <a:t>Рассказала о важности чтения книг с малых лет.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66" name="Picture 2"/>
          <p:cNvPicPr/>
          <p:nvPr/>
        </p:nvPicPr>
        <p:blipFill>
          <a:blip r:embed="rId2"/>
          <a:stretch/>
        </p:blipFill>
        <p:spPr>
          <a:xfrm>
            <a:off x="-128520" y="0"/>
            <a:ext cx="9252000" cy="6857640"/>
          </a:xfrm>
          <a:prstGeom prst="rect">
            <a:avLst/>
          </a:prstGeom>
          <a:ln w="0">
            <a:noFill/>
          </a:ln>
        </p:spPr>
      </p:pic>
      <p:pic>
        <p:nvPicPr>
          <p:cNvPr id="67" name="Рисунок 3"/>
          <p:cNvPicPr/>
          <p:nvPr/>
        </p:nvPicPr>
        <p:blipFill>
          <a:blip r:embed="rId3"/>
          <a:stretch/>
        </p:blipFill>
        <p:spPr>
          <a:xfrm>
            <a:off x="4176360" y="188640"/>
            <a:ext cx="4787640" cy="3024000"/>
          </a:xfrm>
          <a:prstGeom prst="rect">
            <a:avLst/>
          </a:prstGeom>
          <a:ln w="0">
            <a:noFill/>
          </a:ln>
        </p:spPr>
      </p:pic>
      <p:pic>
        <p:nvPicPr>
          <p:cNvPr id="68" name="Рисунок 4"/>
          <p:cNvPicPr/>
          <p:nvPr/>
        </p:nvPicPr>
        <p:blipFill>
          <a:blip r:embed="rId4"/>
          <a:stretch/>
        </p:blipFill>
        <p:spPr>
          <a:xfrm>
            <a:off x="23400" y="3213000"/>
            <a:ext cx="4571640" cy="3456000"/>
          </a:xfrm>
          <a:prstGeom prst="rect">
            <a:avLst/>
          </a:prstGeom>
          <a:ln w="0">
            <a:noFill/>
          </a:ln>
        </p:spPr>
      </p:pic>
      <p:sp>
        <p:nvSpPr>
          <p:cNvPr id="69" name="Прямоугольник 5"/>
          <p:cNvSpPr/>
          <p:nvPr/>
        </p:nvSpPr>
        <p:spPr>
          <a:xfrm>
            <a:off x="4932000" y="3717000"/>
            <a:ext cx="4032000" cy="222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rgbClr val="FF0000"/>
                </a:solidFill>
                <a:latin typeface="Calibri"/>
              </a:rPr>
              <a:t>Творческая мастерская: изготовление книжек-малышек с загадками и отгадками по сказкам для малышей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71" name="Picture 2"/>
          <p:cNvPicPr/>
          <p:nvPr/>
        </p:nvPicPr>
        <p:blipFill>
          <a:blip r:embed="rId2"/>
          <a:stretch/>
        </p:blipFill>
        <p:spPr>
          <a:xfrm>
            <a:off x="-15732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72" name="Рисунок 3"/>
          <p:cNvPicPr/>
          <p:nvPr/>
        </p:nvPicPr>
        <p:blipFill>
          <a:blip r:embed="rId3"/>
          <a:stretch/>
        </p:blipFill>
        <p:spPr>
          <a:xfrm>
            <a:off x="4140000" y="188640"/>
            <a:ext cx="4859640" cy="3240000"/>
          </a:xfrm>
          <a:prstGeom prst="rect">
            <a:avLst/>
          </a:prstGeom>
          <a:ln w="0">
            <a:noFill/>
          </a:ln>
        </p:spPr>
      </p:pic>
      <p:pic>
        <p:nvPicPr>
          <p:cNvPr id="73" name="Рисунок 4"/>
          <p:cNvPicPr/>
          <p:nvPr/>
        </p:nvPicPr>
        <p:blipFill>
          <a:blip r:embed="rId4"/>
          <a:stretch/>
        </p:blipFill>
        <p:spPr>
          <a:xfrm>
            <a:off x="4788000" y="3555000"/>
            <a:ext cx="3995640" cy="3137040"/>
          </a:xfrm>
          <a:prstGeom prst="rect">
            <a:avLst/>
          </a:prstGeom>
          <a:ln w="0">
            <a:noFill/>
          </a:ln>
        </p:spPr>
      </p:pic>
      <p:pic>
        <p:nvPicPr>
          <p:cNvPr id="74" name="Рисунок 5"/>
          <p:cNvPicPr/>
          <p:nvPr/>
        </p:nvPicPr>
        <p:blipFill>
          <a:blip r:embed="rId5"/>
          <a:stretch/>
        </p:blipFill>
        <p:spPr>
          <a:xfrm>
            <a:off x="179640" y="3555000"/>
            <a:ext cx="4139640" cy="3104640"/>
          </a:xfrm>
          <a:prstGeom prst="rect">
            <a:avLst/>
          </a:prstGeom>
          <a:ln w="0">
            <a:noFill/>
          </a:ln>
        </p:spPr>
      </p:pic>
      <p:sp>
        <p:nvSpPr>
          <p:cNvPr id="75" name="Прямоугольник 7"/>
          <p:cNvSpPr/>
          <p:nvPr/>
        </p:nvSpPr>
        <p:spPr>
          <a:xfrm>
            <a:off x="179640" y="136440"/>
            <a:ext cx="3220560" cy="307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800" b="1" strike="noStrike" spc="-1">
                <a:solidFill>
                  <a:srgbClr val="FF0000"/>
                </a:solidFill>
                <a:latin typeface="Calibri"/>
              </a:rPr>
              <a:t>Персональная выставка картин</a:t>
            </a:r>
            <a:r>
              <a:rPr sz="2800"/>
              <a:t/>
            </a:r>
            <a:br>
              <a:rPr sz="2800"/>
            </a:br>
            <a:r>
              <a:rPr lang="ru-RU" sz="2800" b="1" strike="noStrike" spc="-1">
                <a:solidFill>
                  <a:srgbClr val="FF0000"/>
                </a:solidFill>
                <a:latin typeface="Calibri"/>
              </a:rPr>
              <a:t>нашей воспитанницы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800" b="1" strike="noStrike" spc="-1">
                <a:solidFill>
                  <a:srgbClr val="FF0000"/>
                </a:solidFill>
                <a:latin typeface="Calibri"/>
              </a:rPr>
              <a:t>Сабекия Амелия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800" b="1" strike="noStrike" spc="-1">
                <a:solidFill>
                  <a:srgbClr val="FF0000"/>
                </a:solidFill>
                <a:latin typeface="Calibri"/>
              </a:rPr>
              <a:t>По теме : 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800" b="1" strike="noStrike" spc="-1">
                <a:solidFill>
                  <a:srgbClr val="FF0000"/>
                </a:solidFill>
                <a:latin typeface="Calibri"/>
              </a:rPr>
              <a:t>«Я рисую сказку»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77" name="Picture 2"/>
          <p:cNvPicPr/>
          <p:nvPr/>
        </p:nvPicPr>
        <p:blipFill>
          <a:blip r:embed="rId2"/>
          <a:stretch/>
        </p:blipFill>
        <p:spPr>
          <a:xfrm>
            <a:off x="-2016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78" name="Рисунок 2"/>
          <p:cNvPicPr/>
          <p:nvPr/>
        </p:nvPicPr>
        <p:blipFill>
          <a:blip r:embed="rId3"/>
          <a:stretch/>
        </p:blipFill>
        <p:spPr>
          <a:xfrm>
            <a:off x="139320" y="3782880"/>
            <a:ext cx="4400640" cy="2831040"/>
          </a:xfrm>
          <a:prstGeom prst="rect">
            <a:avLst/>
          </a:prstGeom>
          <a:ln w="0">
            <a:noFill/>
          </a:ln>
        </p:spPr>
      </p:pic>
      <p:pic>
        <p:nvPicPr>
          <p:cNvPr id="79" name="Рисунок 3"/>
          <p:cNvPicPr/>
          <p:nvPr/>
        </p:nvPicPr>
        <p:blipFill>
          <a:blip r:embed="rId4"/>
          <a:stretch/>
        </p:blipFill>
        <p:spPr>
          <a:xfrm>
            <a:off x="2259000" y="567720"/>
            <a:ext cx="4561920" cy="2566080"/>
          </a:xfrm>
          <a:prstGeom prst="rect">
            <a:avLst/>
          </a:prstGeom>
          <a:ln w="0">
            <a:noFill/>
          </a:ln>
        </p:spPr>
      </p:pic>
      <p:pic>
        <p:nvPicPr>
          <p:cNvPr id="80" name="Рисунок 4"/>
          <p:cNvPicPr/>
          <p:nvPr/>
        </p:nvPicPr>
        <p:blipFill>
          <a:blip r:embed="rId5"/>
          <a:stretch/>
        </p:blipFill>
        <p:spPr>
          <a:xfrm>
            <a:off x="5140080" y="3782880"/>
            <a:ext cx="3774960" cy="2831040"/>
          </a:xfrm>
          <a:prstGeom prst="rect">
            <a:avLst/>
          </a:prstGeom>
          <a:ln w="0">
            <a:noFill/>
          </a:ln>
        </p:spPr>
      </p:pic>
      <p:sp>
        <p:nvSpPr>
          <p:cNvPr id="81" name="Прямоугольник 6"/>
          <p:cNvSpPr/>
          <p:nvPr/>
        </p:nvSpPr>
        <p:spPr>
          <a:xfrm>
            <a:off x="4860000" y="3075120"/>
            <a:ext cx="3953520" cy="70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000" b="1" strike="noStrike" spc="-1">
                <a:solidFill>
                  <a:srgbClr val="FF0000"/>
                </a:solidFill>
                <a:latin typeface="Calibri"/>
              </a:rPr>
              <a:t>Собираем картины из пазлов по теме «Сказки»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TextBox 5"/>
          <p:cNvSpPr/>
          <p:nvPr/>
        </p:nvSpPr>
        <p:spPr>
          <a:xfrm>
            <a:off x="395640" y="3259800"/>
            <a:ext cx="4032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strike="noStrike" spc="-1">
                <a:solidFill>
                  <a:srgbClr val="FF0000"/>
                </a:solidFill>
                <a:latin typeface="Calibri"/>
              </a:rPr>
              <a:t>Рисунки по любимым сказкам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TextBox 7"/>
          <p:cNvSpPr/>
          <p:nvPr/>
        </p:nvSpPr>
        <p:spPr>
          <a:xfrm>
            <a:off x="1386720" y="138240"/>
            <a:ext cx="6408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1" strike="noStrike" spc="-1">
                <a:solidFill>
                  <a:srgbClr val="FF0000"/>
                </a:solidFill>
                <a:latin typeface="Calibri"/>
              </a:rPr>
              <a:t>Обрывная аппликация по сказке «Цветик-Семицветик»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endParaRPr lang="ru-RU" sz="4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85" name="Picture 2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86" name="Прямоугольник 3"/>
          <p:cNvSpPr/>
          <p:nvPr/>
        </p:nvSpPr>
        <p:spPr>
          <a:xfrm>
            <a:off x="279360" y="3453480"/>
            <a:ext cx="8750880" cy="45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ru-RU" sz="2400" b="1" strike="noStrike" spc="-1">
                <a:solidFill>
                  <a:srgbClr val="FF0000"/>
                </a:solidFill>
                <a:latin typeface="Calibri"/>
              </a:rPr>
              <a:t>Коллективная лепка композиции по сказке «Айболит»</a:t>
            </a:r>
            <a:endParaRPr lang="ru-RU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" name="Рисунок 2"/>
          <p:cNvPicPr/>
          <p:nvPr/>
        </p:nvPicPr>
        <p:blipFill>
          <a:blip r:embed="rId3"/>
          <a:stretch/>
        </p:blipFill>
        <p:spPr>
          <a:xfrm>
            <a:off x="251640" y="4005000"/>
            <a:ext cx="4626000" cy="2602080"/>
          </a:xfrm>
          <a:prstGeom prst="rect">
            <a:avLst/>
          </a:prstGeom>
          <a:ln w="0">
            <a:noFill/>
          </a:ln>
        </p:spPr>
      </p:pic>
      <p:pic>
        <p:nvPicPr>
          <p:cNvPr id="88" name="Рисунок 4"/>
          <p:cNvPicPr/>
          <p:nvPr/>
        </p:nvPicPr>
        <p:blipFill>
          <a:blip r:embed="rId4"/>
          <a:stretch/>
        </p:blipFill>
        <p:spPr>
          <a:xfrm>
            <a:off x="5069880" y="4005000"/>
            <a:ext cx="3960000" cy="2602080"/>
          </a:xfrm>
          <a:prstGeom prst="rect">
            <a:avLst/>
          </a:prstGeom>
          <a:ln w="0">
            <a:noFill/>
          </a:ln>
        </p:spPr>
      </p:pic>
      <p:sp>
        <p:nvSpPr>
          <p:cNvPr id="89" name="TextBox 5"/>
          <p:cNvSpPr/>
          <p:nvPr/>
        </p:nvSpPr>
        <p:spPr>
          <a:xfrm>
            <a:off x="899640" y="188640"/>
            <a:ext cx="69843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2000" b="0" strike="noStrike" spc="-1">
                <a:solidFill>
                  <a:srgbClr val="FF0000"/>
                </a:solidFill>
                <a:latin typeface="Calibri"/>
              </a:rPr>
              <a:t>Аппликация по сказке  « 12 месяцев»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Рисунок 6"/>
          <p:cNvPicPr/>
          <p:nvPr/>
        </p:nvPicPr>
        <p:blipFill>
          <a:blip r:embed="rId5"/>
          <a:stretch/>
        </p:blipFill>
        <p:spPr>
          <a:xfrm>
            <a:off x="6228360" y="181440"/>
            <a:ext cx="2481480" cy="3308760"/>
          </a:xfrm>
          <a:prstGeom prst="rect">
            <a:avLst/>
          </a:prstGeom>
          <a:ln w="0">
            <a:noFill/>
          </a:ln>
        </p:spPr>
      </p:pic>
      <p:pic>
        <p:nvPicPr>
          <p:cNvPr id="91" name="Рисунок 7"/>
          <p:cNvPicPr/>
          <p:nvPr/>
        </p:nvPicPr>
        <p:blipFill>
          <a:blip r:embed="rId6"/>
          <a:stretch/>
        </p:blipFill>
        <p:spPr>
          <a:xfrm>
            <a:off x="566640" y="590400"/>
            <a:ext cx="3825000" cy="2868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</TotalTime>
  <Words>466</Words>
  <Application>Microsoft Office PowerPoint</Application>
  <PresentationFormat>Экран (4:3)</PresentationFormat>
  <Paragraphs>69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BOSS</dc:creator>
  <dc:description/>
  <cp:lastModifiedBy>79184</cp:lastModifiedBy>
  <cp:revision>26</cp:revision>
  <dcterms:created xsi:type="dcterms:W3CDTF">2025-03-25T07:15:53Z</dcterms:created>
  <dcterms:modified xsi:type="dcterms:W3CDTF">2025-04-15T10:51:20Z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15</vt:i4>
  </property>
</Properties>
</file>