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9"/>
  </p:notesMasterIdLst>
  <p:sldIdLst>
    <p:sldId id="266" r:id="rId2"/>
    <p:sldId id="261" r:id="rId3"/>
    <p:sldId id="289" r:id="rId4"/>
    <p:sldId id="290" r:id="rId5"/>
    <p:sldId id="264" r:id="rId6"/>
    <p:sldId id="265" r:id="rId7"/>
    <p:sldId id="293" r:id="rId8"/>
    <p:sldId id="294" r:id="rId9"/>
    <p:sldId id="295" r:id="rId10"/>
    <p:sldId id="296" r:id="rId11"/>
    <p:sldId id="297" r:id="rId12"/>
    <p:sldId id="298" r:id="rId13"/>
    <p:sldId id="299" r:id="rId14"/>
    <p:sldId id="300" r:id="rId15"/>
    <p:sldId id="272" r:id="rId16"/>
    <p:sldId id="273" r:id="rId17"/>
    <p:sldId id="274" r:id="rId18"/>
    <p:sldId id="283" r:id="rId19"/>
    <p:sldId id="276" r:id="rId20"/>
    <p:sldId id="281" r:id="rId21"/>
    <p:sldId id="286" r:id="rId22"/>
    <p:sldId id="285" r:id="rId23"/>
    <p:sldId id="278" r:id="rId24"/>
    <p:sldId id="279" r:id="rId25"/>
    <p:sldId id="280" r:id="rId26"/>
    <p:sldId id="288" r:id="rId27"/>
    <p:sldId id="284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19E1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9" autoAdjust="0"/>
    <p:restoredTop sz="94331" autoAdjust="0"/>
  </p:normalViewPr>
  <p:slideViewPr>
    <p:cSldViewPr>
      <p:cViewPr>
        <p:scale>
          <a:sx n="86" d="100"/>
          <a:sy n="86" d="100"/>
        </p:scale>
        <p:origin x="-66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10537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445802276680319"/>
          <c:y val="3.5525735369708204E-2"/>
          <c:w val="0.5139389965463832"/>
          <c:h val="0.928948529260583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грамматический строй речи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2009-2010</c:v>
                </c:pt>
                <c:pt idx="1">
                  <c:v>2010-2011</c:v>
                </c:pt>
                <c:pt idx="2">
                  <c:v>2011-2012</c:v>
                </c:pt>
                <c:pt idx="3">
                  <c:v>2012-2013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40</c:v>
                </c:pt>
                <c:pt idx="1">
                  <c:v>50</c:v>
                </c:pt>
                <c:pt idx="2">
                  <c:v>68</c:v>
                </c:pt>
                <c:pt idx="3">
                  <c:v>84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словарный запас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2009-2010</c:v>
                </c:pt>
                <c:pt idx="1">
                  <c:v>2010-2011</c:v>
                </c:pt>
                <c:pt idx="2">
                  <c:v>2011-2012</c:v>
                </c:pt>
                <c:pt idx="3">
                  <c:v>2012-2013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48</c:v>
                </c:pt>
                <c:pt idx="1">
                  <c:v>53</c:v>
                </c:pt>
                <c:pt idx="2">
                  <c:v>69</c:v>
                </c:pt>
                <c:pt idx="3">
                  <c:v>90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звукопроизношение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2009-2010</c:v>
                </c:pt>
                <c:pt idx="1">
                  <c:v>2010-2011</c:v>
                </c:pt>
                <c:pt idx="2">
                  <c:v>2011-2012</c:v>
                </c:pt>
                <c:pt idx="3">
                  <c:v>2012-2013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52</c:v>
                </c:pt>
                <c:pt idx="1">
                  <c:v>56</c:v>
                </c:pt>
                <c:pt idx="2">
                  <c:v>71</c:v>
                </c:pt>
                <c:pt idx="3">
                  <c:v>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6541312"/>
        <c:axId val="76436608"/>
      </c:barChart>
      <c:catAx>
        <c:axId val="76541312"/>
        <c:scaling>
          <c:orientation val="minMax"/>
        </c:scaling>
        <c:delete val="1"/>
        <c:axPos val="b"/>
        <c:majorTickMark val="out"/>
        <c:minorTickMark val="none"/>
        <c:tickLblPos val="nextTo"/>
        <c:crossAx val="76436608"/>
        <c:crosses val="autoZero"/>
        <c:auto val="1"/>
        <c:lblAlgn val="ctr"/>
        <c:lblOffset val="100"/>
        <c:noMultiLvlLbl val="0"/>
      </c:catAx>
      <c:valAx>
        <c:axId val="764366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654131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67F849-80B1-485C-BE44-646B882FAC7C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D30BF0-3BF9-465A-A15B-25CBF433F61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221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D30BF0-3BF9-465A-A15B-25CBF433F619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786" y="1285860"/>
            <a:ext cx="7772400" cy="1470025"/>
          </a:xfrm>
        </p:spPr>
        <p:txBody>
          <a:bodyPr/>
          <a:lstStyle>
            <a:lvl1pPr>
              <a:defRPr lang="en-US" sz="4400" kern="1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60007" dist="368300" dir="786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290" y="3357562"/>
            <a:ext cx="6400800" cy="1752600"/>
          </a:xfrm>
          <a:noFill/>
        </p:spPr>
        <p:txBody>
          <a:bodyPr>
            <a:scene3d>
              <a:camera prst="perspectiveRelaxedModerately"/>
              <a:lightRig rig="threePt" dir="t"/>
            </a:scene3d>
            <a:sp3d/>
          </a:bodyPr>
          <a:lstStyle>
            <a:lvl1pPr marL="0" indent="0" algn="ctr">
              <a:buNone/>
              <a:defRPr>
                <a:solidFill>
                  <a:srgbClr val="E97D23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3071810"/>
            <a:ext cx="7772400" cy="1362075"/>
          </a:xfrm>
        </p:spPr>
        <p:txBody>
          <a:bodyPr anchor="t"/>
          <a:lstStyle>
            <a:lvl1pPr algn="l" defTabSz="914400" rtl="0" eaLnBrk="1" latinLnBrk="0" hangingPunct="1">
              <a:spcBef>
                <a:spcPct val="0"/>
              </a:spcBef>
              <a:buNone/>
              <a:defRPr lang="ru-RU" sz="4400" kern="1200" dirty="0">
                <a:solidFill>
                  <a:schemeClr val="accent6">
                    <a:lumMod val="50000"/>
                  </a:schemeClr>
                </a:solidFill>
                <a:effectLst>
                  <a:outerShdw blurRad="60007" dist="368300" dir="786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7158" y="157161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09.04.2025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</p:sldLayoutIdLst>
  <p:txStyles>
    <p:titleStyle>
      <a:lvl1pPr algn="ctr" defTabSz="914400" rtl="0" eaLnBrk="1" latinLnBrk="0" hangingPunct="1">
        <a:spcBef>
          <a:spcPct val="0"/>
        </a:spcBef>
        <a:buNone/>
        <a:defRPr lang="ru-RU" sz="4400" kern="1200" dirty="0">
          <a:solidFill>
            <a:schemeClr val="accent6">
              <a:lumMod val="50000"/>
            </a:schemeClr>
          </a:solidFill>
          <a:effectLst>
            <a:outerShdw blurRad="60007" dist="368300" dir="7860000" sy="30000" kx="1300200" algn="ctr" rotWithShape="0">
              <a:prstClr val="black">
                <a:alpha val="32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5">
            <a:lumMod val="50000"/>
          </a:schemeClr>
        </a:buClr>
        <a:buFontTx/>
        <a:buBlip>
          <a:blip r:embed="rId12"/>
        </a:buBlip>
        <a:defRPr sz="3200" kern="1200">
          <a:solidFill>
            <a:srgbClr val="E97D23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5">
            <a:lumMod val="50000"/>
          </a:schemeClr>
        </a:buClr>
        <a:buFontTx/>
        <a:buBlip>
          <a:blip r:embed="rId12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5">
            <a:lumMod val="50000"/>
          </a:schemeClr>
        </a:buClr>
        <a:buFontTx/>
        <a:buBlip>
          <a:blip r:embed="rId12"/>
        </a:buBlip>
        <a:defRPr sz="240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5">
            <a:lumMod val="50000"/>
          </a:schemeClr>
        </a:buClr>
        <a:buFontTx/>
        <a:buBlip>
          <a:blip r:embed="rId12"/>
        </a:buBlip>
        <a:defRPr sz="20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>
            <a:lumMod val="50000"/>
          </a:schemeClr>
        </a:buClr>
        <a:buFontTx/>
        <a:buBlip>
          <a:blip r:embed="rId12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2285993"/>
            <a:ext cx="785818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algn="ctr"/>
            <a:endParaRPr lang="ru-RU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2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10800000" flipV="1">
            <a:off x="714348" y="2177847"/>
            <a:ext cx="75724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Тема: «Нетрадиционные формы и методы работы с логопедическими детьми с ОНР»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357166"/>
            <a:ext cx="4572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Учителя-логопеда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4869160"/>
            <a:ext cx="79970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cs typeface="Arabic Typesetting" pitchFamily="66" charset="-78"/>
              </a:rPr>
              <a:t>Муниципального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cs typeface="Arabic Typesetting" pitchFamily="66" charset="-78"/>
              </a:rPr>
              <a:t>  бюджетного дошкольного 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cs typeface="Arabic Typesetting" pitchFamily="66" charset="-78"/>
              </a:rPr>
              <a:t>образовательного учреждения</a:t>
            </a:r>
          </a:p>
          <a:p>
            <a:pPr algn="ctr"/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cs typeface="Arabic Typesetting" pitchFamily="66" charset="-78"/>
              </a:rPr>
              <a:t> Детский сад 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  <a:cs typeface="Arabic Typesetting" pitchFamily="66" charset="-78"/>
              </a:rPr>
              <a:t> </a:t>
            </a: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cs typeface="Arabic Typesetting" pitchFamily="66" charset="-78"/>
              </a:rPr>
              <a:t>№ 68 комбинированного вида</a:t>
            </a:r>
            <a:endParaRPr lang="ru-RU" sz="28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u="sng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Гобеевой</a:t>
            </a:r>
            <a:r>
              <a:rPr lang="ru-RU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Кристины</a:t>
            </a:r>
            <a:r>
              <a:rPr lang="ru-RU" b="1" u="sng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Юрьевны</a:t>
            </a:r>
            <a:endParaRPr lang="ru-RU" u="sng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43240" y="6357958"/>
            <a:ext cx="1869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i="1" dirty="0" smtClean="0"/>
              <a:t>г. Владикавказ </a:t>
            </a:r>
            <a:r>
              <a:rPr lang="ru-RU" sz="1200" b="1" i="1" dirty="0" smtClean="0"/>
              <a:t>2025 </a:t>
            </a:r>
            <a:r>
              <a:rPr lang="ru-RU" sz="1200" b="1" i="1" dirty="0" smtClean="0"/>
              <a:t>г</a:t>
            </a:r>
            <a:r>
              <a:rPr lang="ru-RU" b="1" i="1" dirty="0" smtClean="0"/>
              <a:t>.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Этапы выполнения проекта: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67944" y="1412776"/>
            <a:ext cx="5076056" cy="4525963"/>
          </a:xfrm>
        </p:spPr>
        <p:txBody>
          <a:bodyPr spcCol="36000">
            <a:normAutofit fontScale="92500" lnSpcReduction="10000"/>
          </a:bodyPr>
          <a:lstStyle/>
          <a:p>
            <a:r>
              <a:rPr lang="ru-RU" b="1" dirty="0" smtClean="0"/>
              <a:t>                    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Подготовительный этап</a:t>
            </a:r>
          </a:p>
          <a:p>
            <a:pPr algn="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-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ознакомление участников проекта  с денными видами нетрадиционных технологий</a:t>
            </a:r>
          </a:p>
          <a:p>
            <a:pPr algn="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-подобрать  специальную  литературу по данной теме</a:t>
            </a:r>
          </a:p>
          <a:p>
            <a:pPr algn="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-подобрать различные пальчиковые  гимнастики и упражнения</a:t>
            </a:r>
          </a:p>
          <a:p>
            <a:pPr algn="r">
              <a:buNone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-подобрать специальную музыку  для детей</a:t>
            </a:r>
          </a:p>
          <a:p>
            <a:pPr algn="r">
              <a:buNone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- составить перспективный план</a:t>
            </a:r>
          </a:p>
          <a:p>
            <a:endParaRPr lang="ru-RU" sz="2400" dirty="0"/>
          </a:p>
        </p:txBody>
      </p:sp>
      <p:pic>
        <p:nvPicPr>
          <p:cNvPr id="4" name="Рисунок 3" descr="IMG_34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628800"/>
            <a:ext cx="3613416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Содержимое 16" descr="detia-122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5857868"/>
            <a:ext cx="1438279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19153E-6 L -1.20053 0.01642 " pathEditMode="relative" rAng="0" ptsTypes="AA">
                                      <p:cBhvr>
                                        <p:cTn id="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00" y="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1\Desktop\Новая папка\IMG_65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736"/>
            <a:ext cx="3277598" cy="464347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 выполнения проекта: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59832" y="1556792"/>
            <a:ext cx="6084168" cy="4525963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         Практический     этап</a:t>
            </a:r>
          </a:p>
          <a:p>
            <a:pPr algn="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        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 с детьми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       </a:t>
            </a:r>
          </a:p>
          <a:p>
            <a:pPr algn="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       Система различных видов</a:t>
            </a:r>
          </a:p>
          <a:p>
            <a:pPr algn="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                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</a:rPr>
              <a:t>упражениний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 ,</a:t>
            </a:r>
          </a:p>
          <a:p>
            <a:pPr algn="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 гимнастик,</a:t>
            </a:r>
          </a:p>
          <a:p>
            <a:pPr algn="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 подборка</a:t>
            </a:r>
          </a:p>
          <a:p>
            <a:pPr algn="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               специальной музыки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Содержимое 16" descr="detia-122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5857868"/>
            <a:ext cx="1438279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19153E-6 L -1.20053 0.01642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00" y="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Этапы выполнения проекта: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12776"/>
            <a:ext cx="6624736" cy="5256584"/>
          </a:xfrm>
        </p:spPr>
        <p:txBody>
          <a:bodyPr numCol="1">
            <a:normAutofit/>
          </a:bodyPr>
          <a:lstStyle/>
          <a:p>
            <a:r>
              <a:rPr lang="ru-RU" sz="1800" b="1" i="1" dirty="0" smtClean="0">
                <a:solidFill>
                  <a:schemeClr val="accent1">
                    <a:lumMod val="50000"/>
                  </a:schemeClr>
                </a:solidFill>
              </a:rPr>
              <a:t>1) Пальчиковая игра «Мальчик-пальчик»:</a:t>
            </a:r>
          </a:p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Задачи: снятие раздражительности  и  напряжения</a:t>
            </a:r>
          </a:p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Описание: упражнения выполнять сначала на правой руке, затем на левой.</a:t>
            </a:r>
          </a:p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-Мальчик-пальчик</a:t>
            </a:r>
          </a:p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Где ты был</a:t>
            </a:r>
          </a:p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(надеть кольцо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</a:rPr>
              <a:t>Су-Джок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  на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</a:rPr>
              <a:t>мезинец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</a:p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-С этим братцем в лес ходил</a:t>
            </a:r>
          </a:p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И так далее, прокатываем колечко по каждому пальчику, особенно по верхней фаланге пальчика</a:t>
            </a:r>
          </a:p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Упражнения сопровождаются музыкой.</a:t>
            </a:r>
          </a:p>
          <a:p>
            <a:r>
              <a:rPr lang="ru-RU" sz="1800" b="1" i="1" dirty="0" smtClean="0">
                <a:solidFill>
                  <a:schemeClr val="accent1">
                    <a:lumMod val="50000"/>
                  </a:schemeClr>
                </a:solidFill>
              </a:rPr>
              <a:t>2) Игра»Угадай звук» </a:t>
            </a:r>
          </a:p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Задача: Развитие звукового анализа и синтеза ,обучение грамоте</a:t>
            </a:r>
          </a:p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Логопед называет звук , а ребенок должен поймать шарик  такого цвета, каким является звук</a:t>
            </a:r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Содержимое 16" descr="detia-122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5857868"/>
            <a:ext cx="1438279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Users\1\Desktop\Новая папка\IMG_65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1000108"/>
            <a:ext cx="2843808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19153E-6 L -1.20053 0.01642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00" y="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Этапы выполнения проекта: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12776"/>
            <a:ext cx="5122912" cy="326896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ru-RU" sz="7200" b="1" dirty="0" smtClean="0">
                <a:solidFill>
                  <a:schemeClr val="accent1">
                    <a:lumMod val="50000"/>
                  </a:schemeClr>
                </a:solidFill>
              </a:rPr>
              <a:t>Практический этап</a:t>
            </a:r>
          </a:p>
          <a:p>
            <a:pPr>
              <a:lnSpc>
                <a:spcPct val="120000"/>
              </a:lnSpc>
            </a:pPr>
            <a:r>
              <a:rPr lang="ru-RU" sz="7200" b="1" dirty="0" smtClean="0">
                <a:solidFill>
                  <a:schemeClr val="accent1">
                    <a:lumMod val="50000"/>
                  </a:schemeClr>
                </a:solidFill>
              </a:rPr>
              <a:t>Работа с детьми:</a:t>
            </a:r>
          </a:p>
          <a:p>
            <a:pPr>
              <a:lnSpc>
                <a:spcPct val="120000"/>
              </a:lnSpc>
              <a:buNone/>
            </a:pPr>
            <a:r>
              <a:rPr lang="ru-RU" sz="7200" dirty="0" smtClean="0">
                <a:solidFill>
                  <a:schemeClr val="accent1">
                    <a:lumMod val="50000"/>
                  </a:schemeClr>
                </a:solidFill>
              </a:rPr>
              <a:t>  1 </a:t>
            </a:r>
            <a:r>
              <a:rPr lang="ru-RU" sz="7200" b="1" i="1" dirty="0" smtClean="0">
                <a:solidFill>
                  <a:schemeClr val="accent1">
                    <a:lumMod val="50000"/>
                  </a:schemeClr>
                </a:solidFill>
              </a:rPr>
              <a:t>) Массаж кольцами </a:t>
            </a:r>
            <a:r>
              <a:rPr lang="ru-RU" sz="7200" b="1" i="1" dirty="0" err="1" smtClean="0">
                <a:solidFill>
                  <a:schemeClr val="accent1">
                    <a:lumMod val="50000"/>
                  </a:schemeClr>
                </a:solidFill>
              </a:rPr>
              <a:t>Су-Джок</a:t>
            </a:r>
            <a:endParaRPr lang="ru-RU" sz="7200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ru-RU" sz="7200" dirty="0" smtClean="0">
                <a:solidFill>
                  <a:schemeClr val="accent1">
                    <a:lumMod val="50000"/>
                  </a:schemeClr>
                </a:solidFill>
              </a:rPr>
              <a:t> Игра  «Овощи» </a:t>
            </a:r>
          </a:p>
          <a:p>
            <a:pPr>
              <a:lnSpc>
                <a:spcPct val="120000"/>
              </a:lnSpc>
            </a:pPr>
            <a:r>
              <a:rPr lang="ru-RU" sz="7200" dirty="0" smtClean="0">
                <a:solidFill>
                  <a:schemeClr val="accent1">
                    <a:lumMod val="50000"/>
                  </a:schemeClr>
                </a:solidFill>
              </a:rPr>
              <a:t>            «Фрукты» </a:t>
            </a:r>
          </a:p>
          <a:p>
            <a:pPr>
              <a:lnSpc>
                <a:spcPct val="120000"/>
              </a:lnSpc>
            </a:pPr>
            <a:r>
              <a:rPr lang="ru-RU" sz="7200" dirty="0" smtClean="0">
                <a:solidFill>
                  <a:schemeClr val="accent1">
                    <a:lumMod val="50000"/>
                  </a:schemeClr>
                </a:solidFill>
              </a:rPr>
              <a:t>             «Деревья»</a:t>
            </a:r>
          </a:p>
          <a:p>
            <a:pPr>
              <a:lnSpc>
                <a:spcPct val="120000"/>
              </a:lnSpc>
            </a:pPr>
            <a:r>
              <a:rPr lang="ru-RU" sz="7200" dirty="0" smtClean="0">
                <a:solidFill>
                  <a:schemeClr val="accent1">
                    <a:lumMod val="50000"/>
                  </a:schemeClr>
                </a:solidFill>
              </a:rPr>
              <a:t>             «Дни недели»</a:t>
            </a:r>
          </a:p>
          <a:p>
            <a:pPr>
              <a:lnSpc>
                <a:spcPct val="120000"/>
              </a:lnSpc>
            </a:pPr>
            <a:r>
              <a:rPr lang="ru-RU" sz="7200" dirty="0" smtClean="0">
                <a:solidFill>
                  <a:schemeClr val="accent1">
                    <a:lumMod val="50000"/>
                  </a:schemeClr>
                </a:solidFill>
              </a:rPr>
              <a:t>Задачи: накопление и активизация словаря детей</a:t>
            </a:r>
          </a:p>
          <a:p>
            <a:pPr>
              <a:lnSpc>
                <a:spcPct val="120000"/>
              </a:lnSpc>
            </a:pPr>
            <a:r>
              <a:rPr lang="ru-RU" sz="7200" b="1" i="1" dirty="0" smtClean="0">
                <a:solidFill>
                  <a:schemeClr val="accent1">
                    <a:lumMod val="50000"/>
                  </a:schemeClr>
                </a:solidFill>
              </a:rPr>
              <a:t>4) Игра «Скажи ласково»</a:t>
            </a:r>
          </a:p>
          <a:p>
            <a:pPr>
              <a:lnSpc>
                <a:spcPct val="120000"/>
              </a:lnSpc>
            </a:pPr>
            <a:r>
              <a:rPr lang="ru-RU" sz="7200" b="1" i="1" dirty="0" smtClean="0">
                <a:solidFill>
                  <a:schemeClr val="accent1">
                    <a:lumMod val="50000"/>
                  </a:schemeClr>
                </a:solidFill>
              </a:rPr>
              <a:t>5)Игра «Скажи наоборот»</a:t>
            </a:r>
          </a:p>
          <a:p>
            <a:pPr>
              <a:lnSpc>
                <a:spcPct val="120000"/>
              </a:lnSpc>
            </a:pPr>
            <a:r>
              <a:rPr lang="ru-RU" sz="7200" b="1" i="1" dirty="0" smtClean="0">
                <a:solidFill>
                  <a:schemeClr val="accent1">
                    <a:lumMod val="50000"/>
                  </a:schemeClr>
                </a:solidFill>
              </a:rPr>
              <a:t>6)Стихи по автоматизации   звуков </a:t>
            </a:r>
          </a:p>
          <a:p>
            <a:pPr>
              <a:lnSpc>
                <a:spcPct val="120000"/>
              </a:lnSpc>
            </a:pPr>
            <a:r>
              <a:rPr lang="ru-RU" sz="7200" dirty="0" smtClean="0">
                <a:solidFill>
                  <a:schemeClr val="accent1">
                    <a:lumMod val="50000"/>
                  </a:schemeClr>
                </a:solidFill>
              </a:rPr>
              <a:t>Массаж шариком  и проговаривание стихотворений на данный звук  по теме</a:t>
            </a:r>
          </a:p>
          <a:p>
            <a:pPr>
              <a:lnSpc>
                <a:spcPct val="120000"/>
              </a:lnSpc>
            </a:pPr>
            <a:r>
              <a:rPr lang="ru-RU" sz="7200" dirty="0" smtClean="0">
                <a:solidFill>
                  <a:schemeClr val="accent1">
                    <a:lumMod val="50000"/>
                  </a:schemeClr>
                </a:solidFill>
              </a:rPr>
              <a:t>Задачи: развитие памяти, работа по автоматизации поставленных звуков</a:t>
            </a:r>
          </a:p>
          <a:p>
            <a:pPr>
              <a:buNone/>
            </a:pPr>
            <a:r>
              <a:rPr lang="ru-RU" dirty="0" smtClean="0"/>
              <a:t>            </a:t>
            </a:r>
            <a:endParaRPr lang="ru-RU" dirty="0"/>
          </a:p>
        </p:txBody>
      </p:sp>
      <p:pic>
        <p:nvPicPr>
          <p:cNvPr id="5" name="Picture 2" descr="C:\Users\1\Desktop\Новая папка\IMG_65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357298"/>
            <a:ext cx="3456384" cy="34398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    Этапы выполнения проекта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686800" cy="38036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800" dirty="0" smtClean="0"/>
              <a:t>     </a:t>
            </a: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Практический этап:</a:t>
            </a:r>
          </a:p>
          <a:p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Музыкотерапия</a:t>
            </a:r>
          </a:p>
          <a:p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П.И.Чайковский «Осенняя пьеса», «Песня жаворонка», «Марш Щелкунчика»</a:t>
            </a:r>
          </a:p>
          <a:p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Л.В.Бетховен « Лунная </a:t>
            </a:r>
            <a:r>
              <a:rPr lang="ru-RU" sz="17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сонната</a:t>
            </a:r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»,В.А.Моцарт «Времена года»,</a:t>
            </a:r>
          </a:p>
          <a:p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«Маленькая ночная серенада», «Пиано соната16», «Турецкий Марш»,.И.С.Бах «Шутка из сюиты», «</a:t>
            </a:r>
            <a:r>
              <a:rPr lang="ru-RU" sz="17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Минуэт</a:t>
            </a:r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17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Боккерини</a:t>
            </a:r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7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Минуэт</a:t>
            </a:r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17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Вивальди</a:t>
            </a:r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 Весна», оздоровительные </a:t>
            </a:r>
            <a:r>
              <a:rPr lang="ru-RU" sz="17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распевки</a:t>
            </a:r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глубоком выдохе (</a:t>
            </a:r>
            <a:r>
              <a:rPr lang="ru-RU" sz="17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а,о,у,ы</a:t>
            </a:r>
            <a:r>
              <a:rPr lang="ru-RU" sz="17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..)</a:t>
            </a:r>
          </a:p>
          <a:p>
            <a:pPr>
              <a:buFontTx/>
              <a:buNone/>
            </a:pPr>
            <a:r>
              <a:rPr lang="ru-RU" sz="20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Игры по ролям в сопровождении музыкотерапии</a:t>
            </a:r>
          </a:p>
          <a:p>
            <a:endParaRPr lang="ru-RU" dirty="0" smtClean="0"/>
          </a:p>
        </p:txBody>
      </p:sp>
      <p:pic>
        <p:nvPicPr>
          <p:cNvPr id="5" name="Picture 2" descr="C:\Users\Admin\Desktop\кристина\IMG_34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071942"/>
            <a:ext cx="3857652" cy="2500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8" name="Picture 2" descr="C:\Users\1\Desktop\В СТАТЬЮ ФОТО.МАМА\20141230_1006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472" y="4286256"/>
            <a:ext cx="3786246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1000100" y="928670"/>
            <a:ext cx="3888432" cy="17950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071538" y="857232"/>
            <a:ext cx="4071966" cy="181588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RelaxedModerately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ru-RU" sz="2800" b="1" dirty="0" smtClean="0"/>
              <a:t>Развитие мелкой      моторики  в сопровождении музыкотерапии </a:t>
            </a:r>
            <a:endParaRPr lang="ru-RU" sz="2800" b="1" dirty="0"/>
          </a:p>
        </p:txBody>
      </p:sp>
      <p:pic>
        <p:nvPicPr>
          <p:cNvPr id="10" name="Рисунок 9" descr="IMG_34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87740" y="4005064"/>
            <a:ext cx="3613416" cy="27100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IMG_347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19725" y="0"/>
            <a:ext cx="3524275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IMG_346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3932485"/>
            <a:ext cx="3710216" cy="27826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_34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3504" y="4147939"/>
            <a:ext cx="3613416" cy="27100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0"/>
            <a:ext cx="75009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Совместная коррекционно-педагогическая деятельность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3571868" y="3000372"/>
            <a:ext cx="1214446" cy="1214446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ДЕТИ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642910" y="2214554"/>
            <a:ext cx="2286016" cy="92869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Воспитатель</a:t>
            </a:r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3286116" y="5143512"/>
            <a:ext cx="1857388" cy="92869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Психолог</a:t>
            </a:r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5286380" y="4500570"/>
            <a:ext cx="1928826" cy="1000132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Мед.</a:t>
            </a:r>
          </a:p>
          <a:p>
            <a:pPr algn="ctr"/>
            <a:r>
              <a:rPr lang="ru-RU" dirty="0" smtClean="0"/>
              <a:t>работник</a:t>
            </a:r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5643570" y="3143248"/>
            <a:ext cx="2428892" cy="1000132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Муз.</a:t>
            </a:r>
          </a:p>
          <a:p>
            <a:pPr algn="ctr"/>
            <a:r>
              <a:rPr lang="ru-RU" dirty="0" smtClean="0"/>
              <a:t>руководитель</a:t>
            </a:r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5286380" y="1785926"/>
            <a:ext cx="2428892" cy="1000132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Руководитель </a:t>
            </a:r>
            <a:r>
              <a:rPr lang="ru-RU" dirty="0" err="1" smtClean="0"/>
              <a:t>физ.восп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>
            <a:off x="2643174" y="1142984"/>
            <a:ext cx="2357454" cy="857256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Логопед</a:t>
            </a:r>
            <a:endParaRPr lang="ru-RU" dirty="0"/>
          </a:p>
        </p:txBody>
      </p:sp>
      <p:sp>
        <p:nvSpPr>
          <p:cNvPr id="25" name="Стрелка вниз 24"/>
          <p:cNvSpPr/>
          <p:nvPr/>
        </p:nvSpPr>
        <p:spPr>
          <a:xfrm>
            <a:off x="4143372" y="4286256"/>
            <a:ext cx="142876" cy="642942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низ 25"/>
          <p:cNvSpPr/>
          <p:nvPr/>
        </p:nvSpPr>
        <p:spPr>
          <a:xfrm rot="18751233">
            <a:off x="4995827" y="3958655"/>
            <a:ext cx="169202" cy="642942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низ 26"/>
          <p:cNvSpPr/>
          <p:nvPr/>
        </p:nvSpPr>
        <p:spPr>
          <a:xfrm rot="16200000">
            <a:off x="5179223" y="3250405"/>
            <a:ext cx="142876" cy="642942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низ 29"/>
          <p:cNvSpPr/>
          <p:nvPr/>
        </p:nvSpPr>
        <p:spPr>
          <a:xfrm rot="7818310">
            <a:off x="3340423" y="2557006"/>
            <a:ext cx="155169" cy="642942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низ 30"/>
          <p:cNvSpPr/>
          <p:nvPr/>
        </p:nvSpPr>
        <p:spPr>
          <a:xfrm rot="13461477">
            <a:off x="4905805" y="2590711"/>
            <a:ext cx="150967" cy="642942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низ 31"/>
          <p:cNvSpPr/>
          <p:nvPr/>
        </p:nvSpPr>
        <p:spPr>
          <a:xfrm rot="10800000">
            <a:off x="4143372" y="2214554"/>
            <a:ext cx="142876" cy="642942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1142976" y="4357694"/>
            <a:ext cx="1785950" cy="92869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Родитель</a:t>
            </a:r>
            <a:endParaRPr lang="ru-RU" dirty="0"/>
          </a:p>
        </p:txBody>
      </p:sp>
      <p:sp>
        <p:nvSpPr>
          <p:cNvPr id="34" name="Стрелка вниз 33"/>
          <p:cNvSpPr/>
          <p:nvPr/>
        </p:nvSpPr>
        <p:spPr>
          <a:xfrm rot="2318874">
            <a:off x="2682979" y="3695930"/>
            <a:ext cx="165184" cy="642942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  <p:bldP spid="14" grpId="0" animBg="1"/>
      <p:bldP spid="15" grpId="0" animBg="1"/>
      <p:bldP spid="25" grpId="0" animBg="1"/>
      <p:bldP spid="26" grpId="0" animBg="1"/>
      <p:bldP spid="27" grpId="0" animBg="1"/>
      <p:bldP spid="30" grpId="0" animBg="1"/>
      <p:bldP spid="33" grpId="0" animBg="1"/>
      <p:bldP spid="3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786" y="142852"/>
            <a:ext cx="7572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Консультации с воспитателями, узкими специалистами  и родителями</a:t>
            </a:r>
            <a:endParaRPr lang="ru-RU" sz="2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3" name="Рисунок 2" descr="IMG_35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57290" y="1643050"/>
            <a:ext cx="5214974" cy="32629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785786" y="5072074"/>
            <a:ext cx="2286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С воспитателями</a:t>
            </a:r>
            <a:endParaRPr lang="ru-RU" sz="2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57818" y="5072074"/>
            <a:ext cx="3143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С узкими специалистами</a:t>
            </a:r>
            <a:endParaRPr lang="ru-RU" sz="2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35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1142984"/>
            <a:ext cx="7143767" cy="5357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928662" y="285728"/>
            <a:ext cx="69294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Интегрированное занятие с           узкими специалистами</a:t>
            </a:r>
            <a:endParaRPr lang="ru-RU" sz="2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8728" y="0"/>
            <a:ext cx="60722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                      Работа с родителями  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 descr="Фото-0480_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29322" y="357166"/>
            <a:ext cx="3000396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Admin\Desktop\кристина\Фото-0002_e1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285728"/>
            <a:ext cx="3629044" cy="29057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Admin\Desktop\кристина\Фото-0479_e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04" y="3643314"/>
            <a:ext cx="3000396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Admin\Desktop\кристина\IMG_349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4000504"/>
            <a:ext cx="3571900" cy="26790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C:\Users\1\Desktop\Новая папка\IMG_657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14612" y="1821645"/>
            <a:ext cx="4128082" cy="36076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кристина\eyes_full_of_sunshine_by_emeraldiris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6084770" y="142852"/>
            <a:ext cx="2916386" cy="5543568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002060"/>
                </a:solidFill>
              </a:rPr>
              <a:t>«Источники способностей и дарований детей – на кончиках их пальцев. От пальцев, образно говоря, идут тончайшие ручейки, которые питают источник творческой мысли»</a:t>
            </a:r>
            <a:br>
              <a:rPr lang="ru-RU" sz="1800" dirty="0" smtClean="0">
                <a:solidFill>
                  <a:srgbClr val="002060"/>
                </a:solidFill>
              </a:rPr>
            </a:br>
            <a:r>
              <a:rPr lang="ru-RU" sz="1800" dirty="0" smtClean="0">
                <a:solidFill>
                  <a:srgbClr val="002060"/>
                </a:solidFill>
              </a:rPr>
              <a:t>В.А.Сухомлинский</a:t>
            </a:r>
            <a:endParaRPr lang="ru-RU" sz="18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10800000" flipV="1">
            <a:off x="214282" y="4714884"/>
            <a:ext cx="7000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285728"/>
            <a:ext cx="79295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 rot="10800000" flipV="1">
            <a:off x="1643042" y="6370100"/>
            <a:ext cx="4071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                        </a:t>
            </a:r>
            <a:endParaRPr lang="ru-RU" b="1" i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500430" y="2714620"/>
            <a:ext cx="2643206" cy="1357322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Взаимодействие логопеда и родителей</a:t>
            </a:r>
            <a:endParaRPr lang="ru-RU" dirty="0"/>
          </a:p>
        </p:txBody>
      </p:sp>
      <p:sp>
        <p:nvSpPr>
          <p:cNvPr id="3" name="Овал 2"/>
          <p:cNvSpPr/>
          <p:nvPr/>
        </p:nvSpPr>
        <p:spPr>
          <a:xfrm>
            <a:off x="3143240" y="1071546"/>
            <a:ext cx="2714644" cy="857256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Индивидуальные беседы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6072198" y="1643050"/>
            <a:ext cx="2714644" cy="857256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Анкетирование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214282" y="1571612"/>
            <a:ext cx="2714644" cy="857256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Семинары-практикумы</a:t>
            </a:r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6715140" y="3071810"/>
            <a:ext cx="2428860" cy="857256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Родительские собрания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0" y="3071810"/>
            <a:ext cx="3071770" cy="857256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Консультирование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500034" y="4643446"/>
            <a:ext cx="2714644" cy="857256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Открытые итоговые занятия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6143636" y="4500570"/>
            <a:ext cx="2786082" cy="928694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Информационные стенды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3357554" y="5429264"/>
            <a:ext cx="2714644" cy="790588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Круглый стол</a:t>
            </a:r>
            <a:endParaRPr lang="ru-RU" dirty="0"/>
          </a:p>
        </p:txBody>
      </p:sp>
      <p:sp>
        <p:nvSpPr>
          <p:cNvPr id="11" name="Стрелка вниз 10"/>
          <p:cNvSpPr/>
          <p:nvPr/>
        </p:nvSpPr>
        <p:spPr>
          <a:xfrm rot="16200000">
            <a:off x="6211929" y="3217831"/>
            <a:ext cx="270318" cy="406904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Стрелка вниз 11"/>
          <p:cNvSpPr/>
          <p:nvPr/>
        </p:nvSpPr>
        <p:spPr>
          <a:xfrm rot="13813766">
            <a:off x="5894125" y="2530890"/>
            <a:ext cx="270318" cy="406904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Стрелка вниз 12"/>
          <p:cNvSpPr/>
          <p:nvPr/>
        </p:nvSpPr>
        <p:spPr>
          <a:xfrm rot="7717392">
            <a:off x="3394273" y="2529443"/>
            <a:ext cx="270318" cy="406904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Стрелка вниз 13"/>
          <p:cNvSpPr/>
          <p:nvPr/>
        </p:nvSpPr>
        <p:spPr>
          <a:xfrm rot="10632611">
            <a:off x="4581742" y="2220891"/>
            <a:ext cx="270318" cy="406904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трелка вниз 14"/>
          <p:cNvSpPr/>
          <p:nvPr/>
        </p:nvSpPr>
        <p:spPr>
          <a:xfrm rot="5400000">
            <a:off x="3140095" y="3289269"/>
            <a:ext cx="270318" cy="406904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Стрелка вниз 15"/>
          <p:cNvSpPr/>
          <p:nvPr/>
        </p:nvSpPr>
        <p:spPr>
          <a:xfrm rot="2436999">
            <a:off x="3457439" y="3968039"/>
            <a:ext cx="270318" cy="406904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7" name="Стрелка вниз 16"/>
          <p:cNvSpPr/>
          <p:nvPr/>
        </p:nvSpPr>
        <p:spPr>
          <a:xfrm rot="18296014">
            <a:off x="5681162" y="4024358"/>
            <a:ext cx="270318" cy="406904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Стрелка вниз 17"/>
          <p:cNvSpPr/>
          <p:nvPr/>
        </p:nvSpPr>
        <p:spPr>
          <a:xfrm>
            <a:off x="4500562" y="4357694"/>
            <a:ext cx="270318" cy="406904"/>
          </a:xfrm>
          <a:prstGeom prst="down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1\Desktop\Новая папка\IMG_65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3714752"/>
            <a:ext cx="3647576" cy="2946095"/>
          </a:xfrm>
          <a:prstGeom prst="rect">
            <a:avLst/>
          </a:prstGeom>
          <a:noFill/>
        </p:spPr>
      </p:pic>
      <p:pic>
        <p:nvPicPr>
          <p:cNvPr id="3077" name="Picture 5" descr="C:\Users\1\Desktop\Новая папка\IMG_65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01465">
            <a:off x="4441722" y="359883"/>
            <a:ext cx="4436711" cy="3440415"/>
          </a:xfrm>
          <a:prstGeom prst="rect">
            <a:avLst/>
          </a:prstGeom>
          <a:noFill/>
        </p:spPr>
      </p:pic>
      <p:pic>
        <p:nvPicPr>
          <p:cNvPr id="3078" name="Picture 6" descr="C:\Users\1\Desktop\Новая папка\IMG_65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0"/>
            <a:ext cx="4143404" cy="3714752"/>
          </a:xfrm>
          <a:prstGeom prst="rect">
            <a:avLst/>
          </a:prstGeom>
          <a:noFill/>
        </p:spPr>
      </p:pic>
      <p:pic>
        <p:nvPicPr>
          <p:cNvPr id="6" name="Picture 7" descr="C:\Users\1\Desktop\Новая папка\IMG_658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36138">
            <a:off x="394828" y="4053193"/>
            <a:ext cx="3181481" cy="25733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14546" y="1"/>
            <a:ext cx="523777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ru-RU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Открытое интегрированное итоговое занятие с использованием </a:t>
            </a:r>
            <a:r>
              <a:rPr lang="ru-RU" sz="28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здоровьесберегающих</a:t>
            </a:r>
            <a:r>
              <a:rPr lang="ru-RU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технологий</a:t>
            </a:r>
            <a:endParaRPr lang="ru-RU" sz="2800" dirty="0"/>
          </a:p>
        </p:txBody>
      </p:sp>
      <p:pic>
        <p:nvPicPr>
          <p:cNvPr id="2050" name="Picture 2" descr="C:\Users\1\Desktop\Новая папка\IMG_64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14282" y="1714488"/>
            <a:ext cx="2688083" cy="2016224"/>
          </a:xfrm>
          <a:prstGeom prst="rect">
            <a:avLst/>
          </a:prstGeom>
          <a:noFill/>
        </p:spPr>
      </p:pic>
      <p:pic>
        <p:nvPicPr>
          <p:cNvPr id="2051" name="Picture 3" descr="C:\Users\1\Desktop\Новая папка\IMG_64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31" y="2276872"/>
            <a:ext cx="3384330" cy="2538451"/>
          </a:xfrm>
          <a:prstGeom prst="rect">
            <a:avLst/>
          </a:prstGeom>
          <a:noFill/>
        </p:spPr>
      </p:pic>
      <p:pic>
        <p:nvPicPr>
          <p:cNvPr id="2052" name="Picture 4" descr="C:\Users\1\Desktop\Новая папка\IMG_649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1857364"/>
            <a:ext cx="2702011" cy="2026671"/>
          </a:xfrm>
          <a:prstGeom prst="rect">
            <a:avLst/>
          </a:prstGeom>
          <a:noFill/>
        </p:spPr>
      </p:pic>
      <p:pic>
        <p:nvPicPr>
          <p:cNvPr id="2053" name="Picture 5" descr="C:\Users\1\Desktop\Новая папка\IMG_649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7" y="4293096"/>
            <a:ext cx="3037501" cy="2278308"/>
          </a:xfrm>
          <a:prstGeom prst="rect">
            <a:avLst/>
          </a:prstGeom>
          <a:noFill/>
        </p:spPr>
      </p:pic>
      <p:pic>
        <p:nvPicPr>
          <p:cNvPr id="2054" name="Picture 6" descr="C:\Users\1\Desktop\Новая папка\IMG_650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112" y="4149080"/>
            <a:ext cx="3347864" cy="25111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142852"/>
            <a:ext cx="74295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Городское открытое</a:t>
            </a:r>
          </a:p>
          <a:p>
            <a:pPr algn="ctr"/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занятие</a:t>
            </a:r>
            <a:endParaRPr lang="ru-RU" sz="2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5" name="Рисунок 4" descr="IMG_346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9124" y="3929066"/>
            <a:ext cx="3786182" cy="26610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_35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00042"/>
            <a:ext cx="3214678" cy="2411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347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232678"/>
            <a:ext cx="3500430" cy="2625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IMG_355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05478" y="214290"/>
            <a:ext cx="3238522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IMG_355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86050" y="1357298"/>
            <a:ext cx="3905278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642918"/>
            <a:ext cx="7929618" cy="403187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ru-RU" dirty="0" smtClean="0"/>
              <a:t>                                      </a:t>
            </a:r>
          </a:p>
          <a:p>
            <a:pPr algn="just"/>
            <a:r>
              <a:rPr lang="ru-RU" sz="2000" dirty="0" smtClean="0"/>
              <a:t>Проведённый мониторинг речи детей с общим недоразвитием речи показал что использование дополнительных нетрадиционных методик в </a:t>
            </a:r>
            <a:r>
              <a:rPr lang="ru-RU" sz="2000" dirty="0" err="1" smtClean="0"/>
              <a:t>логокоррекционной</a:t>
            </a:r>
            <a:r>
              <a:rPr lang="ru-RU" sz="2000" dirty="0" smtClean="0"/>
              <a:t> работе дало положительные результаты, помогло развить речь детей, а именно способствовало:</a:t>
            </a:r>
          </a:p>
          <a:p>
            <a:endParaRPr lang="ru-RU" sz="2000" dirty="0" smtClean="0"/>
          </a:p>
          <a:p>
            <a:pPr algn="just"/>
            <a:r>
              <a:rPr lang="ru-RU" sz="2000" dirty="0" smtClean="0"/>
              <a:t>Развитию связной речи детей с ОНР;</a:t>
            </a:r>
          </a:p>
          <a:p>
            <a:pPr algn="just"/>
            <a:endParaRPr lang="ru-RU" sz="2000" dirty="0" smtClean="0"/>
          </a:p>
          <a:p>
            <a:pPr algn="just"/>
            <a:r>
              <a:rPr lang="ru-RU" sz="2000" dirty="0" smtClean="0"/>
              <a:t>Формированию грамматического строя речи;</a:t>
            </a:r>
          </a:p>
          <a:p>
            <a:pPr algn="just"/>
            <a:endParaRPr lang="ru-RU" sz="2000" dirty="0" smtClean="0"/>
          </a:p>
          <a:p>
            <a:pPr algn="just"/>
            <a:r>
              <a:rPr lang="ru-RU" sz="2000" dirty="0" smtClean="0"/>
              <a:t>Коррекции звукопроизношения;</a:t>
            </a:r>
          </a:p>
          <a:p>
            <a:pPr algn="just"/>
            <a:endParaRPr lang="ru-RU" sz="2000" dirty="0" smtClean="0"/>
          </a:p>
          <a:p>
            <a:pPr algn="just"/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214546" y="214290"/>
            <a:ext cx="4357718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RelaxedModerately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Мониторинг речи детей 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28596" y="2857496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500034" y="4143380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500034" y="3500438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500034" y="4857760"/>
            <a:ext cx="71438" cy="7143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14348" y="4643446"/>
            <a:ext cx="43456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Обогащению словарного запаса детей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1"/>
            <a:ext cx="7215238" cy="329320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RelaxedModerately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  <a:t>Динамика результатов логопедических детей за 4 года</a:t>
            </a:r>
          </a:p>
          <a:p>
            <a:pPr algn="ctr"/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  <a:t>2021-2022</a:t>
            </a:r>
            <a:endParaRPr lang="ru-RU" sz="2800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  <a:t>2022-2023</a:t>
            </a:r>
            <a:endParaRPr lang="ru-RU" sz="2800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  <a:t>2023-2024</a:t>
            </a:r>
          </a:p>
          <a:p>
            <a:pPr algn="ctr"/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  <a:t>2024-2025</a:t>
            </a:r>
          </a:p>
          <a:p>
            <a:pPr algn="ctr"/>
            <a:endParaRPr lang="ru-RU" sz="2000" dirty="0" smtClean="0"/>
          </a:p>
          <a:p>
            <a:pPr algn="ctr"/>
            <a:endParaRPr lang="ru-RU" sz="2000" dirty="0" smtClean="0"/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1214414" y="2577976"/>
          <a:ext cx="6384032" cy="4280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188640"/>
            <a:ext cx="727280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Результаты применения в своей работы  как дополнение  нетрадиционных методик</a:t>
            </a:r>
          </a:p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Показали, что связная  речь детей значительно улучшилась. Дети стали спокойней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и уверенней.</a:t>
            </a:r>
          </a:p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Снялось напряжение в межличностных отношениях, которые присутствовали на занятии. </a:t>
            </a:r>
          </a:p>
          <a:p>
            <a:pPr algn="ctr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Укрепился иммунитет. Используя эти методики в своей работе, я исходила из психических особенностей детей дошкольного возраста с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Т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НР. Все это  позволяет мне рекомендовать  проверенные на практике методики для использования в работе коллегам-логопедам, педагогам и родителям.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Picture 2" descr="http://smayli.ru/data/smiles/detia-66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5157192"/>
            <a:ext cx="3714750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1670" y="1142984"/>
            <a:ext cx="5143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000100" y="2786058"/>
            <a:ext cx="6500858" cy="70788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 </a:t>
            </a:r>
            <a:r>
              <a:rPr lang="ru-RU" sz="4000" dirty="0" smtClean="0">
                <a:solidFill>
                  <a:srgbClr val="D60093"/>
                </a:solidFill>
              </a:rPr>
              <a:t>СПАСИБО ЗА ВНИМАНИЕ</a:t>
            </a:r>
            <a:r>
              <a:rPr lang="ru-RU" sz="1400" dirty="0" smtClean="0">
                <a:solidFill>
                  <a:srgbClr val="D60093"/>
                </a:solidFill>
              </a:rPr>
              <a:t>    </a:t>
            </a:r>
            <a:endParaRPr lang="ru-RU" sz="1400" dirty="0">
              <a:solidFill>
                <a:srgbClr val="D60093"/>
              </a:solidFill>
            </a:endParaRPr>
          </a:p>
        </p:txBody>
      </p:sp>
      <p:pic>
        <p:nvPicPr>
          <p:cNvPr id="4" name="Рисунок 5" descr="mishki-832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13" y="3861048"/>
            <a:ext cx="3069610" cy="2441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/>
          <a:lstStyle/>
          <a:p>
            <a:r>
              <a:rPr lang="ru-RU" dirty="0" smtClean="0"/>
              <a:t>Актуальность: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28800"/>
            <a:ext cx="7795592" cy="4946672"/>
          </a:xfrm>
        </p:spPr>
        <p:txBody>
          <a:bodyPr>
            <a:normAutofit/>
          </a:bodyPr>
          <a:lstStyle/>
          <a:p>
            <a:pPr algn="just"/>
            <a:r>
              <a:rPr lang="ru-RU" sz="2600" b="1" dirty="0" smtClean="0">
                <a:solidFill>
                  <a:schemeClr val="tx2">
                    <a:lumMod val="75000"/>
                  </a:schemeClr>
                </a:solidFill>
              </a:rPr>
              <a:t>Актуальность выбранных методов работы: </a:t>
            </a:r>
          </a:p>
          <a:p>
            <a:pPr algn="just">
              <a:buAutoNum type="arabicPeriod"/>
            </a:pP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</a:rPr>
              <a:t>Детям нравится массажировать пальцы и ладошки, что оказывает благотворное влияние на мелкую моторику пальцев рук, способствуя развитию речи;</a:t>
            </a:r>
          </a:p>
          <a:p>
            <a:pPr algn="just">
              <a:buAutoNum type="arabicPeriod"/>
            </a:pP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</a:rPr>
              <a:t>Ребенок очень пластичен и легко обучаем. Но для детей с речевыми нарушениями характерна быстрая утомляемость и потеря интереса к обучению. Использование такого </a:t>
            </a:r>
            <a:r>
              <a:rPr lang="ru-RU" sz="2600" dirty="0" err="1" smtClean="0">
                <a:solidFill>
                  <a:schemeClr val="tx2">
                    <a:lumMod val="75000"/>
                  </a:schemeClr>
                </a:solidFill>
              </a:rPr>
              <a:t>массажера</a:t>
            </a:r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</a:rPr>
              <a:t> помогает решить эту проблему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5" name="Содержимое 16" descr="detia-122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05787" y="5426075"/>
            <a:ext cx="938213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19153E-6 L -1.20053 0.01642 " pathEditMode="relative" rAng="0" ptsTypes="AA">
                                      <p:cBhvr>
                                        <p:cTn id="1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00" y="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6516216" cy="99412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Принципы  </a:t>
            </a:r>
            <a:r>
              <a:rPr lang="ru-RU" b="1" dirty="0" err="1" smtClean="0"/>
              <a:t>здоровьесбережения</a:t>
            </a:r>
            <a:r>
              <a:rPr lang="ru-RU" b="1" dirty="0" smtClean="0"/>
              <a:t>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-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не навреди;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-принцип единого представления о здоровье;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-непрерывность и преемственность ;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-соответствие содержанию и организации обучения и воспитания возрастным и индивидуальным особенностям ребенка;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-комплексный подход.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4" descr="C:\Users\1\Desktop\IMG_74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0"/>
            <a:ext cx="3000364" cy="2214554"/>
          </a:xfrm>
          <a:prstGeom prst="rect">
            <a:avLst/>
          </a:prstGeom>
          <a:noFill/>
        </p:spPr>
      </p:pic>
      <p:pic>
        <p:nvPicPr>
          <p:cNvPr id="5" name="Содержимое 16" descr="detia-122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5013176"/>
            <a:ext cx="1009651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19153E-6 L -1.20053 0.01642 " pathEditMode="relative" rAng="0" ptsTypes="AA">
                                      <p:cBhvr>
                                        <p:cTn id="3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00" y="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2928926" y="285728"/>
            <a:ext cx="2928958" cy="105504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143240" y="1"/>
            <a:ext cx="3429024" cy="621708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RelaxedModerately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                                         </a:t>
            </a:r>
          </a:p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проекта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ru-RU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ru-RU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ru-RU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ru-RU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ru-RU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ru-RU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ru-RU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ru-RU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ru-RU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ru-RU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ru-RU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ru-RU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ru-RU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ru-RU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ru-RU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ru-RU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ru-RU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428736"/>
            <a:ext cx="3786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1412776"/>
            <a:ext cx="832043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Коррекция речевых нарушений с помощью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массажера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Су-Джок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 и музыкотерапии  у дошкольников с ОНР</a:t>
            </a:r>
          </a:p>
          <a:p>
            <a:pPr algn="just"/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Выработка и подборка специальных методов и приемов для формирования речи детей с учетом новых технологий;</a:t>
            </a:r>
          </a:p>
          <a:p>
            <a:pPr algn="just"/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связной речи, стимуляция познавательной активности и расширение словарного запаса детей.</a:t>
            </a:r>
          </a:p>
          <a:p>
            <a:pPr algn="just"/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Внедрение в свою работу новых нетрадиционных методик и пополнение своей логопедической копилки.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Блок-схема: узел 7"/>
          <p:cNvSpPr/>
          <p:nvPr/>
        </p:nvSpPr>
        <p:spPr>
          <a:xfrm>
            <a:off x="179512" y="1628800"/>
            <a:ext cx="142876" cy="14287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узел 8"/>
          <p:cNvSpPr/>
          <p:nvPr/>
        </p:nvSpPr>
        <p:spPr>
          <a:xfrm>
            <a:off x="179512" y="2708920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179512" y="5013176"/>
            <a:ext cx="142876" cy="14287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dirty="0"/>
          </a:p>
        </p:txBody>
      </p:sp>
      <p:sp>
        <p:nvSpPr>
          <p:cNvPr id="10" name="Блок-схема: узел 9"/>
          <p:cNvSpPr/>
          <p:nvPr/>
        </p:nvSpPr>
        <p:spPr>
          <a:xfrm>
            <a:off x="179512" y="3861048"/>
            <a:ext cx="144016" cy="14401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Содержимое 16" descr="detia-122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710" y="5214926"/>
            <a:ext cx="1009651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19153E-6 L -1.20053 0.01642 " pathEditMode="relative" rAng="0" ptsTypes="AA">
                                      <p:cBhvr>
                                        <p:cTn id="29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00" y="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3143240" y="357166"/>
            <a:ext cx="2940928" cy="105561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500002" y="1052736"/>
            <a:ext cx="8643998" cy="649408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ru-RU" dirty="0" smtClean="0"/>
              <a:t>                                                             </a:t>
            </a:r>
            <a:endParaRPr lang="ru-RU" sz="3200" dirty="0" smtClean="0"/>
          </a:p>
          <a:p>
            <a:pPr algn="just"/>
            <a:r>
              <a:rPr lang="ru-RU" sz="2800" dirty="0" smtClean="0"/>
              <a:t> -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изучить специальную литературу  по данной проблеме (логопедическую, методическую,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</a:rPr>
              <a:t>нетрадиционную,деффектологическую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, психологическую);</a:t>
            </a:r>
          </a:p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-   изучить историю возникновения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</a:rPr>
              <a:t>Су-Джок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 терапии;</a:t>
            </a:r>
          </a:p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-   изучить влияние музыки на развитие речи детей с   ОНР;</a:t>
            </a:r>
          </a:p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-  выявить и проанализировать в ходе эксперимента особенности речи детей с ОНР с использованием нетрадиционных методик.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707904" y="332656"/>
            <a:ext cx="215226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RelaxedModerately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</a:rPr>
              <a:t>Задачи проекта </a:t>
            </a:r>
            <a:endParaRPr lang="ru-RU" sz="3200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6" name="Содержимое 16" descr="detia-122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9586" y="6215082"/>
            <a:ext cx="1009651" cy="64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19153E-6 L -1.20053 0.01642 " pathEditMode="relative" rAng="0" ptsTypes="AA">
                                      <p:cBhvr>
                                        <p:cTn id="40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00" y="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 smtClean="0"/>
              <a:t>МЕХАНИЗМ ДОСТИЖЕНИЯ ПОСТАВЛЕННОЙ ЦЕЛИ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86868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     -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фронтальные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    -подгрупповые                                                                                  -индивидуальные занятия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    -взаимосвязь в работе логопеда, 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   воспитателя и родителей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    -учет индивидуальных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  особенностей ребенка</a:t>
            </a:r>
          </a:p>
          <a:p>
            <a:r>
              <a:rPr lang="ru-RU" sz="2400" dirty="0" smtClean="0"/>
              <a:t>                             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Ожидаемые результаты проекта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186808" cy="452596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-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сокращение сроков коррекционной работы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-повышение качества работы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-стимуляция речевых областей коры головного мозга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-снятие нервного напряжения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2" descr="C:\Users\1\Desktop\IMG_64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785926"/>
            <a:ext cx="4286280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Целевые группы: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1 целевая группа- дети: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совместная организованная  деятельность логопеда и ребенка.</a:t>
            </a:r>
          </a:p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2 целевая группа –педагоги: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совместная работа с узкими специалистами, консультации, мастер-классы</a:t>
            </a:r>
          </a:p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3 целевая группа-родители: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оказание консультативной  помощи, </a:t>
            </a:r>
            <a:endParaRPr lang="ru-RU" dirty="0"/>
          </a:p>
        </p:txBody>
      </p:sp>
      <p:pic>
        <p:nvPicPr>
          <p:cNvPr id="4" name="Содержимое 16" descr="detia-122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5714992"/>
            <a:ext cx="1438279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19153E-6 L -1.20053 0.01642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000" y="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3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8 марта">
      <a:majorFont>
        <a:latin typeface="Segoe Script"/>
        <a:ea typeface=""/>
        <a:cs typeface=""/>
      </a:majorFont>
      <a:minorFont>
        <a:latin typeface="Segoe UI"/>
        <a:ea typeface=""/>
        <a:cs typeface="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Тема3</Template>
  <TotalTime>2422</TotalTime>
  <Words>918</Words>
  <Application>Microsoft Office PowerPoint</Application>
  <PresentationFormat>Экран (4:3)</PresentationFormat>
  <Paragraphs>197</Paragraphs>
  <Slides>27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Тема3</vt:lpstr>
      <vt:lpstr>Презентация PowerPoint</vt:lpstr>
      <vt:lpstr>«Источники способностей и дарований детей – на кончиках их пальцев. От пальцев, образно говоря, идут тончайшие ручейки, которые питают источник творческой мысли» В.А.Сухомлинский</vt:lpstr>
      <vt:lpstr>Актуальность:</vt:lpstr>
      <vt:lpstr>Принципы  здоровьесбережения: </vt:lpstr>
      <vt:lpstr>Презентация PowerPoint</vt:lpstr>
      <vt:lpstr>Презентация PowerPoint</vt:lpstr>
      <vt:lpstr>МЕХАНИЗМ ДОСТИЖЕНИЯ ПОСТАВЛЕННОЙ ЦЕЛИ</vt:lpstr>
      <vt:lpstr>Ожидаемые результаты проекта</vt:lpstr>
      <vt:lpstr> Целевые группы:</vt:lpstr>
      <vt:lpstr>Этапы выполнения проекта:</vt:lpstr>
      <vt:lpstr>Этапы выполнения проекта: </vt:lpstr>
      <vt:lpstr>Этапы выполнения проекта:</vt:lpstr>
      <vt:lpstr>Этапы выполнения проекта:</vt:lpstr>
      <vt:lpstr>    Этапы выполнения проекта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Кристина Гобеева</cp:lastModifiedBy>
  <cp:revision>195</cp:revision>
  <dcterms:created xsi:type="dcterms:W3CDTF">2012-02-11T15:24:53Z</dcterms:created>
  <dcterms:modified xsi:type="dcterms:W3CDTF">2025-04-09T06:50:57Z</dcterms:modified>
</cp:coreProperties>
</file>