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0" r:id="rId4"/>
    <p:sldId id="261" r:id="rId5"/>
    <p:sldId id="262" r:id="rId6"/>
    <p:sldId id="265" r:id="rId7"/>
    <p:sldId id="266" r:id="rId8"/>
    <p:sldId id="268" r:id="rId9"/>
    <p:sldId id="300" r:id="rId10"/>
    <p:sldId id="269" r:id="rId11"/>
    <p:sldId id="299" r:id="rId12"/>
    <p:sldId id="272" r:id="rId13"/>
    <p:sldId id="280" r:id="rId14"/>
    <p:sldId id="290" r:id="rId15"/>
    <p:sldId id="302" r:id="rId16"/>
    <p:sldId id="273" r:id="rId17"/>
    <p:sldId id="292" r:id="rId18"/>
    <p:sldId id="296" r:id="rId19"/>
    <p:sldId id="274" r:id="rId20"/>
    <p:sldId id="294" r:id="rId21"/>
    <p:sldId id="297" r:id="rId22"/>
    <p:sldId id="276" r:id="rId23"/>
    <p:sldId id="301" r:id="rId24"/>
    <p:sldId id="295" r:id="rId25"/>
    <p:sldId id="298" r:id="rId26"/>
    <p:sldId id="287" r:id="rId27"/>
    <p:sldId id="275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7052" autoAdjust="0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80D76-AE5C-4195-B7E3-7F23111480E1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86C40-7FE6-487C-99E9-572FDD503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102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86C40-7FE6-487C-99E9-572FDD50309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11B460-1497-4CA5-89A7-AB84FD22BBBB}" type="slidenum">
              <a:rPr lang="ru-RU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FD735-1AFC-4DF0-B877-917DE1F26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A47B3-50DF-43D1-A04C-70F34FA03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3119-FB88-4294-88B0-ECE331FC7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6E239-B402-4038-9300-5318ED65D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FECD1-DE19-4A17-AAA5-FDB5C8764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25BC4-12C1-438D-9A55-63CDD2AA1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8D1AE-5019-4C6F-B8C9-D72E9BBD5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C117-271E-4DB2-B354-04D0D308E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B82D9-25E6-43FA-A97F-EA0E07EC0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C42CD-969B-40E2-95F7-4C3A16410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7C0E2-E067-4278-B598-47764296C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94AEF65-0341-4275-928B-9F9410638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images.yandex.ru/yandsearch?source=wiz&amp;fp=7&amp;img_url=http://img0.liveinternet.ru/images/attach/c/5/86/185/86185876_x_3b12558f.jpg&amp;p=7&amp;text=%D0%B5%D1%81%D0%BB%D0%B8%20%D1%85%D0%BE%D1%87%D0%B5%D1%88%D1%8C%20%D0%B1%D1%8B%D1%82%D1%8C%20%D0%B7%D0%B4%D0%BE%D1%80%D0%BE%D0%B2%20%D0%BA%D0%B0%D1%80%D1%82%D0%B8%D0%BD%D0%BA%D0%B8%20%D0%B4%D0%BB%D1%8F%20%D0%B4%D0%B5%D1%82%D0%B5%D0%B9&amp;noreask=1&amp;pos=234&amp;lr=10809&amp;rpt=simage&amp;nojs=1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images.yandex.ru/yandsearch?source=wiz&amp;fp=10&amp;img_url=http://cs304912.userapi.com/v304912241/7ff8/SV-2EYXzXqo.jpg&amp;p=10&amp;text=%D0%B5%D1%81%D0%BB%D0%B8%20%D1%85%D0%BE%D1%87%D0%B5%D1%88%D1%8C%20%D0%B1%D1%8B%D1%82%D1%8C%20%D0%B7%D0%B4%D0%BE%D1%80%D0%BE%D0%B2%20%D0%BA%D0%B0%D1%80%D1%82%D0%B8%D0%BD%D0%BA%D0%B8%20%D0%B4%D0%BB%D1%8F%20%D0%B4%D0%B5%D1%82%D0%B5%D0%B9&amp;noreask=1&amp;pos=316&amp;lr=10809&amp;rpt=simage&amp;nojs=1" TargetMode="External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1564" y="-171400"/>
            <a:ext cx="6240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2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200" b="1" dirty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  <a:r>
              <a:rPr lang="ru-RU" sz="3200" b="1" dirty="0" smtClean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УЧИТЕЛЬ </a:t>
            </a:r>
            <a:r>
              <a:rPr lang="ru-RU" sz="3200" b="1" dirty="0" smtClean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ЗДОРОВЬЯ!</a:t>
            </a:r>
            <a:endParaRPr lang="ru-RU" sz="32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32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C:\Users\user\Desktop\DSC_01мм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2208042" cy="364331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03848" y="1556792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600FF"/>
                </a:solidFill>
                <a:latin typeface="Monotype Corsiva" pitchFamily="66" charset="0"/>
              </a:rPr>
              <a:t>Фалько Ирина Викторовна</a:t>
            </a:r>
            <a:r>
              <a:rPr lang="ru-RU" sz="2800" dirty="0">
                <a:solidFill>
                  <a:srgbClr val="6600FF"/>
                </a:solidFill>
                <a:latin typeface="Monotype Corsiva" pitchFamily="66" charset="0"/>
              </a:rPr>
              <a:t>                           учитель географии филиала МБОУ СОШ с. Каменка в </a:t>
            </a:r>
            <a:r>
              <a:rPr lang="ru-RU" sz="2800" dirty="0" err="1">
                <a:solidFill>
                  <a:srgbClr val="6600FF"/>
                </a:solidFill>
                <a:latin typeface="Monotype Corsiva" pitchFamily="66" charset="0"/>
              </a:rPr>
              <a:t>с.Залесянка</a:t>
            </a:r>
            <a:r>
              <a:rPr lang="ru-RU" sz="2800" dirty="0">
                <a:solidFill>
                  <a:srgbClr val="6600FF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rgbClr val="6600FF"/>
                </a:solidFill>
                <a:latin typeface="Monotype Corsiva" pitchFamily="66" charset="0"/>
              </a:rPr>
              <a:t>Самойловского</a:t>
            </a:r>
            <a:r>
              <a:rPr lang="ru-RU" sz="2800" dirty="0">
                <a:solidFill>
                  <a:srgbClr val="6600FF"/>
                </a:solidFill>
                <a:latin typeface="Monotype Corsiva" pitchFamily="66" charset="0"/>
              </a:rPr>
              <a:t> района Саратовской области</a:t>
            </a:r>
            <a:r>
              <a:rPr lang="ru-RU" dirty="0">
                <a:solidFill>
                  <a:srgbClr val="6600FF"/>
                </a:solidFill>
                <a:latin typeface="Monotype Corsiva" pitchFamily="66" charset="0"/>
              </a:rPr>
              <a:t>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4624042"/>
            <a:ext cx="6408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0070C0"/>
                </a:solidFill>
              </a:rPr>
              <a:t>«Учитель многое может, и, если все, что он может сделать для укрепления здоровья школьников, он осуществляет, дети вырастут такими, какими мы все хотим их видеть – хорошими, умными и здоровыми». </a:t>
            </a:r>
          </a:p>
          <a:p>
            <a:pPr eaLnBrk="1" hangingPunct="1"/>
            <a:r>
              <a:rPr lang="ru-RU" altLang="ru-RU" sz="2000" b="1" dirty="0">
                <a:solidFill>
                  <a:srgbClr val="0070C0"/>
                </a:solidFill>
              </a:rPr>
              <a:t>профессор С.М. </a:t>
            </a:r>
            <a:r>
              <a:rPr lang="ru-RU" altLang="ru-RU" sz="2000" b="1" dirty="0" err="1">
                <a:solidFill>
                  <a:srgbClr val="0070C0"/>
                </a:solidFill>
              </a:rPr>
              <a:t>Громбах</a:t>
            </a:r>
            <a:r>
              <a:rPr lang="ru-RU" altLang="ru-RU" sz="2000" b="1" dirty="0">
                <a:solidFill>
                  <a:srgbClr val="0070C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643188" y="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 smtClean="0">
                <a:solidFill>
                  <a:srgbClr val="6600CC"/>
                </a:solidFill>
                <a:latin typeface="Monotype Corsiva" pitchFamily="66" charset="0"/>
              </a:rPr>
              <a:t>Физкультминутки </a:t>
            </a:r>
            <a:endParaRPr lang="ru-RU" sz="4000" b="1" dirty="0">
              <a:solidFill>
                <a:srgbClr val="6600CC"/>
              </a:solidFill>
              <a:latin typeface="Monotype Corsiva" pitchFamily="66" charset="0"/>
            </a:endParaRPr>
          </a:p>
        </p:txBody>
      </p:sp>
      <p:pic>
        <p:nvPicPr>
          <p:cNvPr id="2" name="Picture 2" descr="I:\урок зож\Новая папка\WP_20180316_09_04_59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7970" y="3357562"/>
            <a:ext cx="4358525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708026"/>
            <a:ext cx="756084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Физкультминутки создают  положительный эмоциональный фон на уроке. Я провожу их с музыкальным сопровождением, в стихах, применяю игровые паузы. 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</a:rPr>
              <a:t>Умелое сочетание умственной и физической нагрузки, предупреждение утомлений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и переутомлений важные моменты для учителя.</a:t>
            </a:r>
          </a:p>
        </p:txBody>
      </p:sp>
      <p:pic>
        <p:nvPicPr>
          <p:cNvPr id="1026" name="Picture 2" descr="C:\Users\user\Desktop\WSbpN166Tp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86124"/>
            <a:ext cx="4429156" cy="319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71480"/>
            <a:ext cx="8258204" cy="5768997"/>
          </a:xfr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</a:rPr>
              <a:t>Внеурочная деятельность, как и деятельность обучающихся в рамках уроков направлена на достижение результатов освоения основной образовательной программы, и сохранения и укрепления здоровья обучающихся.</a:t>
            </a:r>
            <a:endParaRPr lang="ru-RU" dirty="0"/>
          </a:p>
        </p:txBody>
      </p:sp>
      <p:pic>
        <p:nvPicPr>
          <p:cNvPr id="4" name="Picture 2" descr="C:\Users\User\Desktop\P107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286100"/>
            <a:ext cx="5286412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1"/>
            <a:ext cx="7963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6600FF"/>
                </a:solidFill>
                <a:latin typeface="Monotype Corsiva" pitchFamily="66" charset="0"/>
              </a:rPr>
              <a:t>Внеурочную деятельность организую через:</a:t>
            </a:r>
            <a:endParaRPr lang="ru-RU" sz="2800" b="1" dirty="0" smtClean="0">
              <a:solidFill>
                <a:srgbClr val="6600FF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классные часы по формированию здорового образа жизни;</a:t>
            </a:r>
          </a:p>
          <a:p>
            <a:endParaRPr lang="ru-RU" sz="2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428736"/>
            <a:ext cx="4814894" cy="2171714"/>
          </a:xfrm>
        </p:spPr>
        <p:txBody>
          <a:bodyPr/>
          <a:lstStyle/>
          <a:p>
            <a:r>
              <a:rPr lang="ru-RU" dirty="0" smtClean="0"/>
              <a:t>, </a:t>
            </a:r>
            <a:endParaRPr lang="ru-RU" dirty="0"/>
          </a:p>
        </p:txBody>
      </p:sp>
      <p:pic>
        <p:nvPicPr>
          <p:cNvPr id="1026" name="Picture 2" descr="C:\Users\user\Desktop\b7QlsNu1T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213639"/>
            <a:ext cx="3428992" cy="564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user\Desktop\xHqHMch6FV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5286411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5" y="4365105"/>
            <a:ext cx="4536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-беседы о полноценном и сбалансированном питании – главном залоге здоровья.</a:t>
            </a:r>
            <a:endParaRPr lang="ru-RU" sz="2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школа\Desktop\школьные фото\елене николаевне\P1070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3" y="332657"/>
            <a:ext cx="499255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школа\Desktop\школьные фото\елене николаевне\P1070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56992"/>
            <a:ext cx="367240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урок зож\заголовок на стен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415371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Фото 1\Изображение 03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2980" y="4293096"/>
            <a:ext cx="3099499" cy="2304256"/>
          </a:xfrm>
          <a:prstGeom prst="rect">
            <a:avLst/>
          </a:prstGeom>
          <a:noFill/>
          <a:ln w="190500" cap="sq">
            <a:solidFill>
              <a:srgbClr val="0070C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" name="Picture 5" descr="D:\Фото 1\Изображение 03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3883" y="1142984"/>
            <a:ext cx="3430117" cy="2160239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D:\Фото 1\Изображение 03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2937" y="4221088"/>
            <a:ext cx="3757889" cy="2376263"/>
          </a:xfrm>
          <a:prstGeom prst="rect">
            <a:avLst/>
          </a:prstGeom>
          <a:noFill/>
          <a:ln w="190500" cap="sq">
            <a:solidFill>
              <a:srgbClr val="FF000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6" name="Picture 3" descr="D:\Фото 1\Изображение 034.jpg"/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3357554" y="3071810"/>
            <a:ext cx="3343470" cy="2223876"/>
          </a:xfrm>
          <a:prstGeom prst="rect">
            <a:avLst/>
          </a:prstGeom>
          <a:noFill/>
          <a:ln w="190500" cap="sq">
            <a:solidFill>
              <a:srgbClr val="FFFF0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Monotype Corsiva" pitchFamily="66" charset="0"/>
              </a:rPr>
              <a:t>-конкурсы детских рисунков ;</a:t>
            </a:r>
            <a:endParaRPr lang="ru-RU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wDTdoZyNC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урок зож\фото пох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799"/>
            <a:ext cx="4248472" cy="352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H:\урок зож\DSC_0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00891"/>
            <a:ext cx="4607372" cy="3370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H:\урок зож\ккккк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7276"/>
            <a:ext cx="4897100" cy="3316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28596" y="200891"/>
            <a:ext cx="4572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00B0F0"/>
                </a:solidFill>
              </a:rPr>
              <a:t>_ - </a:t>
            </a:r>
            <a:r>
              <a:rPr lang="ru-RU" sz="2800" u="sng" dirty="0" smtClean="0">
                <a:solidFill>
                  <a:srgbClr val="00B0F0"/>
                </a:solidFill>
              </a:rPr>
              <a:t>через прогулки , походы, экскурсии ;</a:t>
            </a:r>
            <a:endParaRPr lang="ru-RU" sz="2800" u="sng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3688" y="269488"/>
            <a:ext cx="7237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Monotype Corsiva" pitchFamily="66" charset="0"/>
              </a:rPr>
              <a:t>-экологические субботники;</a:t>
            </a:r>
            <a:endParaRPr lang="ru-RU" sz="32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DSC02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5706" y="860607"/>
            <a:ext cx="520481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субботник 06.05.17\DSC02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58" y="3429000"/>
            <a:ext cx="407199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02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73016"/>
            <a:ext cx="439077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Лента лицом вверх 15"/>
          <p:cNvSpPr/>
          <p:nvPr/>
        </p:nvSpPr>
        <p:spPr>
          <a:xfrm>
            <a:off x="1071538" y="0"/>
            <a:ext cx="5929354" cy="1142984"/>
          </a:xfrm>
          <a:prstGeom prst="ribbon2">
            <a:avLst/>
          </a:prstGeom>
          <a:solidFill>
            <a:srgbClr val="A4FEF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-спортивные соревнования</a:t>
            </a:r>
            <a:endParaRPr lang="ru-RU" sz="24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H:\урок зож\Новая папка\WP_20180313_13_34_3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489654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H:\урок зож\Новая папка\P1060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928670"/>
            <a:ext cx="381642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C:\Users\user\Desktop\zWxhFy_tLE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9288" y="3714752"/>
            <a:ext cx="3236116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олна 13"/>
          <p:cNvSpPr/>
          <p:nvPr/>
        </p:nvSpPr>
        <p:spPr>
          <a:xfrm>
            <a:off x="0" y="-214338"/>
            <a:ext cx="6858048" cy="1000108"/>
          </a:xfrm>
          <a:prstGeom prst="wav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792259" y="9269"/>
            <a:ext cx="6643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Monotype Corsiva" pitchFamily="66" charset="0"/>
              </a:rPr>
              <a:t>В здоровом теле- здоровый дух!</a:t>
            </a:r>
            <a:endParaRPr lang="ru-RU" sz="36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" name="Picture 4" descr="http://im0-tub-ru.yandex.net/i?id=40524622-28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1973" r="10562"/>
          <a:stretch>
            <a:fillRect/>
          </a:stretch>
        </p:blipFill>
        <p:spPr bwMode="auto">
          <a:xfrm>
            <a:off x="7143768" y="5039620"/>
            <a:ext cx="2000232" cy="181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http://im6-tub-ru.yandex.net/i?id=799543536-12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935280"/>
            <a:ext cx="1571604" cy="192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урок зож\Новая папка\WP_20180315_10_39_13_P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85770"/>
            <a:ext cx="2880320" cy="329130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урок зож\Новая папка\WP_20180315_10_38_14_P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672" y="1196752"/>
            <a:ext cx="2933472" cy="324607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C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8" name="Picture 4" descr="H:\урок зож\Новая папка\WP_20180313_13_34_20_Pr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43476"/>
            <a:ext cx="4949696" cy="2781868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500188" y="214313"/>
            <a:ext cx="8072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6600CC"/>
                </a:solidFill>
                <a:latin typeface="Monotype Corsiva" pitchFamily="66" charset="0"/>
              </a:rPr>
              <a:t>   </a:t>
            </a:r>
            <a:r>
              <a:rPr lang="ru-RU" sz="5400" b="1" dirty="0">
                <a:solidFill>
                  <a:srgbClr val="6600CC"/>
                </a:solidFill>
                <a:latin typeface="Monotype Corsiva" pitchFamily="66" charset="0"/>
              </a:rPr>
              <a:t>Педагогическое кредо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250" y="1071563"/>
            <a:ext cx="8286750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Желанная работа  - светлее солнца. </a:t>
            </a:r>
          </a:p>
          <a:p>
            <a:pPr>
              <a:buFont typeface="Wingdings" pitchFamily="2" charset="2"/>
              <a:buChar char="Ø"/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4" name="Прямоугольник 6"/>
          <p:cNvSpPr>
            <a:spLocks noChangeArrowheads="1"/>
          </p:cNvSpPr>
          <p:nvPr/>
        </p:nvSpPr>
        <p:spPr bwMode="auto">
          <a:xfrm>
            <a:off x="3059831" y="2143124"/>
            <a:ext cx="5726981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4000" b="1" dirty="0">
                <a:solidFill>
                  <a:srgbClr val="27633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</a:t>
            </a:r>
          </a:p>
          <a:p>
            <a:pPr eaLnBrk="0" hangingPunct="0"/>
            <a:r>
              <a:rPr lang="ru-RU" sz="4000" b="1" dirty="0">
                <a:solidFill>
                  <a:srgbClr val="27633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</a:t>
            </a:r>
            <a:r>
              <a:rPr lang="ru-RU" sz="3200" b="1" dirty="0">
                <a:solidFill>
                  <a:srgbClr val="6600CC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Девиз:      </a:t>
            </a:r>
          </a:p>
          <a:p>
            <a:pPr eaLnBrk="0" hangingPunct="0"/>
            <a:r>
              <a:rPr lang="ru-RU" sz="3200" b="1" dirty="0">
                <a:solidFill>
                  <a:srgbClr val="27633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lang="ru-RU" sz="3200" i="1" dirty="0">
                <a:solidFill>
                  <a:srgbClr val="19194D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Дарить ребёнку доброту,</a:t>
            </a:r>
            <a:endParaRPr lang="ru-RU" sz="3200" dirty="0">
              <a:solidFill>
                <a:srgbClr val="19194D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3200" i="1" dirty="0">
                <a:solidFill>
                  <a:srgbClr val="19194D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Дарить ребёнку счастье.</a:t>
            </a:r>
            <a:endParaRPr lang="ru-RU" sz="3200" dirty="0">
              <a:solidFill>
                <a:srgbClr val="19194D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3200" i="1" dirty="0">
                <a:solidFill>
                  <a:srgbClr val="19194D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И чаще улыбаться!</a:t>
            </a:r>
            <a:endParaRPr lang="ru-RU" sz="3200" dirty="0">
              <a:solidFill>
                <a:srgbClr val="19194D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1" descr="C:\Users\User\Desktop\s_dnjom_uchitelja-2014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3888432" cy="4390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" grpId="0"/>
      <p:bldP spid="5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2272680" y="741597"/>
            <a:ext cx="4214810" cy="1714512"/>
          </a:xfrm>
          <a:prstGeom prst="horizontalScroll">
            <a:avLst/>
          </a:prstGeom>
          <a:solidFill>
            <a:srgbClr val="D1FFCD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 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ну-ка, парни!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1026" name="Picture 2" descr="C:\Users\user\Desktop\imag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285992"/>
            <a:ext cx="3714776" cy="264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794" y="0"/>
            <a:ext cx="2643206" cy="352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age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9080"/>
            <a:ext cx="3500430" cy="262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image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100" y="1552190"/>
            <a:ext cx="333377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age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4253027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5686400" cy="792087"/>
          </a:xfrm>
        </p:spPr>
        <p:txBody>
          <a:bodyPr/>
          <a:lstStyle/>
          <a:p>
            <a:r>
              <a:rPr lang="ru-RU" sz="3200" dirty="0" smtClean="0">
                <a:solidFill>
                  <a:srgbClr val="7030A0"/>
                </a:solidFill>
              </a:rPr>
              <a:t>-организацию досуговой деятельности;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786314" cy="3589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урок зож\P1060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603032"/>
            <a:ext cx="4804464" cy="3562271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786314" y="44625"/>
            <a:ext cx="4106166" cy="2448271"/>
          </a:xfrm>
        </p:spPr>
        <p:txBody>
          <a:bodyPr/>
          <a:lstStyle/>
          <a:p>
            <a:r>
              <a:rPr lang="ru-RU" sz="1800" dirty="0" smtClean="0">
                <a:solidFill>
                  <a:srgbClr val="FFC000"/>
                </a:solidFill>
              </a:rPr>
              <a:t>Заботясь о физическом здоровье учеников, нельзя забывать о здоровье нравственном. Важно формировать моральные качества подростков через гражданско-патриотическое воспитание.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20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3600400" cy="1777752"/>
          </a:xfrm>
        </p:spPr>
        <p:txBody>
          <a:bodyPr/>
          <a:lstStyle/>
          <a:p>
            <a:r>
              <a:rPr lang="ru-RU" sz="2000" dirty="0" smtClean="0">
                <a:solidFill>
                  <a:srgbClr val="FFC000"/>
                </a:solidFill>
              </a:rPr>
              <a:t>Встреча с тружениками тыла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7686" y="635795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Акция «Бессмертный полк»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4643438" cy="310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age (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3286124"/>
            <a:ext cx="4999166" cy="3344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48680"/>
            <a:ext cx="3528392" cy="1512168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Участие в художественной самодеятельности СДК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3933056"/>
            <a:ext cx="3168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Песни фронтовые,</a:t>
            </a:r>
          </a:p>
          <a:p>
            <a:r>
              <a:rPr lang="ru-RU" b="1" dirty="0">
                <a:solidFill>
                  <a:srgbClr val="7030A0"/>
                </a:solidFill>
              </a:rPr>
              <a:t>Награды боевые,</a:t>
            </a:r>
          </a:p>
          <a:p>
            <a:r>
              <a:rPr lang="ru-RU" b="1" dirty="0">
                <a:solidFill>
                  <a:srgbClr val="7030A0"/>
                </a:solidFill>
              </a:rPr>
              <a:t>Красные тюльпаны,</a:t>
            </a:r>
          </a:p>
          <a:p>
            <a:r>
              <a:rPr lang="ru-RU" b="1" dirty="0">
                <a:solidFill>
                  <a:srgbClr val="7030A0"/>
                </a:solidFill>
              </a:rPr>
              <a:t>Встречи ветеранов</a:t>
            </a:r>
          </a:p>
          <a:p>
            <a:r>
              <a:rPr lang="ru-RU" b="1" dirty="0">
                <a:solidFill>
                  <a:srgbClr val="7030A0"/>
                </a:solidFill>
              </a:rPr>
              <a:t>И салют в полнеба,</a:t>
            </a:r>
          </a:p>
          <a:p>
            <a:r>
              <a:rPr lang="ru-RU" b="1" dirty="0">
                <a:solidFill>
                  <a:srgbClr val="7030A0"/>
                </a:solidFill>
              </a:rPr>
              <a:t>Огромный, как Победа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Этой небольшой презентацией я показала, что благодаря </a:t>
            </a:r>
            <a:r>
              <a:rPr lang="ru-RU" sz="2000" b="1" dirty="0">
                <a:solidFill>
                  <a:srgbClr val="C00000"/>
                </a:solidFill>
              </a:rPr>
              <a:t>сложившейся системе </a:t>
            </a:r>
            <a:r>
              <a:rPr lang="ru-RU" sz="2000" b="1" dirty="0" smtClean="0">
                <a:solidFill>
                  <a:srgbClr val="C00000"/>
                </a:solidFill>
              </a:rPr>
              <a:t>моей работы, </a:t>
            </a:r>
            <a:r>
              <a:rPr lang="ru-RU" sz="2000" b="1" dirty="0">
                <a:solidFill>
                  <a:srgbClr val="C00000"/>
                </a:solidFill>
              </a:rPr>
              <a:t>всего педагогического коллектива удаётся достичь положительных результатов в области формирования культуры здоровья: помочь ребенку осознать, что главная ценность жизни-здоровье, а «чтобы быть здоровым, нужны собственные усилия, </a:t>
            </a:r>
            <a:r>
              <a:rPr lang="ru-RU" sz="2000" b="1" dirty="0" smtClean="0">
                <a:solidFill>
                  <a:srgbClr val="C00000"/>
                </a:solidFill>
              </a:rPr>
              <a:t>постоянные </a:t>
            </a:r>
            <a:r>
              <a:rPr lang="ru-RU" sz="2000" b="1" dirty="0">
                <a:solidFill>
                  <a:srgbClr val="C00000"/>
                </a:solidFill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</a:rPr>
              <a:t>значительные.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2708920"/>
            <a:ext cx="61926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Важную роль в формировании здорового образа жизни играет школа. Именно в школьном возрасте закладываются основы здоровья человека и здорового образа жизни, формируется ценностное отношение не только к своему здоровью, но и здоровью других </a:t>
            </a:r>
            <a:r>
              <a:rPr lang="ru-RU" sz="2400" b="1" dirty="0" smtClean="0">
                <a:solidFill>
                  <a:srgbClr val="7030A0"/>
                </a:solidFill>
              </a:rPr>
              <a:t>людей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……</a:t>
            </a:r>
            <a:endParaRPr lang="ru-RU" sz="2400" b="1" dirty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5" name="Picture 2" descr="C:\Users\User\Desktop\ZOZ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961856"/>
            <a:ext cx="2664296" cy="2699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03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357158" y="214290"/>
            <a:ext cx="4000528" cy="1643074"/>
          </a:xfrm>
          <a:prstGeom prst="cloud">
            <a:avLst/>
          </a:prstGeom>
          <a:solidFill>
            <a:srgbClr val="FFEBFF"/>
          </a:solidFill>
          <a:ln>
            <a:solidFill>
              <a:srgbClr val="FED9FF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А еще …..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я просто учитель.</a:t>
            </a:r>
            <a:endParaRPr lang="ru-RU" sz="20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C:\Users\user\Desktop\D\Фото\zCx7Q0A6K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428999"/>
            <a:ext cx="4786346" cy="296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214810" y="6000768"/>
            <a:ext cx="3757610" cy="1000108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Чуткий классный руководитель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user\Desktop\DSC_01мм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35704"/>
            <a:ext cx="2592288" cy="4307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C:\Users\user\Desktop\D\Фото\uUVXFqEbd-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4072" y="109262"/>
            <a:ext cx="4000528" cy="3284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3-037_LHD3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714356"/>
            <a:ext cx="3781083" cy="5593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6381328"/>
            <a:ext cx="3456384" cy="288032"/>
          </a:xfrm>
        </p:spPr>
        <p:txBody>
          <a:bodyPr/>
          <a:lstStyle/>
          <a:p>
            <a:endParaRPr lang="ru-RU" sz="1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1538" y="142852"/>
            <a:ext cx="6400800" cy="1752600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Любящий родитель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DSC_00ап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00107"/>
            <a:ext cx="4643470" cy="4874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85720" y="0"/>
            <a:ext cx="7772400" cy="1470025"/>
          </a:xfrm>
        </p:spPr>
        <p:txBody>
          <a:bodyPr/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Цветовод –любитель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1080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41482" y="1700468"/>
            <a:ext cx="5602877" cy="420215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P10809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643050"/>
            <a:ext cx="4643470" cy="3482603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mage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02" y="1196752"/>
            <a:ext cx="8296277" cy="5106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428604"/>
            <a:ext cx="7702624" cy="504055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</a:rPr>
              <a:t>Участница художественной самодеятельности</a:t>
            </a:r>
            <a:endParaRPr lang="ru-RU" sz="28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-428652"/>
            <a:ext cx="7786742" cy="68941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6">
              <a:defRPr/>
            </a:pPr>
            <a:endParaRPr lang="ru-RU" sz="2800" b="1" u="sng" dirty="0">
              <a:solidFill>
                <a:srgbClr val="6600CC"/>
              </a:solidFill>
              <a:latin typeface="Monotype Corsiva" pitchFamily="66" charset="0"/>
            </a:endParaRPr>
          </a:p>
          <a:p>
            <a:pPr lvl="6">
              <a:defRPr/>
            </a:pPr>
            <a:endParaRPr lang="ru-RU" sz="2800" b="1" u="sng" dirty="0">
              <a:solidFill>
                <a:srgbClr val="6600CC"/>
              </a:solidFill>
              <a:latin typeface="Monotype Corsiva" pitchFamily="66" charset="0"/>
            </a:endParaRPr>
          </a:p>
          <a:p>
            <a:pPr lvl="2">
              <a:defRPr/>
            </a:pPr>
            <a:r>
              <a:rPr lang="ru-RU" sz="4400" b="1" u="sng" dirty="0" smtClean="0">
                <a:solidFill>
                  <a:srgbClr val="6600CC"/>
                </a:solidFill>
                <a:latin typeface="Monotype Corsiva" pitchFamily="66" charset="0"/>
              </a:rPr>
              <a:t> </a:t>
            </a:r>
            <a:r>
              <a:rPr lang="ru-RU" sz="4400" b="1" u="sng" dirty="0" err="1" smtClean="0">
                <a:solidFill>
                  <a:srgbClr val="6600CC"/>
                </a:solidFill>
                <a:latin typeface="Monotype Corsiva" pitchFamily="66" charset="0"/>
              </a:rPr>
              <a:t>Результами</a:t>
            </a:r>
            <a:r>
              <a:rPr lang="ru-RU" sz="4400" b="1" u="sng" dirty="0" smtClean="0">
                <a:solidFill>
                  <a:srgbClr val="6600CC"/>
                </a:solidFill>
                <a:latin typeface="Monotype Corsiva" pitchFamily="66" charset="0"/>
              </a:rPr>
              <a:t> моей работы</a:t>
            </a:r>
            <a:endParaRPr lang="ru-RU" sz="4400" b="1" u="sng" dirty="0">
              <a:solidFill>
                <a:srgbClr val="6600CC"/>
              </a:solidFill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rgbClr val="6600CC"/>
                </a:solidFill>
                <a:latin typeface="Monotype Corsiva" pitchFamily="66" charset="0"/>
              </a:rPr>
              <a:t>         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является внедрение </a:t>
            </a:r>
            <a:r>
              <a:rPr lang="ru-RU" sz="2800" dirty="0" err="1">
                <a:solidFill>
                  <a:srgbClr val="6600CC"/>
                </a:solidFill>
                <a:latin typeface="Monotype Corsiva" pitchFamily="66" charset="0"/>
              </a:rPr>
              <a:t>здоровьесберегающих</a:t>
            </a:r>
            <a:r>
              <a:rPr lang="ru-RU" sz="2800">
                <a:solidFill>
                  <a:srgbClr val="6600CC"/>
                </a:solidFill>
                <a:latin typeface="Monotype Corsiva" pitchFamily="66" charset="0"/>
              </a:rPr>
              <a:t> </a:t>
            </a:r>
            <a:r>
              <a:rPr lang="ru-RU" sz="2800" smtClean="0">
                <a:solidFill>
                  <a:srgbClr val="6600CC"/>
                </a:solidFill>
                <a:latin typeface="Monotype Corsiva" pitchFamily="66" charset="0"/>
              </a:rPr>
              <a:t>образовательных </a:t>
            </a:r>
            <a:r>
              <a:rPr lang="ru-RU" sz="2800" dirty="0">
                <a:solidFill>
                  <a:srgbClr val="6600CC"/>
                </a:solidFill>
                <a:latin typeface="Monotype Corsiva" pitchFamily="66" charset="0"/>
              </a:rPr>
              <a:t>технологий </a:t>
            </a:r>
            <a:r>
              <a:rPr lang="ru-RU" sz="2800" dirty="0" smtClean="0">
                <a:solidFill>
                  <a:srgbClr val="6600CC"/>
                </a:solidFill>
                <a:latin typeface="Monotype Corsiva" pitchFamily="66" charset="0"/>
              </a:rPr>
              <a:t>которые ведут:</a:t>
            </a:r>
          </a:p>
          <a:p>
            <a:pPr algn="just">
              <a:defRPr/>
            </a:pPr>
            <a:endParaRPr lang="ru-RU" sz="2800" dirty="0">
              <a:solidFill>
                <a:srgbClr val="6600CC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к снижению показателей заболеваемости детей;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к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улучшению психологического климата в детском коллективе;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к успешному </a:t>
            </a:r>
            <a:r>
              <a:rPr lang="ru-RU" sz="2400" dirty="0" err="1">
                <a:solidFill>
                  <a:srgbClr val="0070C0"/>
                </a:solidFill>
                <a:latin typeface="Monotype Corsiva" pitchFamily="66" charset="0"/>
              </a:rPr>
              <a:t>адаптированию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обучающихся в образовательном и </a:t>
            </a:r>
          </a:p>
          <a:p>
            <a:pPr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   социальном пространстве;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к предотвращению усталости и утомляемости;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к повышению мотивации учебной деятельности;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к повышению роста учебных достижений;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к 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проявлению активности 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родителей 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в работе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по укреплению здоровья детей.</a:t>
            </a:r>
          </a:p>
          <a:p>
            <a:pPr>
              <a:defRPr/>
            </a:pPr>
            <a:endParaRPr lang="ru-RU" sz="2400" dirty="0">
              <a:solidFill>
                <a:srgbClr val="0070C0"/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285750" y="857250"/>
            <a:ext cx="88582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6000" dirty="0">
                <a:solidFill>
                  <a:srgbClr val="6600FF"/>
                </a:solidFill>
                <a:latin typeface="Monotype Corsiva" pitchFamily="66" charset="0"/>
              </a:rPr>
              <a:t>  Чтобы сделать ребёнка   успешным и рассудительным  сделайте его крепким и здоровым.</a:t>
            </a:r>
          </a:p>
          <a:p>
            <a:pPr algn="just"/>
            <a:r>
              <a:rPr lang="ru-RU" sz="6000" dirty="0">
                <a:solidFill>
                  <a:srgbClr val="6600FF"/>
                </a:solidFill>
                <a:latin typeface="Monotype Corsiva" pitchFamily="66" charset="0"/>
              </a:rPr>
              <a:t>                             Ж.Ж.Руссо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714375" y="0"/>
            <a:ext cx="842962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6600FF"/>
                </a:solidFill>
                <a:latin typeface="Monotype Corsiva" pitchFamily="66" charset="0"/>
              </a:rPr>
              <a:t>              </a:t>
            </a:r>
            <a:r>
              <a:rPr lang="ru-RU" sz="4800" b="1" dirty="0">
                <a:solidFill>
                  <a:srgbClr val="6600FF"/>
                </a:solidFill>
                <a:latin typeface="Monotype Corsiva" pitchFamily="66" charset="0"/>
              </a:rPr>
              <a:t>Актуальность темы:   </a:t>
            </a:r>
          </a:p>
          <a:p>
            <a:r>
              <a:rPr lang="ru-RU" sz="3600" b="1" dirty="0">
                <a:solidFill>
                  <a:srgbClr val="6600FF"/>
                </a:solidFill>
                <a:latin typeface="Monotype Corsiva" pitchFamily="66" charset="0"/>
              </a:rPr>
              <a:t>          </a:t>
            </a:r>
            <a:r>
              <a:rPr lang="ru-RU" sz="3600" b="1" dirty="0" err="1">
                <a:solidFill>
                  <a:srgbClr val="0070C0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3600" b="1" dirty="0">
                <a:solidFill>
                  <a:srgbClr val="0070C0"/>
                </a:solidFill>
                <a:latin typeface="Monotype Corsiva" pitchFamily="66" charset="0"/>
              </a:rPr>
              <a:t> технологии </a:t>
            </a:r>
          </a:p>
          <a:p>
            <a:r>
              <a:rPr lang="ru-RU" sz="3600" b="1" dirty="0">
                <a:solidFill>
                  <a:srgbClr val="0070C0"/>
                </a:solidFill>
                <a:latin typeface="Monotype Corsiva" pitchFamily="66" charset="0"/>
              </a:rPr>
              <a:t>                    дают возможность:</a:t>
            </a:r>
          </a:p>
          <a:p>
            <a:pPr lvl="1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F0"/>
                </a:solidFill>
                <a:latin typeface="Monotype Corsiva" pitchFamily="66" charset="0"/>
              </a:rPr>
              <a:t>   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сохранить и укрепить </a:t>
            </a:r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физическое здоровье </a:t>
            </a:r>
          </a:p>
          <a:p>
            <a:pPr lvl="1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     обучающихся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;</a:t>
            </a:r>
          </a:p>
          <a:p>
            <a:pPr lvl="1">
              <a:buFont typeface="Wingdings" pitchFamily="2" charset="2"/>
              <a:buChar char="Ø"/>
            </a:pP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сохранить психическое здоровье обучающихся;</a:t>
            </a:r>
          </a:p>
          <a:p>
            <a:pPr lvl="1">
              <a:buFont typeface="Wingdings" pitchFamily="2" charset="2"/>
              <a:buChar char="Ø"/>
            </a:pP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создать благоприятную социально- </a:t>
            </a:r>
          </a:p>
          <a:p>
            <a:pPr lvl="1"/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    психологическую </a:t>
            </a:r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 </a:t>
            </a:r>
          </a:p>
          <a:p>
            <a:pPr lvl="1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атмосферу 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в </a:t>
            </a:r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школьном </a:t>
            </a:r>
            <a:endParaRPr lang="ru-RU" sz="3200" b="1" dirty="0">
              <a:solidFill>
                <a:srgbClr val="00B0F0"/>
              </a:solidFill>
              <a:latin typeface="Monotype Corsiva" pitchFamily="66" charset="0"/>
            </a:endParaRPr>
          </a:p>
          <a:p>
            <a:pPr lvl="1"/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    коллективе.</a:t>
            </a:r>
          </a:p>
        </p:txBody>
      </p:sp>
      <p:pic>
        <p:nvPicPr>
          <p:cNvPr id="4" name="Picture 1" descr="C:\Users\User\Desktop\Фото1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691" y="3789040"/>
            <a:ext cx="4107309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1214422"/>
            <a:ext cx="7875297" cy="923330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0"/>
            <a:ext cx="8588860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6">
              <a:defRPr/>
            </a:pPr>
            <a:r>
              <a:rPr lang="ru-RU" sz="3200" b="1" i="1" u="sng" dirty="0">
                <a:solidFill>
                  <a:srgbClr val="6600CC"/>
                </a:solidFill>
                <a:latin typeface="Monotype Corsiva" pitchFamily="66" charset="0"/>
              </a:rPr>
              <a:t>Цель: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формирование потребности в здоровом образе жизни.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785794"/>
            <a:ext cx="764386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5">
              <a:defRPr/>
            </a:pPr>
            <a:r>
              <a:rPr lang="ru-RU" sz="3200" b="1" u="sng" dirty="0">
                <a:solidFill>
                  <a:srgbClr val="6600CC"/>
                </a:solidFill>
                <a:latin typeface="Monotype Corsiva" pitchFamily="66" charset="0"/>
              </a:rPr>
              <a:t>Задачи:</a:t>
            </a:r>
            <a:endParaRPr lang="ru-RU" sz="3200" dirty="0"/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формирование установки на здоровый образ жизни: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сохранение и укрепление здоровья детей  через </a:t>
            </a:r>
          </a:p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приобщение к здоровому образу жизни.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928688" y="2500313"/>
            <a:ext cx="83470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3"/>
            <a:r>
              <a:rPr lang="ru-RU" sz="3600" b="1" u="sng" dirty="0">
                <a:solidFill>
                  <a:srgbClr val="6600CC"/>
                </a:solidFill>
                <a:latin typeface="Monotype Corsiva" pitchFamily="66" charset="0"/>
              </a:rPr>
              <a:t>Ожидаемые результаты: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каждый ребёнок ощущает себя личностью, чувствует себя</a:t>
            </a:r>
          </a:p>
          <a:p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  успешным человеком;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повышение приоритета здорового образа жизни;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укрепление в процессе обучения интеллектуального, </a:t>
            </a:r>
          </a:p>
          <a:p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 нравственного, психологического и физического здоровья </a:t>
            </a:r>
          </a:p>
          <a:p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 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повышение мотивации к двигательной активности 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рост уровня физического развития и физической </a:t>
            </a:r>
          </a:p>
          <a:p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 подготовленности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1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1" y="188640"/>
            <a:ext cx="82466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6600CC"/>
                </a:solidFill>
                <a:latin typeface="Monotype Corsiva" pitchFamily="66" charset="0"/>
              </a:rPr>
              <a:t>              </a:t>
            </a:r>
            <a:r>
              <a:rPr lang="ru-RU" sz="4000" b="1" dirty="0" err="1">
                <a:solidFill>
                  <a:srgbClr val="6600CC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4000" b="1" dirty="0">
                <a:solidFill>
                  <a:srgbClr val="6600CC"/>
                </a:solidFill>
                <a:latin typeface="Monotype Corsiva" pitchFamily="66" charset="0"/>
              </a:rPr>
              <a:t>  </a:t>
            </a:r>
          </a:p>
          <a:p>
            <a:pPr>
              <a:defRPr/>
            </a:pPr>
            <a:r>
              <a:rPr lang="ru-RU" sz="4000" b="1" dirty="0">
                <a:solidFill>
                  <a:srgbClr val="6600CC"/>
                </a:solidFill>
                <a:latin typeface="Monotype Corsiva" pitchFamily="66" charset="0"/>
              </a:rPr>
              <a:t>        образовательные технологии </a:t>
            </a:r>
            <a:endParaRPr lang="ru-RU" sz="3200" dirty="0"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3200" dirty="0">
                <a:latin typeface="Monotype Corsiva" pitchFamily="66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Monotype Corsiva" pitchFamily="66" charset="0"/>
              </a:rPr>
              <a:t>это системный подход к обучению , воспитанию, построенный  на стремлении учителя не нанести ущерб здоровью обучающимся.  </a:t>
            </a:r>
          </a:p>
        </p:txBody>
      </p:sp>
      <p:pic>
        <p:nvPicPr>
          <p:cNvPr id="5" name="Picture 4" descr="C:\Users\User\Desktop\P107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73016"/>
            <a:ext cx="407022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C:\Users\User\Desktop\еЛЕНЕ нИК\P1060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406794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643063" y="0"/>
            <a:ext cx="70008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6600FF"/>
                </a:solidFill>
                <a:latin typeface="Monotype Corsiva" pitchFamily="66" charset="0"/>
              </a:rPr>
              <a:t>           Работу по формированию </a:t>
            </a:r>
          </a:p>
          <a:p>
            <a:r>
              <a:rPr lang="ru-RU" sz="3200" b="1" dirty="0">
                <a:solidFill>
                  <a:srgbClr val="6600FF"/>
                </a:solidFill>
                <a:latin typeface="Monotype Corsiva" pitchFamily="66" charset="0"/>
              </a:rPr>
              <a:t>здорового образа жизни  реализую через:</a:t>
            </a:r>
          </a:p>
          <a:p>
            <a:endParaRPr lang="ru-RU" sz="3200" b="1" dirty="0">
              <a:solidFill>
                <a:srgbClr val="6600FF"/>
              </a:solidFill>
              <a:latin typeface="Monotype Corsiva" pitchFamily="66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2025405" y="1255399"/>
            <a:ext cx="4786312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Образовательный процесс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143125" y="3500438"/>
            <a:ext cx="4786313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Работу с родителями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071688" y="2357438"/>
            <a:ext cx="4786312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Воспитательную работу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143125" y="4714875"/>
            <a:ext cx="4786313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Работу с социумом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0"/>
            <a:ext cx="5214974" cy="707886"/>
          </a:xfrm>
          <a:prstGeom prst="rect">
            <a:avLst/>
          </a:prstGeom>
          <a:solidFill>
            <a:schemeClr val="accent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rgbClr val="0070C0"/>
                </a:solidFill>
                <a:latin typeface="Monotype Corsiva" pitchFamily="66" charset="0"/>
              </a:rPr>
              <a:t>Образовательный процесс </a:t>
            </a:r>
            <a:endParaRPr lang="ru-RU" sz="4000" dirty="0"/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928688" y="571480"/>
            <a:ext cx="82153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  Важная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составная часть </a:t>
            </a:r>
            <a:r>
              <a:rPr lang="ru-RU" sz="2800" b="1" dirty="0" err="1">
                <a:solidFill>
                  <a:srgbClr val="0070C0"/>
                </a:solidFill>
                <a:latin typeface="Monotype Corsiva" pitchFamily="66" charset="0"/>
              </a:rPr>
              <a:t>здоровьесберегающей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 работы – это рациональная организация 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урока. Хорошо дидактически проработанный урок – самый  здоровье-ориентированный для всех участников образовательного процесса.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1500166" y="2358026"/>
            <a:ext cx="7286645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ru-RU" sz="2800" dirty="0" smtClean="0">
              <a:solidFill>
                <a:srgbClr val="00B0F0"/>
              </a:solidFill>
              <a:latin typeface="Monotype Corsiva" pitchFamily="66" charset="0"/>
            </a:endParaRPr>
          </a:p>
          <a:p>
            <a:pPr marL="342900" indent="-342900" algn="ctr"/>
            <a:r>
              <a:rPr lang="ru-RU" sz="2800" u="sng" dirty="0" smtClean="0">
                <a:solidFill>
                  <a:srgbClr val="00B0F0"/>
                </a:solidFill>
                <a:latin typeface="Monotype Corsiva" pitchFamily="66" charset="0"/>
              </a:rPr>
              <a:t>При разработке плана-конспекта необходимо обращать внимание на:</a:t>
            </a:r>
          </a:p>
          <a:p>
            <a:pPr marL="342900" indent="-342900"/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1. Правильный объём учебной нагрузки.</a:t>
            </a:r>
          </a:p>
          <a:p>
            <a:pPr marL="342900" indent="-342900"/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2. Использование различных видов деятельности.</a:t>
            </a:r>
          </a:p>
          <a:p>
            <a:pPr marL="342900" indent="-342900"/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3. Использование различных методов работы.</a:t>
            </a:r>
          </a:p>
          <a:p>
            <a:pPr marL="342900" indent="-342900"/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4. Использование различных форм уроков.</a:t>
            </a:r>
          </a:p>
          <a:p>
            <a:pPr marL="342900" indent="-342900"/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5. Создание доброжелательной обстановки на уроке.</a:t>
            </a:r>
          </a:p>
          <a:p>
            <a:pPr marL="342900" indent="-342900"/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6. Использование динамических пауз.</a:t>
            </a:r>
          </a:p>
          <a:p>
            <a:pPr marL="342900" indent="-342900"/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7. Использование физкультминуток.</a:t>
            </a:r>
          </a:p>
          <a:p>
            <a:pPr marL="342900" indent="-342900">
              <a:buFontTx/>
              <a:buAutoNum type="arabicPeriod"/>
            </a:pP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317" grpId="0"/>
      <p:bldP spid="133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6145" y="0"/>
            <a:ext cx="829785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В целях  предупреждения утомления и усталости  использую  в своей работе нетрадиционные уроки: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урок-сказка;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урок-КВН;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урок-викторина;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урок- путешествие;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урок-соревнование и т.д.</a:t>
            </a:r>
          </a:p>
          <a:p>
            <a:endParaRPr lang="ru-RU" sz="2800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lvl="4"/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                       Использую:</a:t>
            </a:r>
          </a:p>
          <a:p>
            <a:pPr lvl="4"/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               -дидактические игры;</a:t>
            </a:r>
          </a:p>
          <a:p>
            <a:pPr lvl="4"/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            - групповые и парные формы работы;</a:t>
            </a:r>
          </a:p>
          <a:p>
            <a:pPr lvl="4"/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               - ИКТ   ;              </a:t>
            </a:r>
          </a:p>
          <a:p>
            <a:pPr lvl="4"/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              -эмоциональную передачу        </a:t>
            </a:r>
          </a:p>
          <a:p>
            <a:pPr lvl="4"/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                 учебного материала и т.д.</a:t>
            </a:r>
            <a:endParaRPr lang="ru-RU" sz="2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C:\Users\User\Desktop\еЛЕНЕ нИК\P1050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16142"/>
            <a:ext cx="3906990" cy="2604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\Desktop\P107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12976"/>
            <a:ext cx="381642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урок зож\Новая папка\WP_20180315_12_10_22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782" y="1124744"/>
            <a:ext cx="3873854" cy="249842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WP_20180315_12_09_31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55574" y="1410876"/>
            <a:ext cx="2786082" cy="4610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:\урок зож\Новая папка\WP_20180317_12_50_17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6" y="1784976"/>
            <a:ext cx="2537567" cy="4452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user\Desktop\WP_20180315_12_07_07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1" y="3429000"/>
            <a:ext cx="2016224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/>
          <a:lstStyle/>
          <a:p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Лучший отдых – это смена видов деятельности, методов и приёмов работы.</a:t>
            </a:r>
            <a:b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794</Words>
  <Application>Microsoft Office PowerPoint</Application>
  <PresentationFormat>Экран (4:3)</PresentationFormat>
  <Paragraphs>124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Лучший отдых – это смена видов деятельности, методов и приёмов работы. </vt:lpstr>
      <vt:lpstr>Слайд 10</vt:lpstr>
      <vt:lpstr>Слайд 11</vt:lpstr>
      <vt:lpstr>, </vt:lpstr>
      <vt:lpstr>Слайд 13</vt:lpstr>
      <vt:lpstr>-конкурсы детских рисунков ;</vt:lpstr>
      <vt:lpstr>Слайд 15</vt:lpstr>
      <vt:lpstr>Слайд 16</vt:lpstr>
      <vt:lpstr>Слайд 17</vt:lpstr>
      <vt:lpstr>Слайд 18</vt:lpstr>
      <vt:lpstr>Слайд 19</vt:lpstr>
      <vt:lpstr>-организацию досуговой деятельности;</vt:lpstr>
      <vt:lpstr>Заботясь о физическом здоровье учеников, нельзя забывать о здоровье нравственном. Важно формировать моральные качества подростков через гражданско-патриотическое воспитание. </vt:lpstr>
      <vt:lpstr>Слайд 22</vt:lpstr>
      <vt:lpstr>Слайд 23</vt:lpstr>
      <vt:lpstr>Слайд 24</vt:lpstr>
      <vt:lpstr>Слайд 25</vt:lpstr>
      <vt:lpstr>Цветовод –любитель</vt:lpstr>
      <vt:lpstr>Участница художественной самодеятельности</vt:lpstr>
      <vt:lpstr>Слайд 28</vt:lpstr>
      <vt:lpstr>Слайд 29</vt:lpstr>
      <vt:lpstr>Слайд 30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104</cp:revision>
  <dcterms:created xsi:type="dcterms:W3CDTF">2010-06-09T05:16:24Z</dcterms:created>
  <dcterms:modified xsi:type="dcterms:W3CDTF">2018-04-25T16:47:05Z</dcterms:modified>
</cp:coreProperties>
</file>