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4322445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E55-F433-4498-BF03-98FA10DE92C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2AF8-ABFF-4EAE-8F32-A50DC594C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3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E55-F433-4498-BF03-98FA10DE92C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2AF8-ABFF-4EAE-8F32-A50DC594C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7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E55-F433-4498-BF03-98FA10DE92C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2AF8-ABFF-4EAE-8F32-A50DC594C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E55-F433-4498-BF03-98FA10DE92C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2AF8-ABFF-4EAE-8F32-A50DC594C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E55-F433-4498-BF03-98FA10DE92C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2AF8-ABFF-4EAE-8F32-A50DC594C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6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E55-F433-4498-BF03-98FA10DE92C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2AF8-ABFF-4EAE-8F32-A50DC594C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5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E55-F433-4498-BF03-98FA10DE92C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2AF8-ABFF-4EAE-8F32-A50DC594C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0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E55-F433-4498-BF03-98FA10DE92C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2AF8-ABFF-4EAE-8F32-A50DC594C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E55-F433-4498-BF03-98FA10DE92C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2AF8-ABFF-4EAE-8F32-A50DC594C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5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E55-F433-4498-BF03-98FA10DE92C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2AF8-ABFF-4EAE-8F32-A50DC594C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1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E55-F433-4498-BF03-98FA10DE92C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2AF8-ABFF-4EAE-8F32-A50DC594C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8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9E55-F433-4498-BF03-98FA10DE92C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2AF8-ABFF-4EAE-8F32-A50DC594C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03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432244548" r:id="rId1"/>
    <p:sldLayoutId id="2432244549" r:id="rId2"/>
    <p:sldLayoutId id="2432244550" r:id="rId3"/>
    <p:sldLayoutId id="2432244551" r:id="rId4"/>
    <p:sldLayoutId id="2432244552" r:id="rId5"/>
    <p:sldLayoutId id="2432244553" r:id="rId6"/>
    <p:sldLayoutId id="2432244554" r:id="rId7"/>
    <p:sldLayoutId id="2432244555" r:id="rId8"/>
    <p:sldLayoutId id="2432244556" r:id="rId9"/>
    <p:sldLayoutId id="2432244557" r:id="rId10"/>
    <p:sldLayoutId id="2432244558" r:id="rId11"/>
    <p:sldLayoutId id="24322445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0"/>
          <a:ext cx="9144000" cy="5143500"/>
          <a:chOff x="381000" y="0"/>
          <a:chExt cx="9144000" cy="5143500"/>
        </a:xfrm>
      </p:grpSpPr>
      <p:sp>
        <p:nvSpPr>
          <p:cNvPr id="2" name="TextBox 1"/>
          <p:cNvSpPr txBox="1"/>
          <p:nvPr/>
        </p:nvSpPr>
        <p:spPr>
          <a:xfrm>
            <a:off x="251520" y="627534"/>
            <a:ext cx="5334000" cy="952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Основы</a:t>
            </a:r>
            <a:r>
              <a:rPr lang="en-US" sz="4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бухгалтерского</a:t>
            </a:r>
            <a:r>
              <a:rPr lang="en-US" sz="4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учета</a:t>
            </a:r>
            <a:endParaRPr lang="en-US" sz="4000" b="1" u="none" strike="noStrike" cap="none" spc="0" dirty="0">
              <a:solidFill>
                <a:srgbClr val="00008B">
                  <a:alpha val="100000"/>
                </a:srgb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67694"/>
            <a:ext cx="5334000" cy="2123658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i="1" u="sng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ТЕМА:</a:t>
            </a:r>
            <a:r>
              <a:rPr lang="ru-RU" sz="22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2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Введение</a:t>
            </a:r>
            <a:r>
              <a:rPr lang="en-US" sz="22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2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в </a:t>
            </a:r>
            <a:r>
              <a:rPr lang="en-US" sz="22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бухгалтерию</a:t>
            </a:r>
            <a:endParaRPr lang="ru-RU" sz="22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20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2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Выполнела</a:t>
            </a:r>
            <a:r>
              <a:rPr lang="ru-RU" sz="220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:</a:t>
            </a:r>
          </a:p>
          <a:p>
            <a:pPr marL="0" marR="0" lvl="0" indent="0" algn="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Студентка ГБОУ СПО ЛНР «СПК»</a:t>
            </a:r>
          </a:p>
          <a:p>
            <a:pPr marL="0" marR="0" lvl="0" indent="0" algn="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Дрозд Дарья</a:t>
            </a:r>
            <a:endParaRPr lang="en-US" sz="22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1" descr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304800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Что такое бухгалтерский учет?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2585323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Бухгалтерский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учет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—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это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система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регистрации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,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обобщения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анализа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финансовой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информации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 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R="0" lvl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u="sng" strike="noStrike" cap="none" spc="0" dirty="0" err="1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Основные</a:t>
            </a:r>
            <a:r>
              <a:rPr lang="en-US" sz="1800" b="1" i="1" u="sng" strike="noStrike" cap="none" spc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аспекты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:</a:t>
            </a:r>
            <a:r>
              <a:rPr lang="en-US" sz="1800" u="none" strike="noStrike" cap="none" spc="0" dirty="0">
                <a:latin typeface="Calibri"/>
              </a:rPr>
              <a:t>
</a:t>
            </a:r>
            <a:endParaRPr lang="ru-RU" sz="1800" u="none" strike="noStrike" cap="none" spc="0" dirty="0" smtClean="0">
              <a:latin typeface="Calibri"/>
            </a:endParaRPr>
          </a:p>
          <a:p>
            <a:pPr marL="285750" marR="0" lvl="0" indent="-28575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u="none" strike="noStrike" cap="none" spc="0" dirty="0" err="1" smtClean="0">
                <a:latin typeface="Calibri"/>
              </a:rPr>
              <a:t>Учет</a:t>
            </a:r>
            <a:r>
              <a:rPr lang="en-US" sz="1800" u="none" strike="noStrike" cap="none" spc="0" dirty="0" smtClean="0">
                <a:latin typeface="Calibri"/>
              </a:rPr>
              <a:t> </a:t>
            </a:r>
            <a:r>
              <a:rPr lang="en-US" sz="1800" u="none" strike="noStrike" cap="none" spc="0" dirty="0" err="1">
                <a:latin typeface="Calibri"/>
              </a:rPr>
              <a:t>всех</a:t>
            </a:r>
            <a:r>
              <a:rPr lang="en-US" sz="1800" u="none" strike="noStrike" cap="none" spc="0" dirty="0">
                <a:latin typeface="Calibri"/>
              </a:rPr>
              <a:t> </a:t>
            </a:r>
            <a:r>
              <a:rPr lang="en-US" sz="1800" u="none" strike="noStrike" cap="none" spc="0" dirty="0" err="1">
                <a:latin typeface="Calibri"/>
              </a:rPr>
              <a:t>финансовых</a:t>
            </a:r>
            <a:r>
              <a:rPr lang="en-US" sz="1800" u="none" strike="noStrike" cap="none" spc="0" dirty="0">
                <a:latin typeface="Calibri"/>
              </a:rPr>
              <a:t> </a:t>
            </a:r>
            <a:r>
              <a:rPr lang="en-US" sz="1800" u="none" strike="noStrike" cap="none" spc="0" dirty="0" err="1">
                <a:latin typeface="Calibri"/>
              </a:rPr>
              <a:t>операций</a:t>
            </a:r>
            <a:r>
              <a:rPr lang="en-US" sz="1800" u="none" strike="noStrike" cap="none" spc="0" dirty="0">
                <a:latin typeface="Calibri"/>
              </a:rPr>
              <a:t>
</a:t>
            </a:r>
            <a:r>
              <a:rPr lang="en-US" sz="1800" u="none" strike="noStrike" cap="none" spc="0" dirty="0" smtClean="0">
                <a:latin typeface="Calibri"/>
              </a:rPr>
              <a:t> </a:t>
            </a:r>
            <a:r>
              <a:rPr lang="en-US" sz="1800" u="none" strike="noStrike" cap="none" spc="0" dirty="0" err="1">
                <a:latin typeface="Calibri"/>
              </a:rPr>
              <a:t>Подготовка</a:t>
            </a:r>
            <a:r>
              <a:rPr lang="en-US" sz="1800" u="none" strike="noStrike" cap="none" spc="0" dirty="0">
                <a:latin typeface="Calibri"/>
              </a:rPr>
              <a:t> </a:t>
            </a:r>
            <a:r>
              <a:rPr lang="en-US" sz="1800" u="none" strike="noStrike" cap="none" spc="0" dirty="0" err="1">
                <a:latin typeface="Calibri"/>
              </a:rPr>
              <a:t>отчетности</a:t>
            </a:r>
            <a:r>
              <a:rPr lang="en-US" sz="1800" u="none" strike="noStrike" cap="none" spc="0" dirty="0">
                <a:latin typeface="Calibri"/>
              </a:rPr>
              <a:t>
</a:t>
            </a:r>
            <a:r>
              <a:rPr lang="en-US" sz="1800" u="none" strike="noStrike" cap="none" spc="0" dirty="0" smtClean="0">
                <a:latin typeface="Calibri"/>
              </a:rPr>
              <a:t> </a:t>
            </a:r>
            <a:r>
              <a:rPr lang="en-US" sz="1800" u="none" strike="noStrike" cap="none" spc="0" dirty="0" err="1">
                <a:latin typeface="Calibri"/>
              </a:rPr>
              <a:t>Анализ</a:t>
            </a:r>
            <a:r>
              <a:rPr lang="en-US" sz="1800" u="none" strike="noStrike" cap="none" spc="0" dirty="0">
                <a:latin typeface="Calibri"/>
              </a:rPr>
              <a:t> </a:t>
            </a:r>
            <a:r>
              <a:rPr lang="en-US" sz="1800" u="none" strike="noStrike" cap="none" spc="0" dirty="0" err="1">
                <a:latin typeface="Calibri"/>
              </a:rPr>
              <a:t>финансовых</a:t>
            </a:r>
            <a:r>
              <a:rPr lang="en-US" sz="1800" u="none" strike="noStrike" cap="none" spc="0" dirty="0">
                <a:latin typeface="Calibri"/>
              </a:rPr>
              <a:t> </a:t>
            </a:r>
            <a:r>
              <a:rPr lang="en-US" sz="1800" u="none" strike="noStrike" cap="none" spc="0" dirty="0" err="1">
                <a:latin typeface="Calibri"/>
              </a:rPr>
              <a:t>результатов</a:t>
            </a:r>
            <a:endParaRPr lang="en-US" sz="1800" u="none" strike="noStrike" cap="none" spc="0" dirty="0">
              <a:latin typeface="Calibri"/>
            </a:endParaRPr>
          </a:p>
        </p:txBody>
      </p:sp>
      <p:pic>
        <p:nvPicPr>
          <p:cNvPr id="4" name="Image2" descr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13159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Задачи бухгалтерского учета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1200329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Основные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задачи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бухгалтерского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учета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: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1.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Систематизация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данных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2.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Обеспечение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точности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финансовых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отчетов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3.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Контроль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за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расходами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доходами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3" descr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59582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Финансовая отчетность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1540768"/>
            <a:ext cx="5112568" cy="239913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R="0" lvl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Финансовая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отчетность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включает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: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285750" marR="0" lvl="0" indent="-28575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Баланс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Отчет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о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прибылях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убытках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Отчет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о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движении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денежных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средств</a:t>
            </a:r>
            <a:endParaRPr lang="ru-RU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285750" marR="0" lvl="0" indent="-28575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R="0" lvl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Эти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документы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формируют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полное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представление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о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состоянии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бизнеса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</a:t>
            </a:r>
          </a:p>
        </p:txBody>
      </p:sp>
      <p:pic>
        <p:nvPicPr>
          <p:cNvPr id="4" name="Image4" descr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275606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Основные понятия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963988" cy="20313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Некоторые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ключевые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понятия</a:t>
            </a:r>
            <a:r>
              <a:rPr lang="en-US" sz="1800" b="1" i="1" u="sng" strike="noStrike" cap="none" spc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:</a:t>
            </a:r>
            <a:endParaRPr lang="ru-RU" sz="1800" b="1" i="1" u="sng" strike="noStrike" cap="none" spc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285750" marR="0" lvl="0" indent="-28575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285750" marR="0" lvl="0" indent="-28575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Активы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—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все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,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что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принадлежит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компании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Пассивы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—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обязательства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перед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кредиторами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Капитал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—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собственные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средства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владельцев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</a:t>
            </a:r>
          </a:p>
        </p:txBody>
      </p:sp>
      <p:pic>
        <p:nvPicPr>
          <p:cNvPr id="4" name="Image5" descr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Учетные записи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7004" y="1523999"/>
            <a:ext cx="5237484" cy="20313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Учетные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записи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представляют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собой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записи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всех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финансовых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операций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.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Основные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виды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учета</a:t>
            </a:r>
            <a:r>
              <a:rPr lang="en-US" sz="1800" b="1" i="1" u="sng" strike="noStrike" cap="none" spc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:</a:t>
            </a:r>
            <a:endParaRPr lang="ru-RU" sz="1800" b="1" i="1" u="sng" strike="noStrike" cap="none" spc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285750" marR="0" lvl="0" indent="-28575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Кассовый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учет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Учет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банковских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счетах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Учет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дебиторской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кредиторской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задолженности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6" descr="Imag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Стандарты бухгалтерского учета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2031325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В </a:t>
            </a:r>
            <a:r>
              <a:rPr lang="en-US" sz="1800" b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России</a:t>
            </a:r>
            <a:r>
              <a:rPr lang="en-US" sz="1800" b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действуют</a:t>
            </a:r>
            <a:r>
              <a:rPr lang="en-US" sz="1800" b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следующие</a:t>
            </a:r>
            <a:r>
              <a:rPr lang="en-US" sz="1800" b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стандарты</a:t>
            </a:r>
            <a:r>
              <a:rPr lang="en-US" sz="1800" b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: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1.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Общепринятые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принципы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бухгалтерского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учета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2. РСБУ (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Российские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стандарты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бухгалтерского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учета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)
3. МСФО (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Международные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стандарты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финансовой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отчетности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)</a:t>
            </a:r>
          </a:p>
        </p:txBody>
      </p:sp>
      <p:pic>
        <p:nvPicPr>
          <p:cNvPr id="4" name="Image7" descr="Imag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75606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Пользователи бухгалтерской информации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1754326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R="0" lvl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Основные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пользователи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бухгалтерской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информации</a:t>
            </a:r>
            <a:r>
              <a:rPr lang="en-US" sz="1800" b="1" i="1" u="sng" strike="noStrike" cap="none" spc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:</a:t>
            </a:r>
            <a:endParaRPr lang="ru-RU" sz="1800" b="1" i="1" u="sng" strike="noStrike" cap="none" spc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285750" marR="0" lvl="0" indent="-28575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Менеджеры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Владельцы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Государственные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органы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Инвесторы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8" descr="Imag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2699792" y="555526"/>
            <a:ext cx="4896544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Заключение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2031325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R="0" lvl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Бухгалтерский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b="1" i="1" u="sng" strike="noStrike" cap="none" spc="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учет</a:t>
            </a:r>
            <a:r>
              <a:rPr lang="en-US" sz="1800" b="1" i="1" u="sng" strike="noStrike" cap="none" spc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—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это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ключ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к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успешному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управлению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финансами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.</a:t>
            </a:r>
            <a:endParaRPr lang="ru-RU" sz="18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285750" marR="0" lvl="0" indent="-28575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R="0" lvl="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u="sng" strike="noStrike" cap="none" spc="0" dirty="0" err="1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Важно</a:t>
            </a:r>
            <a:r>
              <a:rPr lang="en-US" sz="1800" b="1" i="1" u="sng" strike="noStrike" cap="none" spc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:</a:t>
            </a:r>
            <a:endParaRPr lang="ru-RU" sz="1800" b="1" i="1" u="sng" strike="noStrike" cap="none" spc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285750" marR="0" lvl="0" indent="-28575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Понимать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принципы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учета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Использовать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стандарты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Обеспечивать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точность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прозрачность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9" descr="Image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920412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</TotalTime>
  <Words>120</Words>
  <Application>Microsoft Office PowerPoint</Application>
  <PresentationFormat>Экран (16:9)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Asus</cp:lastModifiedBy>
  <cp:revision>2</cp:revision>
  <dcterms:created xsi:type="dcterms:W3CDTF">2025-03-29T06:04:33Z</dcterms:created>
  <dcterms:modified xsi:type="dcterms:W3CDTF">2025-03-30T12:35:25Z</dcterms:modified>
</cp:coreProperties>
</file>