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74" r:id="rId5"/>
    <p:sldId id="259" r:id="rId6"/>
    <p:sldId id="275" r:id="rId7"/>
    <p:sldId id="276" r:id="rId8"/>
    <p:sldId id="277" r:id="rId9"/>
    <p:sldId id="278" r:id="rId10"/>
    <p:sldId id="280" r:id="rId11"/>
    <p:sldId id="279" r:id="rId12"/>
    <p:sldId id="281" r:id="rId13"/>
    <p:sldId id="282" r:id="rId14"/>
    <p:sldId id="283" r:id="rId15"/>
    <p:sldId id="284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pring-leaves-vector-backgroun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194"/>
            <a:ext cx="9144000" cy="5146694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142859"/>
            <a:ext cx="8572560" cy="1357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+mj-cs"/>
              </a:rPr>
              <a:t>Психолого-педагогическая социализация детей с ОВЗ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T Astra Serif" pitchFamily="18" charset="-52"/>
              <a:ea typeface="PT Astra Serif" pitchFamily="18" charset="-52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57158" y="1500180"/>
            <a:ext cx="8572560" cy="35004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+mn-cs"/>
              </a:rPr>
              <a:t>Передовые подходы и методы социализации детей с ОВЗ в полустационарных реабилитационных центрах.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T Astra Serif" pitchFamily="18" charset="-52"/>
              <a:ea typeface="PT Astra Serif" pitchFamily="18" charset="-52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+mn-cs"/>
              </a:rPr>
              <a:t>Отделение по реабилитации детей с ограниченными возможностями здоровья и инвалидностью и молодых инвалидов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+mn-cs"/>
              </a:rPr>
              <a:t>Старомайнского района «Добродея» ОГБУСО КЦСО «Доверие»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cs typeface="+mn-cs"/>
              </a:rPr>
              <a:t>педагог - психолог Евтухина Наталья Владимировна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T Astra Serif" pitchFamily="18" charset="-52"/>
              <a:ea typeface="PT Astra Serif" pitchFamily="18" charset="-5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pring-leaves-vector-backgroun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194"/>
            <a:ext cx="9144000" cy="514669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05979"/>
            <a:ext cx="8858312" cy="85725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Инклюзивные подходы в работе </a:t>
            </a:r>
            <a:r>
              <a:rPr lang="ru-RU" sz="3200" b="1" i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с </a:t>
            </a:r>
            <a:r>
              <a:rPr lang="ru-RU" sz="3200" b="1" i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детьми с ОВЗ</a:t>
            </a:r>
            <a:endParaRPr lang="ru-RU" sz="3200" b="1" i="1" dirty="0">
              <a:solidFill>
                <a:srgbClr val="00206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1142990"/>
            <a:ext cx="57150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Включение детей с ОВЗ в совместные занятия со сверстниками способствует воспитанию толерантности и взаимопомощи, развивает навыки социальной адаптации.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Использование индивидуальных программ </a:t>
            </a:r>
            <a:r>
              <a:rPr lang="ru-RU" sz="14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позволяет </a:t>
            </a:r>
            <a:r>
              <a:rPr lang="ru-RU" sz="14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учитывать особенности каждого ребёнка, обеспечивая максимально эффективную поддержку на всех этапах его развития.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Практика наставничества и парного взаимодействия помогает детям лучше ориентироваться в коллективе, формирует положительный опыт взаимодействия и поделённой ответственности.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Постоянный мониторинг достижений и гибкая корректировка </a:t>
            </a:r>
            <a:r>
              <a:rPr lang="ru-RU" sz="14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реабилитационных </a:t>
            </a:r>
            <a:r>
              <a:rPr lang="ru-RU" sz="14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программ </a:t>
            </a:r>
            <a:endParaRPr lang="ru-RU" sz="1400" dirty="0" smtClean="0">
              <a:solidFill>
                <a:srgbClr val="002060"/>
              </a:solidFill>
              <a:latin typeface="PT Astra Serif" pitchFamily="18" charset="-52"/>
              <a:ea typeface="PT Astra Serif" pitchFamily="18" charset="-52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обеспечивают </a:t>
            </a:r>
            <a:r>
              <a:rPr lang="ru-RU" sz="14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устойчивую </a:t>
            </a:r>
            <a:endParaRPr lang="ru-RU" sz="1400" dirty="0" smtClean="0">
              <a:solidFill>
                <a:srgbClr val="002060"/>
              </a:solidFill>
              <a:latin typeface="PT Astra Serif" pitchFamily="18" charset="-52"/>
              <a:ea typeface="PT Astra Serif" pitchFamily="18" charset="-52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динамику </a:t>
            </a:r>
            <a:r>
              <a:rPr lang="ru-RU" sz="14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личностного и </a:t>
            </a:r>
            <a:endParaRPr lang="ru-RU" sz="1400" dirty="0" smtClean="0">
              <a:solidFill>
                <a:srgbClr val="002060"/>
              </a:solidFill>
              <a:latin typeface="PT Astra Serif" pitchFamily="18" charset="-52"/>
              <a:ea typeface="PT Astra Serif" pitchFamily="18" charset="-52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социального </a:t>
            </a:r>
            <a:r>
              <a:rPr lang="ru-RU" sz="14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развития ребёнка.</a:t>
            </a:r>
            <a:endParaRPr lang="ru-RU" sz="1400" dirty="0">
              <a:solidFill>
                <a:srgbClr val="00206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7" name="Рисунок 6" descr="IMG_20240119_143239_8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3339709"/>
            <a:ext cx="2405055" cy="1803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20241016_141116_203.jpg"/>
          <p:cNvPicPr>
            <a:picLocks noChangeAspect="1"/>
          </p:cNvPicPr>
          <p:nvPr/>
        </p:nvPicPr>
        <p:blipFill>
          <a:blip r:embed="rId4" cstate="print"/>
          <a:srcRect t="12963" r="8642" b="7407"/>
          <a:stretch>
            <a:fillRect/>
          </a:stretch>
        </p:blipFill>
        <p:spPr>
          <a:xfrm>
            <a:off x="285720" y="714362"/>
            <a:ext cx="1905567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-20240821-WA0015.jpg"/>
          <p:cNvPicPr>
            <a:picLocks noChangeAspect="1"/>
          </p:cNvPicPr>
          <p:nvPr/>
        </p:nvPicPr>
        <p:blipFill>
          <a:blip r:embed="rId5" cstate="print"/>
          <a:srcRect t="27211" r="15396"/>
          <a:stretch>
            <a:fillRect/>
          </a:stretch>
        </p:blipFill>
        <p:spPr>
          <a:xfrm>
            <a:off x="1000100" y="2850360"/>
            <a:ext cx="2000264" cy="229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pring-leaves-vector-backgroun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194"/>
            <a:ext cx="9144000" cy="514669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Рост показателей социализации детей с ОВЗ после реабилитации</a:t>
            </a:r>
            <a:endParaRPr lang="ru-RU" sz="3600" b="1" i="1" dirty="0">
              <a:solidFill>
                <a:srgbClr val="00206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5" name="Рисунок 4" descr="табл,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247900"/>
            <a:ext cx="4181475" cy="2895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1214428"/>
            <a:ext cx="45720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После прохождения программ центра дети с ОВЗ демонстрируют значительное улучшение адаптации, коммуникации и эмоционального состояния, что способствует успешной интеграции в социум.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Наиболее выраженный рост наблюдается в эмоциональном благополучии, однако положительная динамика зафиксирована по всем ключевым направлениям социализации.</a:t>
            </a:r>
            <a:endParaRPr lang="ru-RU" sz="2000" dirty="0">
              <a:solidFill>
                <a:srgbClr val="002060"/>
              </a:solidFill>
              <a:latin typeface="PT Astra Serif" pitchFamily="18" charset="-52"/>
              <a:ea typeface="PT Astra Serif" pitchFamily="18" charset="-5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pring-leaves-vector-backgroun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194"/>
            <a:ext cx="9144000" cy="514669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58312" cy="8572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Преодоление барьеров социализации</a:t>
            </a:r>
            <a:endParaRPr lang="ru-RU" b="1" i="1" dirty="0">
              <a:solidFill>
                <a:srgbClr val="00206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6" name="Рисунок 5" descr="IMG_20240916_142307_6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08030" y="2428874"/>
            <a:ext cx="2035970" cy="2714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240911-WA0000.jpg"/>
          <p:cNvPicPr>
            <a:picLocks noChangeAspect="1"/>
          </p:cNvPicPr>
          <p:nvPr/>
        </p:nvPicPr>
        <p:blipFill>
          <a:blip r:embed="rId4" cstate="print"/>
          <a:srcRect l="10475" t="21113" r="12703" b="6960"/>
          <a:stretch>
            <a:fillRect/>
          </a:stretch>
        </p:blipFill>
        <p:spPr>
          <a:xfrm>
            <a:off x="0" y="2928922"/>
            <a:ext cx="2928926" cy="2063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-20240911-WA00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630" y="642924"/>
            <a:ext cx="1802916" cy="2395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786050" y="785800"/>
            <a:ext cx="44291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Психологические препятствия, такие как неуверенность, тревожность и страх отвержения, преодолеваются через индивидуальную и групповую психокоррекцию, а также создание поддерживающей атмосферы в центре</a:t>
            </a:r>
            <a:r>
              <a:rPr lang="ru-RU" sz="16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.</a:t>
            </a:r>
            <a:endParaRPr lang="ru-RU" sz="1600" dirty="0" smtClean="0">
              <a:solidFill>
                <a:srgbClr val="002060"/>
              </a:solidFill>
              <a:latin typeface="PT Astra Serif" pitchFamily="18" charset="-52"/>
              <a:ea typeface="PT Astra Serif" pitchFamily="18" charset="-52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Социальные преграды, включая ограниченный круг общения и стереотипы общества, снижаются посредством организации совместных мероприятий с ровесниками и просветительской работы с окружающими.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Формирование положительного взаимодействия центра и семьи способствует успешной социализации: специалисты обучают родителей навыкам поддержки ребенка, вовлекают их </a:t>
            </a:r>
            <a:r>
              <a:rPr lang="ru-RU" sz="16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в реабилитационный </a:t>
            </a:r>
            <a:r>
              <a:rPr lang="ru-RU" sz="16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процесс.</a:t>
            </a:r>
            <a:endParaRPr lang="ru-RU" sz="1600" dirty="0">
              <a:solidFill>
                <a:srgbClr val="002060"/>
              </a:solidFill>
              <a:latin typeface="PT Astra Serif" pitchFamily="18" charset="-52"/>
              <a:ea typeface="PT Astra Serif" pitchFamily="18" charset="-5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pring-leaves-vector-backgroun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194"/>
            <a:ext cx="9144000" cy="514669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86874" cy="85725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Психолого-педагогические технологии и инновации</a:t>
            </a:r>
            <a:endParaRPr lang="ru-RU" sz="2800" b="1" i="1" dirty="0">
              <a:solidFill>
                <a:srgbClr val="00206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714362"/>
            <a:ext cx="87154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Тренинговые и игровые </a:t>
            </a:r>
            <a:r>
              <a:rPr lang="ru-RU" b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методики </a:t>
            </a:r>
            <a:r>
              <a:rPr lang="ru-RU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Тренинги </a:t>
            </a:r>
            <a:r>
              <a:rPr lang="ru-RU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по развитию коммуникации, групповые и ролевые игры помогают детям с ОВЗ осваивать эффективные модели поведения, укреплять уверенность и самостоятельно решать социальные задачи.</a:t>
            </a:r>
            <a:r>
              <a:rPr lang="ru-RU" b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Арт-терапия и современные мультимедийные </a:t>
            </a:r>
            <a:r>
              <a:rPr lang="ru-RU" b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средства </a:t>
            </a:r>
            <a:r>
              <a:rPr lang="ru-RU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Арт-терапия </a:t>
            </a:r>
            <a:r>
              <a:rPr lang="ru-RU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способствует эмоциональной разрядке, формированию самооценки и раскрытию творческого потенциала. Использование мультимедийных технологий расширяет возможности для интерактивного развития и социальной адаптации.</a:t>
            </a:r>
            <a:endParaRPr lang="ru-RU" dirty="0">
              <a:solidFill>
                <a:srgbClr val="00206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6" name="Рисунок 5" descr="IMG_20240923_142943_5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643188"/>
            <a:ext cx="3333749" cy="2500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250324_143558_459.jpg"/>
          <p:cNvPicPr>
            <a:picLocks noChangeAspect="1"/>
          </p:cNvPicPr>
          <p:nvPr/>
        </p:nvPicPr>
        <p:blipFill>
          <a:blip r:embed="rId4" cstate="print"/>
          <a:srcRect l="14583" t="11111" r="7291"/>
          <a:stretch>
            <a:fillRect/>
          </a:stretch>
        </p:blipFill>
        <p:spPr>
          <a:xfrm>
            <a:off x="3500430" y="2714626"/>
            <a:ext cx="2846348" cy="2428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250402_160159_567.jpg"/>
          <p:cNvPicPr>
            <a:picLocks noChangeAspect="1"/>
          </p:cNvPicPr>
          <p:nvPr/>
        </p:nvPicPr>
        <p:blipFill>
          <a:blip r:embed="rId5" cstate="print"/>
          <a:srcRect l="5001" t="10695" b="21249"/>
          <a:stretch>
            <a:fillRect/>
          </a:stretch>
        </p:blipFill>
        <p:spPr>
          <a:xfrm>
            <a:off x="6357950" y="2687017"/>
            <a:ext cx="2571736" cy="2456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pring-leaves-vector-backgroun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194"/>
            <a:ext cx="9144000" cy="514669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8"/>
            <a:ext cx="9144000" cy="85725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Результаты и перспективы развития </a:t>
            </a:r>
            <a:r>
              <a:rPr lang="ru-RU" sz="3200" b="1" i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системы </a:t>
            </a:r>
            <a:r>
              <a:rPr lang="ru-RU" sz="3200" b="1" i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поддержки</a:t>
            </a:r>
            <a:endParaRPr lang="ru-RU" sz="3200" b="1" i="1" dirty="0">
              <a:solidFill>
                <a:srgbClr val="00206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071552"/>
            <a:ext cx="88583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Повышение качества социализации подтверждается ростом самостоятельности, расширением социальных контактов и успешной интеграцией детей с ОВЗ в образовательную среду и общество в целом.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 Ведётся внедрение новых технологий, совершенствование программ и повышение квалификации сотрудников, что способствует гибкому отклику на индивидуальные потребности каждого ребёнка.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Перспективы развития включают расширение межведомственного сотрудничества, внедрение инновационных практик и усиление поддержки семей для максимальной эффективности социализационных процессов.</a:t>
            </a:r>
            <a:endParaRPr lang="ru-RU" sz="1400" dirty="0">
              <a:solidFill>
                <a:srgbClr val="00206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6" name="Рисунок 5" descr="IMG_20241007_141907_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5" y="2357436"/>
            <a:ext cx="2089548" cy="278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41007_143749_3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357436"/>
            <a:ext cx="2089549" cy="278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250324_150014_3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7422" y="2381231"/>
            <a:ext cx="2071702" cy="2762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240131_144319_45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1999" y="2381230"/>
            <a:ext cx="2071703" cy="2762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pring-leaves-vector-backgroun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194"/>
            <a:ext cx="9144000" cy="514669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543956" cy="85725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Ключевые выводы </a:t>
            </a:r>
            <a:r>
              <a:rPr lang="ru-RU" sz="3200" b="1" i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и </a:t>
            </a:r>
            <a:r>
              <a:rPr lang="ru-RU" sz="3200" b="1" i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практические рекомендации</a:t>
            </a:r>
            <a:endParaRPr lang="ru-RU" sz="3200" b="1" i="1" dirty="0">
              <a:solidFill>
                <a:srgbClr val="00206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214428"/>
            <a:ext cx="75724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Эффективная социализация детей с ОВЗ требует системного подхода, инноваций и тесного сотрудничества специалистов и семьи. Рекомендуется развивать индивидуальные программы, укреплять инклюзивную среду и поддерживать профессиональное развитие сотрудников</a:t>
            </a:r>
            <a:r>
              <a:rPr lang="ru-RU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.</a:t>
            </a:r>
          </a:p>
          <a:p>
            <a:endParaRPr lang="ru-RU" dirty="0" smtClean="0">
              <a:solidFill>
                <a:srgbClr val="002060"/>
              </a:solidFill>
              <a:latin typeface="PT Astra Serif" pitchFamily="18" charset="-52"/>
              <a:ea typeface="PT Astra Serif" pitchFamily="18" charset="-52"/>
            </a:endParaRPr>
          </a:p>
          <a:p>
            <a:endParaRPr lang="ru-RU" dirty="0" smtClean="0">
              <a:solidFill>
                <a:srgbClr val="002060"/>
              </a:solidFill>
              <a:latin typeface="PT Astra Serif" pitchFamily="18" charset="-52"/>
              <a:ea typeface="PT Astra Serif" pitchFamily="18" charset="-52"/>
            </a:endParaRPr>
          </a:p>
          <a:p>
            <a:endParaRPr lang="ru-RU" dirty="0" smtClean="0">
              <a:solidFill>
                <a:srgbClr val="002060"/>
              </a:solidFill>
              <a:latin typeface="PT Astra Serif" pitchFamily="18" charset="-52"/>
              <a:ea typeface="PT Astra Serif" pitchFamily="18" charset="-52"/>
            </a:endParaRP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СПАСИБО ЗА ВНИМАНИЕ!</a:t>
            </a:r>
            <a:endParaRPr lang="ru-RU" b="1" i="1" dirty="0">
              <a:solidFill>
                <a:srgbClr val="002060"/>
              </a:solidFill>
              <a:latin typeface="PT Astra Serif" pitchFamily="18" charset="-52"/>
              <a:ea typeface="PT Astra Serif" pitchFamily="18" charset="-5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pring-leaves-vector-backgroun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194"/>
            <a:ext cx="9144000" cy="5146694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142859"/>
            <a:ext cx="8572560" cy="1357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i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Актуальность задачи и направления работы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T Astra Serif" pitchFamily="18" charset="-52"/>
              <a:ea typeface="PT Astra Serif" pitchFamily="18" charset="-52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57158" y="1500180"/>
            <a:ext cx="8572560" cy="3500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Социализация детей с ОВЗ — ключ к их успешной интеграции в общество. Полустационарные реабилитационные центры предлагают современные пути поддержки, требующие высокого профессионализма специалистов и целенаправленного взаимодействия со всеми участниками процесса.</a:t>
            </a:r>
            <a:endParaRPr lang="ru-RU" sz="2800" i="1" dirty="0">
              <a:solidFill>
                <a:srgbClr val="002060"/>
              </a:solidFill>
              <a:latin typeface="PT Astra Serif" pitchFamily="18" charset="-52"/>
              <a:ea typeface="PT Astra Serif" pitchFamily="18" charset="-5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pring-leaves-vector-backgroun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194"/>
            <a:ext cx="9144000" cy="5146694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357686" y="285734"/>
            <a:ext cx="4572032" cy="1214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15% детей школьного возраста в России имеют различные формы ОВЗ. 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Минпросвещения</a:t>
            </a:r>
            <a:r>
              <a:rPr lang="ru-RU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 РФ, 2023</a:t>
            </a:r>
            <a:endParaRPr lang="ru-RU" sz="4400" dirty="0">
              <a:solidFill>
                <a:srgbClr val="00206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57158" y="214296"/>
            <a:ext cx="4000528" cy="4786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Значительная доля детей сталкивается с нарушениями здоровья, требующими индивидуального психолого-педагогического сопровождения</a:t>
            </a:r>
            <a:r>
              <a:rPr lang="ru-RU" sz="2800" dirty="0" smtClean="0"/>
              <a:t>.</a:t>
            </a:r>
            <a:endParaRPr lang="ru-RU" sz="2800" dirty="0" smtClean="0"/>
          </a:p>
        </p:txBody>
      </p:sp>
      <p:pic>
        <p:nvPicPr>
          <p:cNvPr id="8" name="Рисунок 7" descr="овз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500180"/>
            <a:ext cx="4623305" cy="3462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pring-leaves-vector-backgroun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194"/>
            <a:ext cx="9144000" cy="5146694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142859"/>
            <a:ext cx="8572560" cy="1357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i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Роль социализации в жизни ребенка с ОВЗ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T Astra Serif" pitchFamily="18" charset="-52"/>
              <a:ea typeface="PT Astra Serif" pitchFamily="18" charset="-52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57158" y="1500180"/>
            <a:ext cx="4357718" cy="3500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1600" i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Социализация способствует формированию у детей с ОВЗ жизненных навыков, самостоятельности и адаптации к условиям современного общества. Это процесс, который обеспечивает раскрытие потенциала ребёнка на каждом этапе развития.</a:t>
            </a:r>
          </a:p>
          <a:p>
            <a:r>
              <a:rPr lang="ru-RU" sz="1600" i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 Положительная социальная интеграция снижает риски изоляции, способствует укреплению самооценки и развитию устойчивых межличностных связей. Она является важнейшим условием для полноценного личностного становления и чувства принадлежности к коллективу.</a:t>
            </a:r>
            <a:endParaRPr lang="ru-RU" sz="1600" i="1" dirty="0">
              <a:solidFill>
                <a:srgbClr val="00206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8" name="Рисунок 7" descr="IMG-20250402-WA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857484"/>
            <a:ext cx="303852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250317-WA0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1357304"/>
            <a:ext cx="2643174" cy="1984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pring-leaves-vector-backgroun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194"/>
            <a:ext cx="9144000" cy="514669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Функции и особенности полустационарного реабилитационного центра</a:t>
            </a:r>
            <a:endParaRPr lang="ru-RU" sz="2400" b="1" i="1" dirty="0">
              <a:solidFill>
                <a:srgbClr val="00206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928676"/>
            <a:ext cx="42148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Полустационарная форма реабилитации предполагает гибкую организацию пребывания, что обеспечивает регулярную поддержку без </a:t>
            </a:r>
            <a:r>
              <a:rPr lang="ru-RU" sz="14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длитель-ного </a:t>
            </a:r>
            <a:r>
              <a:rPr lang="ru-RU" sz="14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отрыва ребёнка от семьи и привычного </a:t>
            </a:r>
            <a:r>
              <a:rPr lang="ru-RU" sz="1400" dirty="0" err="1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окру-жения</a:t>
            </a:r>
            <a:r>
              <a:rPr lang="ru-RU" sz="14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Центр </a:t>
            </a:r>
            <a:r>
              <a:rPr lang="ru-RU" sz="14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данного типа </a:t>
            </a:r>
            <a:r>
              <a:rPr lang="ru-RU" sz="14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включает </a:t>
            </a:r>
            <a:r>
              <a:rPr lang="ru-RU" sz="14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команду </a:t>
            </a:r>
            <a:r>
              <a:rPr lang="ru-RU" sz="1400" dirty="0" err="1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специалис-тов</a:t>
            </a:r>
            <a:r>
              <a:rPr lang="ru-RU" sz="14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разного профиля </a:t>
            </a:r>
            <a:r>
              <a:rPr lang="ru-RU" sz="14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—психолога, логопеда, </a:t>
            </a:r>
            <a:r>
              <a:rPr lang="ru-RU" sz="1400" dirty="0" err="1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инст-руктора</a:t>
            </a:r>
            <a:r>
              <a:rPr lang="ru-RU" sz="14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ФК, реализующих индивидуальные и </a:t>
            </a:r>
            <a:r>
              <a:rPr lang="ru-RU" sz="1400" dirty="0" err="1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груп-повые</a:t>
            </a:r>
            <a:r>
              <a:rPr lang="ru-RU" sz="14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программы.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Основные преимущества — возможность сочетать образовательный процесс и социальную адаптацию в комфортной среде, ориентированной на </a:t>
            </a:r>
            <a:r>
              <a:rPr lang="ru-RU" sz="1400" dirty="0" err="1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потреб-ности</a:t>
            </a:r>
            <a:r>
              <a:rPr lang="ru-RU" sz="14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конкретного ребёнка.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В отличие от стационара, </a:t>
            </a:r>
            <a:r>
              <a:rPr lang="ru-RU" sz="14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полустационарный центр способствует </a:t>
            </a:r>
            <a:r>
              <a:rPr lang="ru-RU" sz="14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сохранению семейных связей и </a:t>
            </a:r>
            <a:r>
              <a:rPr lang="ru-RU" sz="1400" dirty="0" err="1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посте-пенной</a:t>
            </a:r>
            <a:r>
              <a:rPr lang="ru-RU" sz="14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социализации, а по сравнению с </a:t>
            </a:r>
            <a:r>
              <a:rPr lang="ru-RU" sz="1400" dirty="0" err="1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амбулато-рией</a:t>
            </a:r>
            <a:r>
              <a:rPr lang="ru-RU" sz="14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 обеспечивает </a:t>
            </a:r>
            <a:r>
              <a:rPr lang="ru-RU" sz="14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более комплексный подход к </a:t>
            </a:r>
            <a:r>
              <a:rPr lang="ru-RU" sz="1400" dirty="0" err="1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реа-билитации</a:t>
            </a:r>
            <a:r>
              <a:rPr lang="ru-RU" sz="14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.</a:t>
            </a:r>
            <a:endParaRPr lang="ru-RU" sz="1400" dirty="0">
              <a:solidFill>
                <a:srgbClr val="00206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6" name="Рисунок 5" descr="IMG_20240923_140051_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714362"/>
            <a:ext cx="2786049" cy="3714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50414_152642_725.jpg"/>
          <p:cNvPicPr>
            <a:picLocks noChangeAspect="1"/>
          </p:cNvPicPr>
          <p:nvPr/>
        </p:nvPicPr>
        <p:blipFill>
          <a:blip r:embed="rId4" cstate="print"/>
          <a:srcRect l="13332" r="9334"/>
          <a:stretch>
            <a:fillRect/>
          </a:stretch>
        </p:blipFill>
        <p:spPr>
          <a:xfrm>
            <a:off x="142844" y="571485"/>
            <a:ext cx="2286016" cy="3941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pring-leaves-vector-backgroun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194"/>
            <a:ext cx="9144000" cy="514669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05979"/>
            <a:ext cx="8715436" cy="85725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Психолого-педагогическая поддержка: основные направления</a:t>
            </a:r>
            <a:endParaRPr lang="ru-RU" sz="3200" b="1" i="1" dirty="0">
              <a:solidFill>
                <a:srgbClr val="00206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42844" y="1200151"/>
            <a:ext cx="5000660" cy="17287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90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</a:rPr>
              <a:t>Комплексная диагностика позволяет выявить индивидуальные особенности ребёнка, определить оптимальные стратегии коррекционной и развивающей работы. Консультирование семьи способствует единству подходов к его воспитанию и обучению.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600" i="1" dirty="0" smtClean="0">
              <a:solidFill>
                <a:srgbClr val="002060"/>
              </a:solidFill>
              <a:latin typeface="PT Astra Serif" pitchFamily="18" charset="-52"/>
              <a:ea typeface="PT Astra Serif" pitchFamily="18" charset="-5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60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6" name="Рисунок 5" descr="IMG_20240917_143234_101.jpg"/>
          <p:cNvPicPr>
            <a:picLocks noChangeAspect="1"/>
          </p:cNvPicPr>
          <p:nvPr/>
        </p:nvPicPr>
        <p:blipFill>
          <a:blip r:embed="rId3" cstate="print"/>
          <a:srcRect t="22222"/>
          <a:stretch>
            <a:fillRect/>
          </a:stretch>
        </p:blipFill>
        <p:spPr>
          <a:xfrm>
            <a:off x="5572132" y="1071552"/>
            <a:ext cx="2135481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41007_141907_029.jpg"/>
          <p:cNvPicPr>
            <a:picLocks noChangeAspect="1"/>
          </p:cNvPicPr>
          <p:nvPr/>
        </p:nvPicPr>
        <p:blipFill>
          <a:blip r:embed="rId4" cstate="print"/>
          <a:srcRect t="23530"/>
          <a:stretch>
            <a:fillRect/>
          </a:stretch>
        </p:blipFill>
        <p:spPr>
          <a:xfrm>
            <a:off x="714349" y="2679714"/>
            <a:ext cx="2416410" cy="2463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286116" y="3143254"/>
            <a:ext cx="5715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i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Особое значение уделяется созданию доступной среды и развитию коммуникативных навыков посредством занятий, совместных мероприятий и индивидуальных упражнений, расширяющих спектр самостоятельного взаимодействия детей со сверстниками.</a:t>
            </a:r>
            <a:endParaRPr lang="ru-RU" i="1" dirty="0">
              <a:solidFill>
                <a:srgbClr val="002060"/>
              </a:solidFill>
              <a:latin typeface="PT Astra Serif" pitchFamily="18" charset="-52"/>
              <a:ea typeface="PT Astra Serif" pitchFamily="18" charset="-5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pring-leaves-vector-backgroun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194"/>
            <a:ext cx="9144000" cy="514669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Сравнительная таблица методов социализации</a:t>
            </a:r>
            <a:endParaRPr lang="ru-RU" sz="3600" b="1" i="1" dirty="0">
              <a:solidFill>
                <a:srgbClr val="00206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5" name="Рисунок 4" descr="табл.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4428"/>
            <a:ext cx="4126485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143372" y="1214428"/>
            <a:ext cx="47863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Основные психолого-педагогические методы и их пригодность для полустационарных центров.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Групповые и творческие методы наиболее результативны и часто используются в полустационарных условиях.</a:t>
            </a:r>
            <a:endParaRPr lang="ru-RU" sz="1400" dirty="0">
              <a:solidFill>
                <a:srgbClr val="00206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7" name="Рисунок 6" descr="IMG-20241001-WA00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214560"/>
            <a:ext cx="3892279" cy="2928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pring-leaves-vector-backgroun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194"/>
            <a:ext cx="9144000" cy="514669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05979"/>
            <a:ext cx="8858312" cy="8572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Ключевые элементы социокультурной среды</a:t>
            </a:r>
            <a:endParaRPr lang="ru-RU" b="1" i="1" dirty="0">
              <a:solidFill>
                <a:srgbClr val="00206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285866"/>
            <a:ext cx="87868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Инклюзивность </a:t>
            </a:r>
            <a:r>
              <a:rPr lang="ru-RU" sz="12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- инклюзивный </a:t>
            </a:r>
            <a:r>
              <a:rPr lang="ru-RU" sz="12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подход обеспечивает равные возможности для всех детей, независимо от особенностей здоровья. Это важнейшее условие интеграции и развития самостоятельности воспитанников. 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Доступность среды </a:t>
            </a:r>
            <a:r>
              <a:rPr lang="ru-RU" sz="12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- физическая </a:t>
            </a:r>
            <a:r>
              <a:rPr lang="ru-RU" sz="12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и информационная доступность среды способствует вовлечению детей с ОВЗ в образовательные, культурные и </a:t>
            </a:r>
            <a:r>
              <a:rPr lang="ru-RU" sz="1200" dirty="0" err="1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досуговые</a:t>
            </a:r>
            <a:r>
              <a:rPr lang="ru-RU" sz="12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 мероприятия. Создается атмосфера открытости и поддержки.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 Творческие форматы </a:t>
            </a:r>
            <a:r>
              <a:rPr lang="ru-RU" sz="12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- вовлечение </a:t>
            </a:r>
            <a:r>
              <a:rPr lang="ru-RU" sz="12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детей в различные виды творчества, включая музыку, рисование, театр, способствует развитию личности, расширяет эмоциональный опыт и укрепляет коллективные связи.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 Коммуникация </a:t>
            </a:r>
            <a:r>
              <a:rPr lang="ru-RU" sz="12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-  поощрение </a:t>
            </a:r>
            <a:r>
              <a:rPr lang="ru-RU" sz="12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свободного обмена мнениями помогает детям легче выражать себя, строить эффективные модели общения и формировать чувство взаимопонимания в коллективе.</a:t>
            </a:r>
            <a:endParaRPr lang="ru-RU" sz="1200" dirty="0">
              <a:solidFill>
                <a:srgbClr val="00206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7" name="Рисунок 6" descr="IMG_20240911_110835_1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2786065"/>
            <a:ext cx="3143246" cy="2357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241009_143921_7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14626"/>
            <a:ext cx="3238498" cy="2428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240911_111518_3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2857502"/>
            <a:ext cx="3000364" cy="2250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pring-leaves-vector-backgroun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194"/>
            <a:ext cx="9144000" cy="514669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Механизмы сотрудничества</a:t>
            </a:r>
            <a:endParaRPr lang="ru-RU" b="1" i="1" dirty="0">
              <a:solidFill>
                <a:srgbClr val="00206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214428"/>
            <a:ext cx="8643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Роль специалистов в </a:t>
            </a:r>
            <a:r>
              <a:rPr lang="ru-RU" sz="1400" b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сопровождении. </a:t>
            </a:r>
            <a:r>
              <a:rPr lang="ru-RU" sz="14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Психолог, инструктор ФК </a:t>
            </a:r>
            <a:r>
              <a:rPr lang="ru-RU" sz="14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и </a:t>
            </a:r>
            <a:r>
              <a:rPr lang="ru-RU" sz="14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логопед </a:t>
            </a:r>
            <a:r>
              <a:rPr lang="ru-RU" sz="14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формируют единую команду, координирующую воспитание и развитие ребёнка с учётом его индивидуальных потребностей. Эффективная коммуникация между специалистами усиливает поддержку.</a:t>
            </a:r>
            <a:r>
              <a:rPr lang="ru-RU" sz="1400" b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 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Участие семьи в </a:t>
            </a:r>
            <a:r>
              <a:rPr lang="ru-RU" sz="1400" b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реабилитации. </a:t>
            </a:r>
            <a:r>
              <a:rPr lang="ru-RU" sz="14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Семья </a:t>
            </a:r>
            <a:r>
              <a:rPr lang="ru-RU" sz="1400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— ключевой участник процесса социализации ребёнка. Взаимодействие с реабилитационным центром помогает освоить новые методы педагогики и подкрепляет результаты повседневной работы дома.</a:t>
            </a:r>
            <a:endParaRPr lang="ru-RU" sz="1400" dirty="0">
              <a:solidFill>
                <a:srgbClr val="00206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6" name="Рисунок 5" descr="IMG_20240911_134812_144.jpg"/>
          <p:cNvPicPr>
            <a:picLocks noChangeAspect="1"/>
          </p:cNvPicPr>
          <p:nvPr/>
        </p:nvPicPr>
        <p:blipFill>
          <a:blip r:embed="rId3" cstate="print"/>
          <a:srcRect t="33333" b="16666"/>
          <a:stretch>
            <a:fillRect/>
          </a:stretch>
        </p:blipFill>
        <p:spPr>
          <a:xfrm>
            <a:off x="2643174" y="2571732"/>
            <a:ext cx="3857625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919</Words>
  <PresentationFormat>Экран (16:9)</PresentationFormat>
  <Paragraphs>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Функции и особенности полустационарного реабилитационного центра</vt:lpstr>
      <vt:lpstr>Психолого-педагогическая поддержка: основные направления</vt:lpstr>
      <vt:lpstr>Сравнительная таблица методов социализации</vt:lpstr>
      <vt:lpstr>Ключевые элементы социокультурной среды</vt:lpstr>
      <vt:lpstr>Механизмы сотрудничества</vt:lpstr>
      <vt:lpstr>Инклюзивные подходы в работе  с детьми с ОВЗ</vt:lpstr>
      <vt:lpstr>Рост показателей социализации детей с ОВЗ после реабилитации</vt:lpstr>
      <vt:lpstr>Преодоление барьеров социализации</vt:lpstr>
      <vt:lpstr>Психолого-педагогические технологии и инновации</vt:lpstr>
      <vt:lpstr>Результаты и перспективы развития  системы поддержки</vt:lpstr>
      <vt:lpstr>Ключевые выводы  и практические рекомендации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Психолого-педагогическая социализация детей с ОВЗ</dc:title>
  <dc:creator>User</dc:creator>
  <cp:lastModifiedBy>User</cp:lastModifiedBy>
  <cp:revision>40</cp:revision>
  <dcterms:created xsi:type="dcterms:W3CDTF">2025-04-22T05:58:31Z</dcterms:created>
  <dcterms:modified xsi:type="dcterms:W3CDTF">2025-04-22T11:51:02Z</dcterms:modified>
</cp:coreProperties>
</file>