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86" r:id="rId4"/>
    <p:sldId id="287" r:id="rId5"/>
    <p:sldId id="261" r:id="rId6"/>
    <p:sldId id="266" r:id="rId7"/>
    <p:sldId id="296" r:id="rId8"/>
    <p:sldId id="267" r:id="rId9"/>
    <p:sldId id="298" r:id="rId10"/>
    <p:sldId id="299" r:id="rId11"/>
    <p:sldId id="288" r:id="rId12"/>
    <p:sldId id="263" r:id="rId13"/>
    <p:sldId id="264" r:id="rId14"/>
    <p:sldId id="265" r:id="rId15"/>
    <p:sldId id="268" r:id="rId16"/>
    <p:sldId id="289" r:id="rId17"/>
    <p:sldId id="270" r:id="rId18"/>
    <p:sldId id="291" r:id="rId19"/>
    <p:sldId id="275" r:id="rId20"/>
    <p:sldId id="292" r:id="rId21"/>
    <p:sldId id="274" r:id="rId22"/>
    <p:sldId id="29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4" d="100"/>
          <a:sy n="84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04952254381623E-2"/>
          <c:y val="4.0706998291588185E-2"/>
          <c:w val="0.96339504774561835"/>
          <c:h val="0.84282611273808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9915843983247667E-3"/>
                  <c:y val="-3.392249857632348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800" dirty="0" smtClean="0"/>
                      <a:t>100%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93859800936669E-2"/>
                      <c:h val="0.11994995496587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27-4DDD-875E-DFFA10048F00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aseline="0"/>
                    </a:pPr>
                    <a:r>
                      <a:rPr lang="en-US" sz="1800" baseline="0" dirty="0" smtClean="0"/>
                      <a:t>50%</a:t>
                    </a:r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27-4DDD-875E-DFFA10048F00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800" dirty="0" smtClean="0"/>
                      <a:t>100%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27-4DDD-875E-DFFA10048F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baseline="0" dirty="0" smtClean="0"/>
                      <a:t>60%</a:t>
                    </a:r>
                    <a:endParaRPr lang="en-US" sz="18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27-4DDD-875E-DFFA10048F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Weihnachten                                                                                                                      Рождество</c:v>
                </c:pt>
                <c:pt idx="1">
                  <c:v>Nikolaustag                                                         День Святого Николая</c:v>
                </c:pt>
                <c:pt idx="2">
                  <c:v>Ostern Пасха</c:v>
                </c:pt>
                <c:pt idx="3">
                  <c:v>Martinstag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30</c:v>
                </c:pt>
                <c:pt idx="2">
                  <c:v>60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7-4DDD-875E-DFFA10048F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Weihnachten                                                                                                                      Рождество</c:v>
                </c:pt>
                <c:pt idx="1">
                  <c:v>Nikolaustag                                                         День Святого Николая</c:v>
                </c:pt>
                <c:pt idx="2">
                  <c:v>Ostern Пасха</c:v>
                </c:pt>
                <c:pt idx="3">
                  <c:v>Martinstag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5027-4DDD-875E-DFFA10048F0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Weihnachten                                                                                                                      Рождество</c:v>
                </c:pt>
                <c:pt idx="1">
                  <c:v>Nikolaustag                                                         День Святого Николая</c:v>
                </c:pt>
                <c:pt idx="2">
                  <c:v>Ostern Пасха</c:v>
                </c:pt>
                <c:pt idx="3">
                  <c:v>Martinstag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5027-4DDD-875E-DFFA10048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100"/>
        <c:axId val="225601024"/>
        <c:axId val="150259392"/>
      </c:barChart>
      <c:catAx>
        <c:axId val="2256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025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25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560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36929230085547E-2"/>
          <c:y val="1.9766321612060257E-2"/>
          <c:w val="0.96472614153982894"/>
          <c:h val="0.88478465344865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5">
                <a:shade val="65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AA-41A0-8C09-3CFA393BFE0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AA-41A0-8C09-3CFA393BFE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AA-41A0-8C09-3CFA393BFE0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AA-41A0-8C09-3CFA393BFE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/>
                      <a:t>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A-41A0-8C09-3CFA393BFE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A-41A0-8C09-3CFA393BFE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1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AA-41A0-8C09-3CFA393BFE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b="1"/>
                      <a:t>16 %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AA-41A0-8C09-3CFA393BF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Рождество</c:v>
                </c:pt>
                <c:pt idx="1">
                  <c:v>                      Пасха                                    </c:v>
                </c:pt>
                <c:pt idx="2">
                  <c:v> Крещение</c:v>
                </c:pt>
                <c:pt idx="3">
                  <c:v>Троица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96</c:v>
                </c:pt>
                <c:pt idx="1">
                  <c:v>83</c:v>
                </c:pt>
                <c:pt idx="2">
                  <c:v>63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AA-41A0-8C09-3CFA393BFE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Рождество</c:v>
                </c:pt>
                <c:pt idx="1">
                  <c:v>                      Пасха                                    </c:v>
                </c:pt>
                <c:pt idx="2">
                  <c:v> Крещение</c:v>
                </c:pt>
                <c:pt idx="3">
                  <c:v>Троица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24AA-41A0-8C09-3CFA393BFE0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5">
                <a:tint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Рождество</c:v>
                </c:pt>
                <c:pt idx="1">
                  <c:v>                      Пасха                                    </c:v>
                </c:pt>
                <c:pt idx="2">
                  <c:v> Крещение</c:v>
                </c:pt>
                <c:pt idx="3">
                  <c:v>Троица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24AA-41A0-8C09-3CFA393BFE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25508864"/>
        <c:axId val="150262272"/>
      </c:barChart>
      <c:catAx>
        <c:axId val="2255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62272"/>
        <c:crosses val="autoZero"/>
        <c:auto val="1"/>
        <c:lblAlgn val="ctr"/>
        <c:lblOffset val="100"/>
        <c:noMultiLvlLbl val="0"/>
      </c:catAx>
      <c:valAx>
        <c:axId val="1502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5">
                <a:shade val="65000"/>
                <a:tint val="95000"/>
              </a:scheme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rgbClr r="0" g="0" b="0">
                  <a:shade val="70000"/>
                  <a:satMod val="105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23-4D23-8950-0D69561CDA7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23-4D23-8950-0D69561CDA7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rgbClr r="0" g="0" b="0">
                    <a:shade val="70000"/>
                    <a:satMod val="105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23-4D23-8950-0D69561CDA7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2060"/>
                        </a:solidFill>
                      </a:rPr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23-4D23-8950-0D69561CDA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98%</a:t>
                    </a:r>
                    <a:endParaRPr lang="en-US" sz="1800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23-4D23-8950-0D69561CDA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2060"/>
                        </a:solidFill>
                      </a:rPr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3-4D23-8950-0D69561CDA7A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Рождество</c:v>
                </c:pt>
                <c:pt idx="1">
                  <c:v>Пасха</c:v>
                </c:pt>
                <c:pt idx="2">
                  <c:v>Троица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70</c:v>
                </c:pt>
                <c:pt idx="1">
                  <c:v>83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23-4D23-8950-0D69561CDA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5">
                <a:tint val="95000"/>
              </a:scheme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rgbClr r="0" g="0" b="0">
                  <a:shade val="70000"/>
                  <a:satMod val="105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Рождество</c:v>
                </c:pt>
                <c:pt idx="1">
                  <c:v>Пасха</c:v>
                </c:pt>
                <c:pt idx="2">
                  <c:v>Троица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0A23-4D23-8950-0D69561CDA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5">
                <a:tint val="65000"/>
                <a:tint val="95000"/>
              </a:scheme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rgbClr r="0" g="0" b="0">
                  <a:shade val="70000"/>
                  <a:satMod val="105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Рождество</c:v>
                </c:pt>
                <c:pt idx="1">
                  <c:v>Пасха</c:v>
                </c:pt>
                <c:pt idx="2">
                  <c:v>Троица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0A23-4D23-8950-0D69561CDA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5603072"/>
        <c:axId val="150265152"/>
      </c:barChart>
      <c:catAx>
        <c:axId val="2256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6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26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0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8D6280-0EFC-4E79-9457-0E634FEC7E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B3DFFC-30A8-491B-9515-41744509A22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0" y="0"/>
            <a:ext cx="91172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780" y="702151"/>
            <a:ext cx="6300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Narrow" panose="020B0606020202030204" pitchFamily="34" charset="0"/>
              </a:rPr>
              <a:t>ПАСХА В ГЕРМАНИИ </a:t>
            </a:r>
            <a:b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Narrow" panose="020B0606020202030204" pitchFamily="34" charset="0"/>
              </a:rPr>
            </a:b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Narrow" panose="020B0606020202030204" pitchFamily="34" charset="0"/>
              </a:rPr>
              <a:t>И В РОССИИ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 flipH="1">
            <a:off x="5004048" y="2859447"/>
            <a:ext cx="39667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b="1" dirty="0" err="1" smtClean="0">
                <a:solidFill>
                  <a:srgbClr val="800000"/>
                </a:solidFill>
                <a:latin typeface="Arial" panose="020B0604020202020204" pitchFamily="34" charset="0"/>
              </a:rPr>
              <a:t>Автор:Желнова</a:t>
            </a:r>
            <a:r>
              <a:rPr lang="ru-RU" sz="1800" b="1" dirty="0" smtClean="0">
                <a:solidFill>
                  <a:srgbClr val="800000"/>
                </a:solidFill>
                <a:latin typeface="Arial" panose="020B0604020202020204" pitchFamily="34" charset="0"/>
              </a:rPr>
              <a:t> Владислава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b="1" dirty="0" smtClean="0">
                <a:solidFill>
                  <a:srgbClr val="800000"/>
                </a:solidFill>
                <a:latin typeface="Arial" panose="020B0604020202020204" pitchFamily="34" charset="0"/>
              </a:rPr>
              <a:t>учащаяся 5-1класса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1800" b="1" dirty="0" smtClean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b="1" dirty="0" err="1" smtClean="0">
                <a:solidFill>
                  <a:srgbClr val="800000"/>
                </a:solidFill>
                <a:latin typeface="Arial" panose="020B0604020202020204" pitchFamily="34" charset="0"/>
              </a:rPr>
              <a:t>Руководитель:Москвина</a:t>
            </a:r>
            <a:r>
              <a:rPr lang="ru-RU" sz="1800" b="1" dirty="0" smtClean="0">
                <a:solidFill>
                  <a:srgbClr val="800000"/>
                </a:solidFill>
                <a:latin typeface="Arial" panose="020B0604020202020204" pitchFamily="34" charset="0"/>
              </a:rPr>
              <a:t> Леся Леонидовна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b="1" dirty="0" smtClean="0">
                <a:solidFill>
                  <a:srgbClr val="800000"/>
                </a:solidFill>
                <a:latin typeface="Arial" panose="020B0604020202020204" pitchFamily="34" charset="0"/>
              </a:rPr>
              <a:t>учитель немецкого языка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8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Osterbrot</a:t>
            </a:r>
            <a:endParaRPr lang="ru-RU" sz="6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9874" y="1791493"/>
            <a:ext cx="4900612" cy="4625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Osterbrot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пасхальный кулич. </a:t>
            </a:r>
            <a:r>
              <a:rPr lang="ru-RU" dirty="0" smtClean="0"/>
              <a:t>На </a:t>
            </a:r>
            <a:r>
              <a:rPr lang="ru-RU" dirty="0"/>
              <a:t>столах немцев в Пасху обязательно </a:t>
            </a:r>
            <a:r>
              <a:rPr lang="ru-RU" dirty="0" smtClean="0"/>
              <a:t> присутствует кулич </a:t>
            </a:r>
            <a:r>
              <a:rPr lang="ru-RU" dirty="0"/>
              <a:t>в виде ягненка.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Возник  жертвенный агнец из еврейского ритуала - к Пасхе резать ягненка и съедать его. </a:t>
            </a:r>
          </a:p>
        </p:txBody>
      </p:sp>
      <p:pic>
        <p:nvPicPr>
          <p:cNvPr id="7172" name="Рисунок 3" descr="img_1239108526_369_l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571625"/>
            <a:ext cx="3821112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511371"/>
      </p:ext>
    </p:extLst>
  </p:cSld>
  <p:clrMapOvr>
    <a:masterClrMapping/>
  </p:clrMapOvr>
  <p:transition spd="med" advClick="0" advTm="14796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Gründonnerstag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1556792"/>
            <a:ext cx="8267698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sz="2000" b="1" dirty="0" smtClean="0"/>
          </a:p>
          <a:p>
            <a:pPr marL="0" indent="0">
              <a:buFont typeface="Wingdings 2"/>
              <a:buNone/>
            </a:pP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6" name="Рисунок 5" descr="C:\Users\User\Desktop\Easter2015-e14548626418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661" y="4294768"/>
            <a:ext cx="8551605" cy="22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77161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ndonnerstag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(Зеленый четверг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Германии чистый четверг называют зеленым. Но свое название этот день получил не в честь зеленого цвета. Название связано со старонемецкими словами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grunen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или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greinen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", которые  означают "плакать". Поэтому Зеленый четверг является днем покаяния.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74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Karsamstag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последний день Страстной недели.  </a:t>
            </a:r>
            <a:r>
              <a:rPr lang="ru-RU" sz="2400" dirty="0"/>
              <a:t>Э</a:t>
            </a:r>
            <a:r>
              <a:rPr lang="ru-RU" sz="2400" dirty="0" smtClean="0"/>
              <a:t>то день тишины, который сопровождается постом и молитвами. Также в этот день совершается освящение пасхальной пищи в церкви. 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Суббота завершается началом празднования Пасхи.</a:t>
            </a:r>
            <a:endParaRPr lang="ru-RU" sz="2400" dirty="0"/>
          </a:p>
        </p:txBody>
      </p:sp>
      <p:pic>
        <p:nvPicPr>
          <p:cNvPr id="4" name="Рисунок 3" descr="C:\Users\User\Desktop\Easter2015-e14548626418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52" y="4415985"/>
            <a:ext cx="8551605" cy="22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Ostersonntag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1772816"/>
            <a:ext cx="7992888" cy="2808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Ostersonntag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dirty="0" smtClean="0"/>
              <a:t>– </a:t>
            </a:r>
            <a:r>
              <a:rPr lang="ru-RU" sz="2000" b="1" dirty="0" smtClean="0"/>
              <a:t>так называется день, который знаменует собой Воскрешение Христа, конец Великого Поста и Страстной недели. В этот день все обычно собираются за семейным столом с традиционными блюдами, поздравляют друг друга с Пасхой. В Германии этот день – выходной.  </a:t>
            </a:r>
          </a:p>
          <a:p>
            <a:pPr marL="0" indent="0">
              <a:buFont typeface="Wingdings 2"/>
              <a:buNone/>
            </a:pPr>
            <a:endParaRPr lang="ru-RU" sz="2000" b="1" dirty="0"/>
          </a:p>
        </p:txBody>
      </p:sp>
      <p:pic>
        <p:nvPicPr>
          <p:cNvPr id="5" name="Рисунок 4" descr="C:\Users\User\Desktop\Easter2015-e14548626418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547" y="4149080"/>
            <a:ext cx="8551605" cy="22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272" y="374928"/>
            <a:ext cx="8534400" cy="758952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Ostermontag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Это последний выходной день по случаю Пасхи. Он часто посвящён посещениям друзей и родственников или активному отдыху.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 В этот день не работает ни один магазин. Поэтому немцы закупаются продуктами заранее.</a:t>
            </a:r>
          </a:p>
          <a:p>
            <a:endParaRPr lang="ru-RU" dirty="0" smtClean="0"/>
          </a:p>
          <a:p>
            <a:endParaRPr lang="ru-RU" sz="2400" dirty="0"/>
          </a:p>
        </p:txBody>
      </p:sp>
      <p:pic>
        <p:nvPicPr>
          <p:cNvPr id="5" name="Рисунок 4" descr="C:\Users\User\Desktop\Easter2015-e14548626418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272" y="4077072"/>
            <a:ext cx="8551605" cy="22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49" y="2949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Osterkranz</a:t>
            </a:r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841884" cy="3330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Как и на Рождество, на Пасху в Германии дома украшаются венками. Только если на Рождество венок, как правило, состоит из колокольчиков, декоративных цветов и еловых веток, то на Пасху он собирается из первых весенних цветов, едва распустившихся бутонов. Их освещают в церкви, а затем вешают на дверь или в доме. Такой пасхальный венок служит символом весны и обновления природы</a:t>
            </a:r>
            <a:endParaRPr lang="ru-RU" dirty="0"/>
          </a:p>
        </p:txBody>
      </p:sp>
      <p:pic>
        <p:nvPicPr>
          <p:cNvPr id="24578" name="Picture 2" descr="http://www.ideasforfamily.com/wp-content/uploads/2016/03/IMG_0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285" y="1472644"/>
            <a:ext cx="2857520" cy="4143404"/>
          </a:xfrm>
          <a:prstGeom prst="rect">
            <a:avLst/>
          </a:prstGeom>
          <a:noFill/>
        </p:spPr>
      </p:pic>
      <p:pic>
        <p:nvPicPr>
          <p:cNvPr id="24580" name="Picture 4" descr="http://cdn3.imgbb.ru/user/170/1709597/201503/6ee8f64ab81b49b56a18ff75ee89f7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295672"/>
            <a:ext cx="3643338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160" y="5706210"/>
            <a:ext cx="3682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OSTERKRANZ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Региональные пасхальные обычаи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C:\Users\User\Desktop\1166786_7.jpg"/>
          <p:cNvPicPr/>
          <p:nvPr/>
        </p:nvPicPr>
        <p:blipFill>
          <a:blip r:embed="rId2"/>
          <a:srcRect b="7787"/>
          <a:stretch>
            <a:fillRect/>
          </a:stretch>
        </p:blipFill>
        <p:spPr bwMode="auto">
          <a:xfrm>
            <a:off x="4139952" y="2420888"/>
            <a:ext cx="4840216" cy="31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547832"/>
            <a:ext cx="38884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Нижнесаксонский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Остерайштед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(букв. «город пасхального яйца») создал традицию на основе своего названия: здесь якобы живет пасхальный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заяц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Хазе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Ежегодно тысячи детей пишут ему в письмах свои пожелания к празднику.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Osterbaum</a:t>
            </a:r>
            <a:r>
              <a:rPr lang="ru-RU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56132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Дерево на Пасху – символ новой жизни.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Изначально традиция готовиться к Пасхе, украшая деревья, появилась в Германии. В этой стране пасхальное дерево называется </a:t>
            </a:r>
            <a:r>
              <a:rPr lang="ru-RU" sz="2800" dirty="0" err="1" smtClean="0"/>
              <a:t>Osterbaum</a:t>
            </a:r>
            <a:r>
              <a:rPr lang="ru-RU" sz="2800" dirty="0" smtClean="0"/>
              <a:t>. </a:t>
            </a:r>
          </a:p>
        </p:txBody>
      </p:sp>
      <p:pic>
        <p:nvPicPr>
          <p:cNvPr id="26626" name="Picture 2" descr="Украшение дерева на Пасху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3694" y="1678258"/>
            <a:ext cx="2989555" cy="37498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62643" y="5867059"/>
            <a:ext cx="3437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OSTERBAUM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Пасха в России</a:t>
            </a:r>
            <a:endParaRPr lang="ru-RU" sz="4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752" y="1988840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Для верующих людей Воскресение Христово есть источник постоянной радости, несмолкающего ликования, достигающего своей вершины в праздник святой христианской </a:t>
            </a:r>
            <a:r>
              <a:rPr lang="ru-RU" sz="2400" b="1" dirty="0">
                <a:solidFill>
                  <a:srgbClr val="F42D1E"/>
                </a:solidFill>
              </a:rPr>
              <a:t>Пасхи</a:t>
            </a:r>
            <a:r>
              <a:rPr lang="ru-RU" sz="2400" b="1" dirty="0">
                <a:solidFill>
                  <a:srgbClr val="CC6600"/>
                </a:solidFill>
              </a:rPr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29" y="1556792"/>
            <a:ext cx="36099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Пасхальное приветствие </a:t>
            </a:r>
            <a:endParaRPr lang="ru-RU" sz="4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55679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Обойдя 3 раза вокруг храма, православные начинают поздравлять друг друга со спасением Иисуса. В народе этот ритуал называется христосованием. По традиции младший обращается к старшему со словами «Христос Воскресе!», в ответ слышит «Воистину Воскресе!». После такого традиционного приветствия принято 3 раза поцеловаться в обе щеки.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C:\Users\User\Desktop\Маша Барабанова\100530601_12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52" y="3583688"/>
            <a:ext cx="4222577" cy="292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Рисунок 8" descr="C:\Users\User\Desktop\white_fone_Kartinki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662" y="3479089"/>
            <a:ext cx="4568114" cy="31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7704" y="159495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ЦЕЛЬ </a:t>
            </a:r>
            <a:r>
              <a:rPr lang="ru-RU" sz="4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исследования:</a:t>
            </a:r>
            <a:endParaRPr lang="ru-RU" sz="40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9592" y="2501478"/>
            <a:ext cx="81145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   исследования:</a:t>
            </a:r>
            <a:endParaRPr lang="ru-RU" sz="4000" b="1" u="sng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2450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Знакомство с традициями празднования Пасхи в </a:t>
            </a:r>
            <a:r>
              <a:rPr lang="ru-RU" sz="2400" dirty="0" smtClean="0"/>
              <a:t>Германии и в России.</a:t>
            </a:r>
            <a:endParaRPr lang="ru-RU" sz="2400" dirty="0"/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3270919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  <a:tab pos="2616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традиции празднования Пасхи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Германии;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  <a:tab pos="2616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по теме «Праздник Пасхи» и дополнительную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литературу;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  <a:tab pos="2616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в праздновании Пасхи в России 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Германии;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  <a:tab pos="2616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МБОУ Гатчинская  СОШ  №8 «Центр образования»  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выявить какие церковные праздники празднуют в наших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семьях;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  <a:tab pos="2616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работы.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52615" y="5517232"/>
            <a:ext cx="9110852" cy="12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Крестный ход</a:t>
            </a:r>
            <a:endParaRPr lang="ru-RU" sz="4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\Users\User\Desktop\Pashalniy-krestniy-ho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169133"/>
            <a:ext cx="5940425" cy="41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4343" y="2060848"/>
            <a:ext cx="34507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Пасха – это церковный праздник, поэтому в ночь с субботы на воскресенье во всех православных церквях проходит служба. Самым интересным и зрелищным событием является в эту ночь </a:t>
            </a:r>
            <a:r>
              <a:rPr lang="ru-RU" sz="2000" b="1" i="1" u="sng" dirty="0">
                <a:solidFill>
                  <a:srgbClr val="F42D1E"/>
                </a:solidFill>
              </a:rPr>
              <a:t>крестный ход.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1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Пасхальные яйца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C:\Users\User\Desktop\Маша Барабанова\100538542_85762160_73686916_57315044_57264388_8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83" y="3714035"/>
            <a:ext cx="4619400" cy="292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Рисунок 6" descr="http://strana-sovetov.com/images/stories/paskhalnoe-yaitso-svoimi-rukami-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0023" y="2935213"/>
            <a:ext cx="3481548" cy="343358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/>
              <a:t>В нашем сознании Пасха прочно связана с куличами и крашеными яйцами (</a:t>
            </a:r>
            <a:r>
              <a:rPr lang="ru-RU" sz="1800" b="1" dirty="0" err="1" smtClean="0"/>
              <a:t>крашенками</a:t>
            </a:r>
            <a:r>
              <a:rPr lang="ru-RU" sz="1800" b="1" dirty="0" smtClean="0"/>
              <a:t>). </a:t>
            </a:r>
          </a:p>
          <a:p>
            <a:pPr marL="0" indent="0">
              <a:buNone/>
            </a:pPr>
            <a:r>
              <a:rPr lang="ru-RU" sz="1800" b="1" dirty="0"/>
              <a:t>Среди  разноцветных  пасхальных  яиц выделяют</a:t>
            </a:r>
            <a:r>
              <a:rPr lang="ru-RU" sz="1800" b="1" dirty="0" smtClean="0"/>
              <a:t>: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C00000"/>
                </a:solidFill>
              </a:rPr>
              <a:t>Крашенки</a:t>
            </a:r>
            <a:r>
              <a:rPr lang="ru-RU" sz="1800" b="1" dirty="0" smtClean="0"/>
              <a:t> </a:t>
            </a:r>
            <a:r>
              <a:rPr lang="ru-RU" sz="1800" b="1" dirty="0"/>
              <a:t>– от слова «красить»;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C00000"/>
                </a:solidFill>
              </a:rPr>
              <a:t>Драпанки</a:t>
            </a:r>
            <a:r>
              <a:rPr lang="ru-RU" sz="1800" b="1" dirty="0" smtClean="0"/>
              <a:t> </a:t>
            </a:r>
            <a:r>
              <a:rPr lang="ru-RU" sz="1800" b="1" dirty="0"/>
              <a:t> -  яйца, узор на скорлупу которых наносят острым предметом,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C00000"/>
                </a:solidFill>
              </a:rPr>
              <a:t>Крапанки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/>
              <a:t>– от  украинского слова  «крапать», то есть «покрывать каплями»;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Писанки </a:t>
            </a:r>
            <a:r>
              <a:rPr lang="ru-RU" sz="1800" b="1" dirty="0"/>
              <a:t>– искусно  расписанные  пасхальные  яйца.</a:t>
            </a:r>
          </a:p>
          <a:p>
            <a:pPr marL="0" indent="0"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Пасхальные куличи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/>
              <a:t>Кулич занимает важное место в пасхальном ритуале. Он символизирует память о том, что Иисус Христос после Воскресения вкушал пищу вместе с апостолами. Причем апостолы во время трапезы не садились на среднее место за столом, а ставили перед ним часть хлеба.</a:t>
            </a:r>
          </a:p>
          <a:p>
            <a:endParaRPr lang="ru-RU" sz="2000" dirty="0" smtClean="0"/>
          </a:p>
        </p:txBody>
      </p:sp>
      <p:pic>
        <p:nvPicPr>
          <p:cNvPr id="7" name="Рисунок 6" descr="https://cdn.fishki.net/upload/post/2016/04/28/1934956/pasxalnye-kulichi-recepty-s-foto-poshagov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917" y="3212976"/>
            <a:ext cx="5008070" cy="328324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773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-1188640" y="2276872"/>
            <a:ext cx="8568952" cy="941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Какие религиозные праздники  Германии вы знаете?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5684441"/>
              </p:ext>
            </p:extLst>
          </p:nvPr>
        </p:nvGraphicFramePr>
        <p:xfrm>
          <a:off x="899592" y="1395664"/>
          <a:ext cx="7632847" cy="374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125623" y="5171338"/>
            <a:ext cx="8804313" cy="111573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20688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Какие религиозные праздники  России вы знаете?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71914577"/>
              </p:ext>
            </p:extLst>
          </p:nvPr>
        </p:nvGraphicFramePr>
        <p:xfrm>
          <a:off x="549220" y="1379640"/>
          <a:ext cx="7920880" cy="385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141809" y="5301208"/>
            <a:ext cx="8804313" cy="111573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20688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Какие религиозные праздники отмечаются в вашей семье?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47501749"/>
              </p:ext>
            </p:extLst>
          </p:nvPr>
        </p:nvGraphicFramePr>
        <p:xfrm>
          <a:off x="683568" y="1628800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125623" y="5301208"/>
            <a:ext cx="8804313" cy="111573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92696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</a:t>
            </a:r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Знаете ли вы историю возникновения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праздника Пасхи?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8486" y="1648295"/>
            <a:ext cx="8788255" cy="67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137854"/>
              </p:ext>
            </p:extLst>
          </p:nvPr>
        </p:nvGraphicFramePr>
        <p:xfrm>
          <a:off x="0" y="1701800"/>
          <a:ext cx="871537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Диаграмма" r:id="rId3" imgW="5867342" imgH="1943214" progId="MSGraph.Chart.8">
                  <p:embed/>
                </p:oleObj>
              </mc:Choice>
              <mc:Fallback>
                <p:oleObj name="Диаграмма" r:id="rId3" imgW="5867342" imgH="1943214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1800"/>
                        <a:ext cx="8715375" cy="288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171933" y="5373216"/>
            <a:ext cx="8804313" cy="111573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6672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r>
              <a:rPr lang="ru-RU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ru-RU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Как вы думаете, есть ли сходство традиций празднования Пасхи в России и в Германии?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1891679"/>
            <a:ext cx="9001000" cy="6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792553"/>
              </p:ext>
            </p:extLst>
          </p:nvPr>
        </p:nvGraphicFramePr>
        <p:xfrm>
          <a:off x="1187624" y="2348880"/>
          <a:ext cx="7411194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Диаграмма" r:id="rId3" imgW="5552996" imgH="2295373" progId="MSGraph.Chart.8">
                  <p:embed/>
                </p:oleObj>
              </mc:Choice>
              <mc:Fallback>
                <p:oleObj name="Диаграмма" r:id="rId3" imgW="5552996" imgH="229537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48880"/>
                        <a:ext cx="7411194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95" y="141509"/>
            <a:ext cx="8534400" cy="7589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Сходства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00926"/>
            <a:ext cx="68407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яйцо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символ жизни, плодородия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распятий кладут сладости, яйца, пасхальные пироги;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столе лежат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яйца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сладости,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булочки, куличи;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преподносить подарки;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становится народным;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яйца: красят, есть яйца из шоколада, из фарфора;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постящимся не позволяется есть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яйц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мясо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33148" y="5694354"/>
            <a:ext cx="9110852" cy="121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736" y="162880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Немцы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празднуют пасху 2 дня; 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пасхальное воскресенье и понедельник - государственные праздники немцев;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Германии должны искать спрятанные пасхальные яйца;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 немецкой пасхи - пасхальный заяц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пасхальный венок - это непременный атрибут немецкой пасхи;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ветки ивы украшают в Германии сладостями, яйцами,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лентами;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немцы дарят яйца в корзинках;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2616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яйца кладут в гнёзда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коробки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Различия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52615" y="5517232"/>
            <a:ext cx="9110852" cy="121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560" y="332656"/>
            <a:ext cx="770485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4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ОБЪЕКТ ИССЛЕДОВАНИЯ: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6000" b="1" dirty="0" smtClean="0">
                <a:latin typeface="Arial Narrow" panose="020B0606020202030204" pitchFamily="34" charset="0"/>
              </a:rPr>
              <a:t>Праздник Пасха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2825646"/>
            <a:ext cx="7800237" cy="2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ПРЕДМЕТ ИССЛЕДОВАНИЯ:</a:t>
            </a:r>
          </a:p>
          <a:p>
            <a:pPr algn="ctr">
              <a:buNone/>
            </a:pPr>
            <a:r>
              <a:rPr lang="ru-RU" sz="4400" b="1" dirty="0" smtClean="0">
                <a:latin typeface="Arial Narrow" panose="020B0606020202030204" pitchFamily="34" charset="0"/>
              </a:rPr>
              <a:t>Символы, обычаи и традиции </a:t>
            </a:r>
            <a:r>
              <a:rPr lang="ru-RU" sz="4400" b="1" dirty="0">
                <a:latin typeface="Arial Narrow" panose="020B0606020202030204" pitchFamily="34" charset="0"/>
              </a:rPr>
              <a:t>празднования Пасхи в </a:t>
            </a:r>
            <a:r>
              <a:rPr lang="ru-RU" sz="4400" b="1" dirty="0" smtClean="0">
                <a:latin typeface="Arial Narrow" panose="020B0606020202030204" pitchFamily="34" charset="0"/>
              </a:rPr>
              <a:t>Германии и в России</a:t>
            </a:r>
            <a:endParaRPr lang="ru-RU" sz="4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52615" y="5517232"/>
            <a:ext cx="9110852" cy="12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0" y="0"/>
            <a:ext cx="9117211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5974" y="260648"/>
            <a:ext cx="8534400" cy="115212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Заключение</a:t>
            </a:r>
            <a:endParaRPr lang="ru-RU" sz="8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12776"/>
            <a:ext cx="7978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Несмотря на то, что Пасха в России и Германии имеет много отличий и сходств, этот праздник стал семейным и народным. И в Германии, и в России Пасха самый популярный среди религиозных праздников. Особенно он любим детьми. </a:t>
            </a:r>
          </a:p>
          <a:p>
            <a:pPr marL="228600" algn="just">
              <a:spcAft>
                <a:spcPts val="0"/>
              </a:spcAft>
              <a:tabLst>
                <a:tab pos="2616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260648"/>
            <a:ext cx="81145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МЕТОДЫ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ИССЛЕДОВАНИЯ:</a:t>
            </a:r>
            <a:endParaRPr lang="ru-RU" sz="4800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5164" y="2420888"/>
            <a:ext cx="529978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анкетирование,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поиск информации,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сравнение,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обобщение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52615" y="5517232"/>
            <a:ext cx="9110852" cy="12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39" y="289947"/>
            <a:ext cx="8534400" cy="7589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Пасха в Германии</a:t>
            </a:r>
            <a:endParaRPr lang="ru-RU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-1687" y="5616361"/>
            <a:ext cx="9110852" cy="1219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045" y="1799902"/>
            <a:ext cx="828138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По-немецки праздник Пасхи называется 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Ostern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Ostern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слово древнегерманского происхождения, своим значением тесно связано с наименованием части света – восток (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версии название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Ostern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от имени германской богини света, весны и плодородия, богини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Ostera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38657"/>
            <a:ext cx="8534400" cy="75895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Ostereier</a:t>
            </a:r>
            <a:endParaRPr lang="ru-RU" sz="4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1325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ru-RU" sz="2400" dirty="0" smtClean="0"/>
              <a:t>Немцы тоже красят яйца на Пасху! Правда, они чаще всего это делают не сами, а покупают в супермаркете уже готовые сваренные и раскрашенные яйца.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Яйцо считается символом жизни и </a:t>
            </a:r>
            <a:r>
              <a:rPr lang="ru-RU" sz="2400" dirty="0" smtClean="0"/>
              <a:t>возрождения,</a:t>
            </a:r>
            <a:r>
              <a:rPr lang="ru-RU" sz="2400" dirty="0"/>
              <a:t> </a:t>
            </a:r>
            <a:r>
              <a:rPr lang="ru-RU" sz="2400" dirty="0" smtClean="0"/>
              <a:t>возрождения Христа!</a:t>
            </a:r>
            <a:endParaRPr lang="ru-RU" sz="2400" dirty="0"/>
          </a:p>
        </p:txBody>
      </p:sp>
      <p:pic>
        <p:nvPicPr>
          <p:cNvPr id="2050" name="Picture 2" descr="http://assets.shedesign.ru/2014/04/mala_paskag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44824"/>
            <a:ext cx="3214710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08350" y="5537872"/>
            <a:ext cx="3121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OSTEREIER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4"/>
          <p:cNvSpPr>
            <a:spLocks noGrp="1"/>
          </p:cNvSpPr>
          <p:nvPr>
            <p:ph sz="half" idx="4294967295"/>
          </p:nvPr>
        </p:nvSpPr>
        <p:spPr>
          <a:xfrm>
            <a:off x="649106" y="476672"/>
            <a:ext cx="3499037" cy="4572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3600" dirty="0" err="1" smtClean="0"/>
              <a:t>Раскрашиватьпасхальные</a:t>
            </a:r>
            <a:r>
              <a:rPr lang="ru-RU" sz="3600" dirty="0" smtClean="0"/>
              <a:t> яйца начали в четвертом веке от </a:t>
            </a:r>
            <a:r>
              <a:rPr lang="ru-RU" sz="3600" dirty="0" smtClean="0"/>
              <a:t>Рождества </a:t>
            </a:r>
            <a:r>
              <a:rPr lang="ru-RU" sz="3600" dirty="0" smtClean="0"/>
              <a:t>Х</a:t>
            </a:r>
            <a:r>
              <a:rPr lang="ru-RU" sz="3600" dirty="0" smtClean="0"/>
              <a:t>ристова.</a:t>
            </a:r>
            <a:endParaRPr lang="ru-RU" sz="3600" dirty="0" smtClean="0"/>
          </a:p>
        </p:txBody>
      </p:sp>
      <p:pic>
        <p:nvPicPr>
          <p:cNvPr id="6" name="Рисунок 5" descr="4e7a2f589f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64" y="-3359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aster_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106" y="4571984"/>
            <a:ext cx="335282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a8c887805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857628"/>
            <a:ext cx="412643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83197"/>
      </p:ext>
    </p:extLst>
  </p:cSld>
  <p:clrMapOvr>
    <a:masterClrMapping/>
  </p:clrMapOvr>
  <p:transition spd="med" advClick="0" advTm="6984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Der </a:t>
            </a:r>
            <a:r>
              <a:rPr lang="en-US" sz="4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Osterhase</a:t>
            </a:r>
            <a:endParaRPr lang="ru-RU" sz="4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163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Der </a:t>
            </a:r>
            <a:r>
              <a:rPr lang="en-US" dirty="0" err="1" smtClean="0"/>
              <a:t>Osterhase</a:t>
            </a:r>
            <a:r>
              <a:rPr lang="en-US" dirty="0" smtClean="0"/>
              <a:t>-</a:t>
            </a:r>
            <a:r>
              <a:rPr lang="ru-RU" dirty="0"/>
              <a:t>п</a:t>
            </a:r>
            <a:r>
              <a:rPr lang="ru-RU" dirty="0" smtClean="0"/>
              <a:t>асхальный зайчик. </a:t>
            </a:r>
          </a:p>
          <a:p>
            <a:r>
              <a:rPr lang="ru-RU" dirty="0" smtClean="0"/>
              <a:t>Для детей Пасха – это в первую очередь весёлый праздник, ведь на Пасху приходит пасхальный заяц </a:t>
            </a:r>
          </a:p>
          <a:p>
            <a:r>
              <a:rPr lang="ru-RU" dirty="0" smtClean="0"/>
              <a:t>Он приносит яйца! Это он прячет накануне разноцветные раскрашенные яйца и сладости в саду, чтобы дети потом их искали и радовались! Это его рисуют на картинках с пожеланиями и в него иногда переодеваются папа или старший брат, чтобы доставить радость малышам, которые верят – раз яйца берутся неизвестно откуда, значит, их действительно принес </a:t>
            </a:r>
            <a:r>
              <a:rPr lang="ru-RU" dirty="0" err="1" smtClean="0"/>
              <a:t>Osterhase</a:t>
            </a:r>
            <a:r>
              <a:rPr lang="ru-RU" dirty="0" smtClean="0"/>
              <a:t>, этот самый пасхальный заяц!</a:t>
            </a:r>
          </a:p>
        </p:txBody>
      </p:sp>
      <p:pic>
        <p:nvPicPr>
          <p:cNvPr id="1026" name="Picture 2" descr="http://www.de-online.ru/novosti/2015-4/osterh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544821"/>
            <a:ext cx="3643338" cy="1928826"/>
          </a:xfrm>
          <a:prstGeom prst="rect">
            <a:avLst/>
          </a:prstGeom>
          <a:noFill/>
        </p:spPr>
      </p:pic>
      <p:pic>
        <p:nvPicPr>
          <p:cNvPr id="1028" name="Picture 4" descr="http://hdw.wallrage.com/wp-content/uploads/Cute-Baby-Rabbits-Wallpaper-HD-Desk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44821"/>
            <a:ext cx="371477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286500" y="274638"/>
            <a:ext cx="2400300" cy="5583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4214813" cy="59118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/>
              <a:t> </a:t>
            </a:r>
            <a:endParaRPr lang="ru-RU" sz="2800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Обычно крестные родители приглашали крестников, чтобы поохотиться на пасхального зайца вместе, то есть поискать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спрятанные в саду яйца.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6" name="Рисунок 3" descr="img_1239108545_74_l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85750"/>
            <a:ext cx="43942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~PP364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4528"/>
      </p:ext>
    </p:extLst>
  </p:cSld>
  <p:clrMapOvr>
    <a:masterClrMapping/>
  </p:clrMapOvr>
  <p:transition spd="med" advClick="0" advTm="10859">
    <p:dissolv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1300</TotalTime>
  <Words>922</Words>
  <Application>Microsoft Office PowerPoint</Application>
  <PresentationFormat>Экран (4:3)</PresentationFormat>
  <Paragraphs>120</Paragraphs>
  <Slides>30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Calibri</vt:lpstr>
      <vt:lpstr>Georgia</vt:lpstr>
      <vt:lpstr>Monotype Corsiva</vt:lpstr>
      <vt:lpstr>Symbol</vt:lpstr>
      <vt:lpstr>Times New Roman</vt:lpstr>
      <vt:lpstr>Wingdings</vt:lpstr>
      <vt:lpstr>Wingdings 2</vt:lpstr>
      <vt:lpstr>Официальная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Пасха в Германии</vt:lpstr>
      <vt:lpstr>Ostereier</vt:lpstr>
      <vt:lpstr>Презентация PowerPoint</vt:lpstr>
      <vt:lpstr>Der Osterhase</vt:lpstr>
      <vt:lpstr>Презентация PowerPoint</vt:lpstr>
      <vt:lpstr>Osterbrot</vt:lpstr>
      <vt:lpstr>Gründonnerstag</vt:lpstr>
      <vt:lpstr>Karsamstag</vt:lpstr>
      <vt:lpstr>Ostersonntag</vt:lpstr>
      <vt:lpstr>Ostermontag</vt:lpstr>
      <vt:lpstr>Osterkranz </vt:lpstr>
      <vt:lpstr>Региональные пасхальные обычаи</vt:lpstr>
      <vt:lpstr>Osterbaum </vt:lpstr>
      <vt:lpstr>Пасха в России</vt:lpstr>
      <vt:lpstr>Пасхальное приветствие </vt:lpstr>
      <vt:lpstr>Крестный ход</vt:lpstr>
      <vt:lpstr>Пасхальные яйца</vt:lpstr>
      <vt:lpstr>Пасхальные куличи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Сходства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асер пк</dc:creator>
  <cp:lastModifiedBy>admin</cp:lastModifiedBy>
  <cp:revision>60</cp:revision>
  <dcterms:created xsi:type="dcterms:W3CDTF">2018-03-18T17:17:25Z</dcterms:created>
  <dcterms:modified xsi:type="dcterms:W3CDTF">2025-04-28T11:07:30Z</dcterms:modified>
</cp:coreProperties>
</file>