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2F8DA41-3F06-4F43-B83D-0C99064C56F9}">
          <p14:sldIdLst>
            <p14:sldId id="256"/>
            <p14:sldId id="257"/>
            <p14:sldId id="258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9D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083AE-1AAB-4E9E-87D4-ABD9653B353C}" v="511" dt="2025-01-28T07:50:01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96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slavie.ru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joyeng.ru-/" TargetMode="External"/><Relationship Id="rId5" Type="http://schemas.openxmlformats.org/officeDocument/2006/relationships/hyperlink" Target="http://www.lingvaflavor.com-/" TargetMode="External"/><Relationship Id="rId4" Type="http://schemas.openxmlformats.org/officeDocument/2006/relationships/hyperlink" Target="https://allbest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9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68EB6B17-4275-C6AB-7568-14A504B21F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242" t="65" r="10373" b="-65"/>
          <a:stretch/>
        </p:blipFill>
        <p:spPr>
          <a:xfrm>
            <a:off x="6238122" y="267"/>
            <a:ext cx="5950632" cy="6862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5EFC76-1577-026E-EFD7-B7AC2FE81141}"/>
              </a:ext>
            </a:extLst>
          </p:cNvPr>
          <p:cNvSpPr txBox="1"/>
          <p:nvPr/>
        </p:nvSpPr>
        <p:spPr>
          <a:xfrm>
            <a:off x="392643" y="1316213"/>
            <a:ext cx="484495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400" b="1" u="sng" dirty="0">
                <a:latin typeface="Times New Roman"/>
                <a:cs typeface="Times New Roman"/>
              </a:rPr>
              <a:t>Пасха в Великобритании  и в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B47E9-A0B7-D5F2-CCAF-E8AC7EF4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05" y="74839"/>
            <a:ext cx="10515600" cy="1325563"/>
          </a:xfrm>
        </p:spPr>
        <p:txBody>
          <a:bodyPr/>
          <a:lstStyle/>
          <a:p>
            <a:r>
              <a:rPr lang="ru-RU" sz="4000" dirty="0">
                <a:latin typeface="Times New Roman"/>
                <a:cs typeface="Times New Roman"/>
              </a:rPr>
              <a:t>Заключени</a:t>
            </a:r>
            <a:r>
              <a:rPr lang="ru-RU" dirty="0"/>
              <a:t>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0AF60-D6F2-E5EF-D923-49AE728E5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564043"/>
            <a:ext cx="4722884" cy="4669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/>
                <a:cs typeface="Times New Roman"/>
              </a:rPr>
              <a:t>  В ходе </a:t>
            </a:r>
            <a:r>
              <a:rPr lang="ru-RU" sz="2400">
                <a:latin typeface="Times New Roman"/>
                <a:cs typeface="Times New Roman"/>
              </a:rPr>
              <a:t>исследования я выявил </a:t>
            </a:r>
            <a:r>
              <a:rPr lang="ru-RU" sz="2400" dirty="0">
                <a:latin typeface="Times New Roman"/>
                <a:cs typeface="Times New Roman"/>
              </a:rPr>
              <a:t>сходства и различия празднования Пасхи, её толкование в различных странах </a:t>
            </a:r>
            <a:r>
              <a:rPr lang="ru-RU" sz="2400">
                <a:latin typeface="Times New Roman"/>
                <a:cs typeface="Times New Roman"/>
              </a:rPr>
              <a:t>и разработал </a:t>
            </a:r>
            <a:r>
              <a:rPr lang="ru-RU" sz="2400" dirty="0">
                <a:latin typeface="Times New Roman"/>
                <a:cs typeface="Times New Roman"/>
              </a:rPr>
              <a:t>буклет, в котором описаны сходства и различия празднования Пасхи в Англии и России.</a:t>
            </a:r>
          </a:p>
          <a:p>
            <a:pPr marL="0" indent="0">
              <a:buNone/>
            </a:pP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114ABAC7-D565-3AC4-39E1-D5273EA1BA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5933" y="1801530"/>
            <a:ext cx="6049990" cy="505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49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60B9C-1CF9-B739-997E-D582A3F8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68980A-3073-FB72-0224-26210ED6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  <a:hlinkClick r:id="rId2"/>
              </a:rPr>
              <a:t>https://ru.wikipedia.org/wiki/</a:t>
            </a:r>
            <a:endParaRPr lang="ru-RU">
              <a:latin typeface="Times New Roman"/>
              <a:ea typeface="+mn-lt"/>
              <a:cs typeface="+mn-lt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  <a:hlinkClick r:id="rId3"/>
              </a:rPr>
              <a:t>https://pravoslavie.ru</a:t>
            </a:r>
            <a:endParaRPr lang="ru-RU">
              <a:latin typeface="Times New Roman"/>
              <a:ea typeface="+mn-lt"/>
              <a:cs typeface="+mn-lt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  <a:hlinkClick r:id="rId4"/>
              </a:rPr>
              <a:t>https://allbest.ru</a:t>
            </a:r>
            <a:endParaRPr lang="ru-RU">
              <a:latin typeface="Times New Roman"/>
              <a:ea typeface="+mn-lt"/>
              <a:cs typeface="+mn-lt"/>
            </a:endParaRPr>
          </a:p>
          <a:p>
            <a:r>
              <a:rPr lang="ru-RU" sz="2400" b="1" u="sng" dirty="0">
                <a:solidFill>
                  <a:srgbClr val="3E3D2D"/>
                </a:solidFill>
                <a:latin typeface="Times New Roman"/>
                <a:cs typeface="Times New Roman"/>
                <a:hlinkClick r:id="rId5"/>
              </a:rPr>
              <a:t>http://www.lingvaflavor.com-</a:t>
            </a:r>
            <a:r>
              <a:rPr lang="ru-RU" sz="2400" b="1" dirty="0">
                <a:solidFill>
                  <a:srgbClr val="3E3D2D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ru-RU" sz="2400" b="1" u="sng" dirty="0">
                <a:solidFill>
                  <a:srgbClr val="3E3D2D"/>
                </a:solidFill>
                <a:latin typeface="Times New Roman"/>
                <a:cs typeface="Times New Roman"/>
                <a:hlinkClick r:id="rId6"/>
              </a:rPr>
              <a:t>http://enjoyeng.ru-</a:t>
            </a:r>
            <a:endParaRPr lang="ru-RU" sz="2400" b="1" dirty="0">
              <a:solidFill>
                <a:srgbClr val="3E3D2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3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894F70-06AD-7624-14EC-191B7FDB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98249"/>
          </a:xfrm>
        </p:spPr>
        <p:txBody>
          <a:bodyPr/>
          <a:lstStyle/>
          <a:p>
            <a:pPr algn="ctr"/>
            <a:r>
              <a:rPr lang="ru-RU" b="1" u="sng" dirty="0">
                <a:latin typeface="Times New Roman"/>
                <a:cs typeface="Times New Roman"/>
              </a:rPr>
              <a:t>Спасибо за внимание!!</a:t>
            </a: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95492F9A-D5F6-43D9-3A89-B5FF7220E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1678" y="3213909"/>
            <a:ext cx="8326068" cy="3050606"/>
          </a:xfrm>
        </p:spPr>
      </p:pic>
    </p:spTree>
    <p:extLst>
      <p:ext uri="{BB962C8B-B14F-4D97-AF65-F5344CB8AC3E}">
        <p14:creationId xmlns:p14="http://schemas.microsoft.com/office/powerpoint/2010/main" xmlns="" val="269318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88EA88-7DA0-2793-3020-8E44BE9A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8" y="-1618457"/>
            <a:ext cx="8831883" cy="1008737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cs typeface="Times New Roman"/>
              </a:rPr>
              <a:t>Задачи проекта</a:t>
            </a: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A032639B-D646-1DFE-5454-1B8E88984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930" y="-2993"/>
            <a:ext cx="5787679" cy="301100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AE5FE0-E008-623C-3C04-FFC8DF876291}"/>
              </a:ext>
            </a:extLst>
          </p:cNvPr>
          <p:cNvSpPr txBox="1"/>
          <p:nvPr/>
        </p:nvSpPr>
        <p:spPr>
          <a:xfrm>
            <a:off x="-1148686" y="466298"/>
            <a:ext cx="79611" cy="3639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9AB557-D8C3-8BD2-BD84-2F79B013A1DF}"/>
              </a:ext>
            </a:extLst>
          </p:cNvPr>
          <p:cNvSpPr txBox="1"/>
          <p:nvPr/>
        </p:nvSpPr>
        <p:spPr>
          <a:xfrm>
            <a:off x="302381" y="3306513"/>
            <a:ext cx="978775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dirty="0">
              <a:latin typeface="Times New Roman"/>
              <a:ea typeface="PT Sans"/>
              <a:cs typeface="PT Sans"/>
            </a:endParaRPr>
          </a:p>
          <a:p>
            <a:pPr marL="228600" indent="-228600">
              <a:buFont typeface="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PT Sans"/>
                <a:cs typeface="PT Sans"/>
              </a:rPr>
              <a:t> Изучить историю происхождения Пасхи;</a:t>
            </a:r>
          </a:p>
          <a:p>
            <a:pPr marL="228600" indent="-228600">
              <a:buFont typeface="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PT Sans"/>
                <a:cs typeface="PT Sans"/>
              </a:rPr>
              <a:t> Провести анализ проведения Пасхи в России и       Великобритании;</a:t>
            </a:r>
          </a:p>
          <a:p>
            <a:pPr marL="228600" indent="-228600">
              <a:buFont typeface="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PT Sans"/>
                <a:cs typeface="PT Sans"/>
              </a:rPr>
              <a:t> Исследовать сходства и различия традиций проведения Пасхи в этих странах.</a:t>
            </a:r>
          </a:p>
          <a:p>
            <a:pPr marL="228600" indent="-228600">
              <a:buFont typeface="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PT Sans"/>
                <a:cs typeface="PT Sans"/>
              </a:rPr>
              <a:t> Создать буклет, посвященный празднованию Пасхи в Великобритании и России.</a:t>
            </a:r>
          </a:p>
          <a:p>
            <a:pPr marL="228600" indent="-228600">
              <a:buFont typeface=""/>
              <a:buAutoNum type="arabicPeriod"/>
            </a:pP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D05A63-11B3-588B-4B77-01CB8E60FC7D}"/>
              </a:ext>
            </a:extLst>
          </p:cNvPr>
          <p:cNvSpPr txBox="1"/>
          <p:nvPr/>
        </p:nvSpPr>
        <p:spPr>
          <a:xfrm>
            <a:off x="306119" y="259278"/>
            <a:ext cx="5898297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Times New Roman"/>
                <a:ea typeface="+mn-lt"/>
                <a:cs typeface="+mn-lt"/>
              </a:rPr>
              <a:t>Цель проекта:</a:t>
            </a:r>
            <a:r>
              <a:rPr lang="ru-RU" sz="3200" dirty="0">
                <a:latin typeface="Times New Roman"/>
                <a:ea typeface="+mn-lt"/>
                <a:cs typeface="+mn-lt"/>
              </a:rPr>
              <a:t/>
            </a:r>
            <a:br>
              <a:rPr lang="ru-RU" sz="3200" dirty="0">
                <a:latin typeface="Times New Roman"/>
                <a:ea typeface="+mn-lt"/>
                <a:cs typeface="+mn-lt"/>
              </a:rPr>
            </a:br>
            <a:r>
              <a:rPr lang="ru-RU" dirty="0">
                <a:latin typeface="Times New Roman"/>
                <a:ea typeface="+mn-lt"/>
                <a:cs typeface="+mn-lt"/>
              </a:rPr>
              <a:t> </a:t>
            </a:r>
            <a:r>
              <a:rPr lang="ru-RU" sz="2800" dirty="0">
                <a:latin typeface="Times New Roman"/>
                <a:ea typeface="+mn-lt"/>
                <a:cs typeface="+mn-lt"/>
              </a:rPr>
              <a:t>Сравнение традиций и обычаев, связанных с празднованием Пасхи в России и Великобритании, а также выявление их культурных и исторических отличий и сходств.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00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106C5-5667-B075-D8B5-E5F7D878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78" y="-3780"/>
            <a:ext cx="3657601" cy="1995199"/>
          </a:xfrm>
        </p:spPr>
        <p:txBody>
          <a:bodyPr/>
          <a:lstStyle/>
          <a:p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F4D2F7A0-4BDD-790E-709C-0287DD7C8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8528" y="1498776"/>
            <a:ext cx="6105829" cy="27128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F6CFBA-1826-6C5F-AE9E-26D24273276A}"/>
              </a:ext>
            </a:extLst>
          </p:cNvPr>
          <p:cNvSpPr txBox="1"/>
          <p:nvPr/>
        </p:nvSpPr>
        <p:spPr>
          <a:xfrm>
            <a:off x="344715" y="1498776"/>
            <a:ext cx="572381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Times New Roman"/>
                <a:ea typeface="+mn-lt"/>
                <a:cs typeface="+mn-lt"/>
              </a:rPr>
              <a:t>Несмотря на общие корни христианского праздника, традиции и обычаи празднования Пасхи в России и Великобритании значительно различаются из-за культурных, исторических и религиозных факторов.</a:t>
            </a:r>
            <a:endParaRPr lang="ru-RU" sz="3200" dirty="0">
              <a:latin typeface="Times New Roman"/>
            </a:endParaRPr>
          </a:p>
          <a:p>
            <a:endParaRPr lang="ru-RU" sz="2400" dirty="0">
              <a:solidFill>
                <a:schemeClr val="accent5">
                  <a:lumMod val="76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65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DC978-7EDC-0294-0279-E762176E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77" y="-797750"/>
            <a:ext cx="4474496" cy="359718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  <a:cs typeface="Times New Roman"/>
              </a:rPr>
              <a:t>Праздник Пасхи в Великобритании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84B13-A21D-4EF2-CD34-3FA16EC0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5" y="1711591"/>
            <a:ext cx="12258311" cy="4158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6000"/>
                  </a:schemeClr>
                </a:solidFill>
                <a:latin typeface="PT Sans"/>
              </a:rPr>
              <a:t>    </a:t>
            </a:r>
            <a:r>
              <a:rPr lang="ru-RU" dirty="0">
                <a:latin typeface="Times New Roman"/>
                <a:cs typeface="Times New Roman"/>
              </a:rPr>
              <a:t>Пасха — христианский праздник в честь воскресения Христа, отмечаемый католической церковью в первое полнолунное воскресение после весеннего равноденствия между 22 Марта и 25 Апреля. В это время в Великобритании появляются тюльпаны, крокусы и нарциссы. Школы закрываются на 2 недели.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D46CE16A-F610-5871-DDC8-1029A22287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9021" y="3612435"/>
            <a:ext cx="5844370" cy="32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C29413-7F02-E83C-B614-79FD735A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10" y="15950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cs typeface="Times New Roman"/>
              </a:rPr>
              <a:t>Праздник Пасхи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EC8A81-0428-05BC-5864-81A4A340C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455071"/>
            <a:ext cx="5689600" cy="3935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cs typeface="Times New Roman"/>
              </a:rPr>
              <a:t>Пасха - главное событие года для православных христиан. В ряду всех христианских праздников Пасха Христова есть высочайший, радостнейший и </a:t>
            </a:r>
            <a:r>
              <a:rPr lang="ru-RU" dirty="0" err="1">
                <a:latin typeface="Times New Roman"/>
                <a:cs typeface="Times New Roman"/>
              </a:rPr>
              <a:t>торжественнейший</a:t>
            </a:r>
            <a:r>
              <a:rPr lang="ru-RU" dirty="0">
                <a:latin typeface="Times New Roman"/>
                <a:cs typeface="Times New Roman"/>
              </a:rPr>
              <a:t> - праздник праздников и торжество торжеств.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6AD200C2-F242-E2F0-A69E-D064757B0E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4138" y="3131326"/>
            <a:ext cx="5374255" cy="37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24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69793-EEFC-F5F7-01DF-4B7E5BD9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97" y="159506"/>
            <a:ext cx="5891940" cy="133847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cs typeface="Times New Roman"/>
              </a:rPr>
              <a:t>Различие Пасхи в России и Великобритании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ADCAF8-5A9B-8A49-B747-C5E7F5D8138C}"/>
              </a:ext>
            </a:extLst>
          </p:cNvPr>
          <p:cNvSpPr txBox="1"/>
          <p:nvPr/>
        </p:nvSpPr>
        <p:spPr>
          <a:xfrm>
            <a:off x="0" y="1717729"/>
            <a:ext cx="9841422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Times New Roman"/>
                <a:cs typeface="Times New Roman"/>
              </a:rPr>
              <a:t>В России: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/>
                <a:cs typeface="Times New Roman"/>
              </a:rPr>
              <a:t>Праздник начинается Весной, отсчёт по Юлианскому календарю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/>
                <a:cs typeface="Times New Roman"/>
              </a:rPr>
              <a:t>Едят на Пасху куличи и яйца, так-же мясные деликатесы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/>
                <a:cs typeface="Times New Roman"/>
              </a:rPr>
              <a:t>Символ Пасхальное красное яйцо, куличи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BE5774-6341-FE44-36FB-8B62DE10340B}"/>
              </a:ext>
            </a:extLst>
          </p:cNvPr>
          <p:cNvSpPr txBox="1"/>
          <p:nvPr/>
        </p:nvSpPr>
        <p:spPr>
          <a:xfrm>
            <a:off x="180813" y="3370880"/>
            <a:ext cx="5346915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Times New Roman"/>
                <a:cs typeface="Times New Roman"/>
              </a:rPr>
              <a:t>В Великобритании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/>
                <a:cs typeface="Times New Roman"/>
              </a:rPr>
              <a:t>Праздник начинается Весной, отсчёт по Григорианскому календарю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/>
                <a:cs typeface="Times New Roman"/>
              </a:rPr>
              <a:t>Едят на Пасху крашенные яйца, пасхальный торт, мясо ягнёнка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/>
                <a:cs typeface="Times New Roman"/>
              </a:rPr>
              <a:t>Символ Пасхальное шоколадное яйцо</a:t>
            </a: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BF511180-60B0-A509-3CD3-E689949150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6197" y="2831439"/>
            <a:ext cx="4848386" cy="37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1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6982B7-F62C-B3E9-0506-DF47F5D3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38" y="207887"/>
            <a:ext cx="6137329" cy="133847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cs typeface="Times New Roman"/>
              </a:rPr>
              <a:t>Традиции празднования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479047-3C63-41AD-3B85-B5A4323E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716768"/>
            <a:ext cx="630522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b="1" dirty="0">
                <a:latin typeface="Times New Roman"/>
                <a:ea typeface="+mn-lt"/>
                <a:cs typeface="+mn-lt"/>
              </a:rPr>
              <a:t>Христосование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Верующие приветствуют друг друга словами «Христос воскрес!» — «Воистину воскрес!»</a:t>
            </a:r>
          </a:p>
          <a:p>
            <a:r>
              <a:rPr lang="ru-RU" sz="2000" b="1" dirty="0">
                <a:latin typeface="Times New Roman"/>
                <a:ea typeface="+mn-lt"/>
                <a:cs typeface="+mn-lt"/>
              </a:rPr>
              <a:t>Крашение яиц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Люди красят яйца в разные цвета, рисуют на них узоры, всячески украшают.</a:t>
            </a:r>
          </a:p>
          <a:p>
            <a:r>
              <a:rPr lang="ru-RU" sz="2000" b="1" dirty="0">
                <a:latin typeface="Times New Roman"/>
                <a:ea typeface="+mn-lt"/>
                <a:cs typeface="+mn-lt"/>
              </a:rPr>
              <a:t>Праздничный стол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Традиционные угощения: кулич, творожная пасха, пироги с множеством начинок и мясные блюда.</a:t>
            </a:r>
          </a:p>
          <a:p>
            <a:r>
              <a:rPr lang="ru-RU" sz="2000" b="1" dirty="0">
                <a:latin typeface="Times New Roman"/>
                <a:ea typeface="+mn-lt"/>
                <a:cs typeface="+mn-lt"/>
              </a:rPr>
              <a:t>Колокольный звон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На Пасху особенно торжественно звучат колокола в храмах.</a:t>
            </a:r>
            <a:endParaRPr lang="ru-RU" sz="1600" dirty="0">
              <a:latin typeface="Times New Roman"/>
              <a:cs typeface="Times New Roman"/>
            </a:endParaRPr>
          </a:p>
          <a:p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662C5E2C-77AC-DE46-0D6C-D81297D7AF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9664" y="381026"/>
            <a:ext cx="3695627" cy="5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10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6D1090-0B9A-450E-503B-70919EBF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48" y="226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/>
                <a:cs typeface="Times New Roman"/>
              </a:rPr>
              <a:t>Традиции празднования в Великобритании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737546-AAF0-E738-7113-96A0E8F6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52" y="1515864"/>
            <a:ext cx="6834750" cy="5152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b="1" dirty="0">
                <a:latin typeface="Times New Roman"/>
                <a:ea typeface="+mn-lt"/>
                <a:cs typeface="+mn-lt"/>
              </a:rPr>
              <a:t>В день Пасхи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в церквях проходят религиозные службы. Принято надевать новую одежду, что символизирует конец сезона плохой погоды и наступление весны.</a:t>
            </a:r>
          </a:p>
          <a:p>
            <a:r>
              <a:rPr lang="ru-RU" sz="2000" b="1" dirty="0">
                <a:latin typeface="Times New Roman"/>
                <a:ea typeface="+mn-lt"/>
                <a:cs typeface="+mn-lt"/>
              </a:rPr>
              <a:t>В Пасхальный понедельник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принято дарить детям на улицах конфеты и игрушки.</a:t>
            </a:r>
          </a:p>
          <a:p>
            <a:r>
              <a:rPr lang="ru-RU" sz="2000" b="1" dirty="0">
                <a:latin typeface="Times New Roman"/>
                <a:ea typeface="+mn-lt"/>
                <a:cs typeface="+mn-lt"/>
              </a:rPr>
              <a:t>Дети ищут пасхальные яйца</a:t>
            </a:r>
            <a:r>
              <a:rPr lang="ru-RU" sz="2000" dirty="0">
                <a:latin typeface="Times New Roman"/>
                <a:ea typeface="+mn-lt"/>
                <a:cs typeface="+mn-lt"/>
              </a:rPr>
              <a:t> по всему дому. Проводятся даже специальные соревнования — поиск яиц . Ребёнок, который соберёт больше всех, получает приз.</a:t>
            </a:r>
          </a:p>
          <a:p>
            <a:r>
              <a:rPr lang="ru-RU" sz="2000" b="1" dirty="0">
                <a:latin typeface="Times New Roman"/>
                <a:ea typeface="+mn-lt"/>
                <a:cs typeface="+mn-lt"/>
              </a:rPr>
              <a:t>По утрам на Пасху дети катают яйца с горы</a:t>
            </a:r>
            <a:r>
              <a:rPr lang="ru-RU" sz="2000" dirty="0">
                <a:latin typeface="Times New Roman"/>
                <a:ea typeface="+mn-lt"/>
                <a:cs typeface="+mn-lt"/>
              </a:rPr>
              <a:t>. Это старинная игра. Яйцо, катящееся с горы, символизирует камень, отваленный от Гроба Господня.</a:t>
            </a:r>
            <a:endParaRPr lang="ru-RU" sz="2000" dirty="0">
              <a:latin typeface="Times New Roman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7C21C8BF-42B0-69DA-8622-B5B01475D5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54" y="2040366"/>
            <a:ext cx="4065916" cy="48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7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A398C9-32C4-BE46-066B-499DEC77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38" y="-11868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cs typeface="Times New Roman"/>
              </a:rPr>
              <a:t>Проект продукта про Пасху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02EE3C-C7C7-4E93-74B2-520BBE26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96" y="1075720"/>
            <a:ext cx="10515600" cy="1787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cs typeface="Times New Roman"/>
              </a:rPr>
              <a:t>Продуктом проекта является буклет на английском и русском языках о Пасхе и ее традициях в России и Великобритании.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BBE823A5-FAE7-BDAA-B377-86223059EE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22" y="3264283"/>
            <a:ext cx="4260354" cy="3233660"/>
          </a:xfrm>
          <a:prstGeom prst="rect">
            <a:avLst/>
          </a:prstGeom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DE9C1B03-CFF4-EDDC-93F5-EC0575DA33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2977" y="3264522"/>
            <a:ext cx="4248258" cy="32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318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371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Задачи проекта</vt:lpstr>
      <vt:lpstr>Слайд 3</vt:lpstr>
      <vt:lpstr>Праздник Пасхи в Великобритании</vt:lpstr>
      <vt:lpstr>Праздник Пасхи в России</vt:lpstr>
      <vt:lpstr>Различие Пасхи в России и Великобритании</vt:lpstr>
      <vt:lpstr>Традиции празднования в России</vt:lpstr>
      <vt:lpstr>Традиции празднования в Великобритании</vt:lpstr>
      <vt:lpstr>Проект продукта про Пасху</vt:lpstr>
      <vt:lpstr>Заключение</vt:lpstr>
      <vt:lpstr>Список литературы</vt:lpstr>
      <vt:lpstr>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Мащенко</dc:creator>
  <cp:lastModifiedBy>Преподаватель</cp:lastModifiedBy>
  <cp:revision>389</cp:revision>
  <dcterms:created xsi:type="dcterms:W3CDTF">2025-01-06T10:41:12Z</dcterms:created>
  <dcterms:modified xsi:type="dcterms:W3CDTF">2025-04-03T12:00:16Z</dcterms:modified>
</cp:coreProperties>
</file>