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8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3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4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1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8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5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6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9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0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1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encrypted-tbn1.gstatic.com/images?q=tbn:ANd9GcTqgYxLilRaDsv65GqneRsgl-FdkMAEpZ6QEoHddQPfkdOpMr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8"/>
          <a:stretch/>
        </p:blipFill>
        <p:spPr bwMode="auto">
          <a:xfrm>
            <a:off x="-9872" y="3636454"/>
            <a:ext cx="4416425" cy="30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28149"/>
            <a:ext cx="7772400" cy="342902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Проект </a:t>
            </a:r>
            <a:br>
              <a:rPr lang="ru-RU" i="1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«Партнёрство семьи и детского сада в вопросах здоровья и рационального питания».</a:t>
            </a:r>
            <a:br>
              <a:rPr lang="ru-RU" i="1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</a:br>
            <a:endParaRPr lang="ru-RU" i="1" dirty="0"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2988" y="349250"/>
            <a:ext cx="7058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8D3C15"/>
                </a:solidFill>
                <a:latin typeface="Georgia" pitchFamily="18" charset="0"/>
              </a:rPr>
              <a:t>МБДОУ № 496</a:t>
            </a:r>
          </a:p>
          <a:p>
            <a:pPr algn="ctr" eaLnBrk="1" hangingPunct="1"/>
            <a:r>
              <a:rPr lang="ru-RU" b="1" dirty="0">
                <a:solidFill>
                  <a:srgbClr val="8D3C15"/>
                </a:solidFill>
                <a:latin typeface="Georgia" pitchFamily="18" charset="0"/>
              </a:rPr>
              <a:t>г</a:t>
            </a:r>
            <a:r>
              <a:rPr lang="ru-RU" b="1" dirty="0" smtClean="0">
                <a:solidFill>
                  <a:srgbClr val="8D3C15"/>
                </a:solidFill>
                <a:latin typeface="Georgia" pitchFamily="18" charset="0"/>
              </a:rPr>
              <a:t>. Екатеринбург</a:t>
            </a:r>
            <a:endParaRPr lang="ru-RU" b="1" dirty="0">
              <a:solidFill>
                <a:srgbClr val="8D3C15"/>
              </a:solidFill>
              <a:latin typeface="Georgia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06553" y="5356618"/>
            <a:ext cx="46085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i="1" dirty="0" smtClean="0">
                <a:solidFill>
                  <a:srgbClr val="8D3C15"/>
                </a:solidFill>
                <a:latin typeface="Georgia" pitchFamily="18" charset="0"/>
              </a:rPr>
              <a:t>Выполнили: </a:t>
            </a:r>
            <a:r>
              <a:rPr lang="ru-RU" sz="2000" b="1" i="1" dirty="0" err="1" smtClean="0">
                <a:solidFill>
                  <a:srgbClr val="8D3C15"/>
                </a:solidFill>
                <a:latin typeface="Georgia" pitchFamily="18" charset="0"/>
              </a:rPr>
              <a:t>Сержантова</a:t>
            </a:r>
            <a:r>
              <a:rPr lang="ru-RU" sz="2000" b="1" i="1" dirty="0" smtClean="0">
                <a:solidFill>
                  <a:srgbClr val="8D3C15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8D3C15"/>
                </a:solidFill>
                <a:latin typeface="Georgia" pitchFamily="18" charset="0"/>
              </a:rPr>
              <a:t>Л.А.</a:t>
            </a:r>
          </a:p>
          <a:p>
            <a:pPr eaLnBrk="1" hangingPunct="1"/>
            <a:r>
              <a:rPr lang="ru-RU" sz="2000" b="1" i="1" dirty="0" smtClean="0">
                <a:solidFill>
                  <a:srgbClr val="8D3C15"/>
                </a:solidFill>
                <a:latin typeface="Georgia" pitchFamily="18" charset="0"/>
              </a:rPr>
              <a:t>Дети старшей группы, </a:t>
            </a:r>
            <a:r>
              <a:rPr lang="ru-RU" sz="2000" b="1" i="1" dirty="0" smtClean="0">
                <a:solidFill>
                  <a:srgbClr val="8D3C15"/>
                </a:solidFill>
                <a:latin typeface="Georgia" pitchFamily="18" charset="0"/>
              </a:rPr>
              <a:t>родители. </a:t>
            </a:r>
            <a:endParaRPr lang="ru-RU" sz="2000" b="1" i="1" dirty="0">
              <a:solidFill>
                <a:srgbClr val="8D3C1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amejulia.ru/images/i/gimnasti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b="2424"/>
          <a:stretch/>
        </p:blipFill>
        <p:spPr bwMode="auto">
          <a:xfrm>
            <a:off x="0" y="2857499"/>
            <a:ext cx="3819972" cy="39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Основные этапы реализации проекта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700808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Georgia" pitchFamily="18" charset="0"/>
              </a:rPr>
              <a:t>Первый этап: </a:t>
            </a:r>
          </a:p>
          <a:p>
            <a:pPr algn="ctr"/>
            <a:r>
              <a:rPr lang="ru-RU" sz="2800" dirty="0" smtClean="0">
                <a:latin typeface="Georgia" pitchFamily="18" charset="0"/>
              </a:rPr>
              <a:t>Формы работы с родителями. Интеграция образовательных областей. </a:t>
            </a:r>
          </a:p>
          <a:p>
            <a:pPr algn="ctr"/>
            <a:r>
              <a:rPr lang="ru-RU" sz="2800" b="1" i="1" u="sng" dirty="0">
                <a:latin typeface="Georgia" pitchFamily="18" charset="0"/>
              </a:rPr>
              <a:t>В</a:t>
            </a:r>
            <a:r>
              <a:rPr lang="ru-RU" sz="2800" b="1" i="1" u="sng" dirty="0" smtClean="0">
                <a:latin typeface="Georgia" pitchFamily="18" charset="0"/>
              </a:rPr>
              <a:t>торой этап: </a:t>
            </a:r>
          </a:p>
          <a:p>
            <a:pPr algn="ctr"/>
            <a:r>
              <a:rPr lang="ru-RU" sz="2800" dirty="0" smtClean="0">
                <a:latin typeface="Georgia" pitchFamily="18" charset="0"/>
              </a:rPr>
              <a:t>Здоровьесберегающие технологии.  </a:t>
            </a:r>
          </a:p>
          <a:p>
            <a:pPr algn="ctr"/>
            <a:r>
              <a:rPr lang="ru-RU" sz="2800" b="1" i="1" u="sng" dirty="0" smtClean="0">
                <a:latin typeface="Georgia" pitchFamily="18" charset="0"/>
              </a:rPr>
              <a:t>Третий этап: </a:t>
            </a:r>
          </a:p>
          <a:p>
            <a:pPr algn="ctr"/>
            <a:r>
              <a:rPr lang="ru-RU" sz="2800" dirty="0" smtClean="0">
                <a:latin typeface="Georgia" pitchFamily="18" charset="0"/>
              </a:rPr>
              <a:t>Совместная работа детей и родителей</a:t>
            </a:r>
            <a:r>
              <a:rPr lang="ru-RU" sz="2400" dirty="0" smtClean="0">
                <a:latin typeface="Georgia" pitchFamily="18" charset="0"/>
              </a:rPr>
              <a:t>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1.gstatic.com/images?q=tbn:ANd9GcTuPelcpGzDtae-sZz-7Thu_pc3YlmgnS43RKxbLpwRtdZzGC0f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 bwMode="auto">
          <a:xfrm>
            <a:off x="120405" y="0"/>
            <a:ext cx="2714625" cy="15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35846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u="sng" dirty="0">
                <a:solidFill>
                  <a:srgbClr val="C00000"/>
                </a:solidFill>
                <a:latin typeface="Georgia" pitchFamily="18" charset="0"/>
              </a:rPr>
              <a:t>Первым этапом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sz="2400" dirty="0">
                <a:latin typeface="Georgia" pitchFamily="18" charset="0"/>
              </a:rPr>
              <a:t>в  процессе работы над </a:t>
            </a:r>
            <a:endParaRPr lang="ru-RU" sz="2400" dirty="0" smtClean="0">
              <a:latin typeface="Georgia" pitchFamily="18" charset="0"/>
            </a:endParaRPr>
          </a:p>
          <a:p>
            <a:pPr algn="r"/>
            <a:r>
              <a:rPr lang="ru-RU" sz="2400" dirty="0" smtClean="0">
                <a:latin typeface="Georgia" pitchFamily="18" charset="0"/>
              </a:rPr>
              <a:t>данной </a:t>
            </a:r>
            <a:r>
              <a:rPr lang="ru-RU" sz="2400" dirty="0">
                <a:latin typeface="Georgia" pitchFamily="18" charset="0"/>
              </a:rPr>
              <a:t>проблемой </a:t>
            </a:r>
            <a:r>
              <a:rPr lang="ru-RU" sz="2400" dirty="0" smtClean="0">
                <a:latin typeface="Georgia" pitchFamily="18" charset="0"/>
              </a:rPr>
              <a:t>использовались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 как </a:t>
            </a:r>
            <a:r>
              <a:rPr lang="ru-RU" sz="2400" dirty="0">
                <a:latin typeface="Georgia" pitchFamily="18" charset="0"/>
              </a:rPr>
              <a:t>традиционные, </a:t>
            </a:r>
            <a:r>
              <a:rPr lang="ru-RU" sz="2400" dirty="0" smtClean="0">
                <a:latin typeface="Georgia" pitchFamily="18" charset="0"/>
              </a:rPr>
              <a:t>так </a:t>
            </a:r>
            <a:r>
              <a:rPr lang="ru-RU" sz="2400" dirty="0">
                <a:latin typeface="Georgia" pitchFamily="18" charset="0"/>
              </a:rPr>
              <a:t>и нетрадиционные формы взаимодействия </a:t>
            </a:r>
            <a:r>
              <a:rPr lang="ru-RU" sz="2400" dirty="0" smtClean="0">
                <a:latin typeface="Georgia" pitchFamily="18" charset="0"/>
              </a:rPr>
              <a:t>с родителями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pPr algn="ctr"/>
            <a:r>
              <a:rPr lang="ru-RU" sz="2400" dirty="0">
                <a:latin typeface="Georgia" pitchFamily="18" charset="0"/>
              </a:rPr>
              <a:t>Задача педагогов состояла в том, чтобы в доступной форме раскрыть перед родителями актуальные вопросы питания дошкольников (презентации об организации дежурства, проведении с детьми занятий, посвященных культуре питания, сервировке </a:t>
            </a:r>
            <a:r>
              <a:rPr lang="ru-RU" sz="2400" dirty="0" smtClean="0">
                <a:latin typeface="Georgia" pitchFamily="18" charset="0"/>
              </a:rPr>
              <a:t>стола, </a:t>
            </a:r>
            <a:r>
              <a:rPr lang="ru-RU" sz="2400" dirty="0" err="1">
                <a:latin typeface="Georgia" pitchFamily="18" charset="0"/>
              </a:rPr>
              <a:t>здоровьесберегающим</a:t>
            </a:r>
            <a:r>
              <a:rPr lang="ru-RU" sz="2400" dirty="0">
                <a:latin typeface="Georgia" pitchFamily="18" charset="0"/>
              </a:rPr>
              <a:t> технологиям).</a:t>
            </a:r>
          </a:p>
          <a:p>
            <a:pPr algn="ctr"/>
            <a:r>
              <a:rPr lang="ru-RU" sz="2400" dirty="0">
                <a:latin typeface="Georgia" pitchFamily="18" charset="0"/>
              </a:rPr>
              <a:t> С этой целью проводились разнообразные мероприятия: оформление информационного стенда, анкетирование родителей, организация родительских собраний, в которых предусматриваются информационные беседы со специалистами,  семинары-практикумы, дегустационные дни, дни открытых дверей, консультации. Оформлен коллаж «Полезные продукты</a:t>
            </a:r>
            <a:r>
              <a:rPr lang="ru-RU" sz="2400" dirty="0" smtClean="0">
                <a:latin typeface="Georgia" pitchFamily="18" charset="0"/>
              </a:rPr>
              <a:t>».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CIM\100_PANA\P10008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29413"/>
            <a:ext cx="3689879" cy="475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E:\DCIM\100_PANA\P1000831.JPG"/>
          <p:cNvPicPr/>
          <p:nvPr/>
        </p:nvPicPr>
        <p:blipFill>
          <a:blip r:embed="rId3" cstate="print"/>
          <a:srcRect l="1670" t="9033" b="3152"/>
          <a:stretch>
            <a:fillRect/>
          </a:stretch>
        </p:blipFill>
        <p:spPr bwMode="auto">
          <a:xfrm>
            <a:off x="4053154" y="1881123"/>
            <a:ext cx="5038725" cy="389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48064" y="1268760"/>
            <a:ext cx="340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Коллаж «Полезные продукты»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241" y="476672"/>
            <a:ext cx="304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«Дежурство по столовой»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4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269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Формирование здорового образа жизни используется в </a:t>
            </a:r>
            <a:r>
              <a:rPr lang="ru-RU" dirty="0" err="1">
                <a:latin typeface="Georgia" pitchFamily="18" charset="0"/>
              </a:rPr>
              <a:t>воспитательно</a:t>
            </a:r>
            <a:r>
              <a:rPr lang="ru-RU" dirty="0">
                <a:latin typeface="Georgia" pitchFamily="18" charset="0"/>
              </a:rPr>
              <a:t>- образовательном процессе ДОУ. Педагоги проводят большую работу по </a:t>
            </a:r>
            <a:r>
              <a:rPr lang="ru-RU" dirty="0" err="1">
                <a:latin typeface="Georgia" pitchFamily="18" charset="0"/>
              </a:rPr>
              <a:t>валеологическому</a:t>
            </a:r>
            <a:r>
              <a:rPr lang="ru-RU" dirty="0">
                <a:latin typeface="Georgia" pitchFamily="18" charset="0"/>
              </a:rPr>
              <a:t> воспитанию и образованию детей, подбираем эффективные методы и приёмы, позволяющие в доступной интересной форме преподнести знания о строении тела человека, о важности правильного питания, закаливания, сна и таким образом приобщаем детей к здоровому образу жизни. Проведена выставка детских рисунков «Что делать, чтобы быть здоровым?»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Рисунок 8" descr="Описание: E:\DCIM\100_PANA\P1000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64285"/>
            <a:ext cx="5544616" cy="386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Выставка рисунков «Что делать, чтобы быть здоровыми»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949" y="18864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  <a:latin typeface="Georgia" pitchFamily="18" charset="0"/>
              </a:rPr>
              <a:t>Вторым этапом </a:t>
            </a:r>
            <a:r>
              <a:rPr lang="ru-RU" dirty="0">
                <a:latin typeface="Georgia" pitchFamily="18" charset="0"/>
              </a:rPr>
              <a:t>проводилась  </a:t>
            </a:r>
            <a:r>
              <a:rPr lang="ru-RU" dirty="0" err="1">
                <a:latin typeface="Georgia" pitchFamily="18" charset="0"/>
              </a:rPr>
              <a:t>здоровьесберегающая</a:t>
            </a:r>
            <a:r>
              <a:rPr lang="ru-RU" dirty="0">
                <a:latin typeface="Georgia" pitchFamily="18" charset="0"/>
              </a:rPr>
              <a:t> деятельность, которая  осуществляется в разных формах: медико-гигиенической и медико-профилактической, физкультурно-оздоровительной, информационно-просветительской, образовательной, спортивно-досуговой, экологической и др.</a:t>
            </a:r>
          </a:p>
          <a:p>
            <a:r>
              <a:rPr lang="ru-RU" dirty="0">
                <a:latin typeface="Georgia" pitchFamily="18" charset="0"/>
              </a:rPr>
              <a:t>Дети совместно с воспитателями оформили газету «</a:t>
            </a:r>
            <a:r>
              <a:rPr lang="ru-RU" dirty="0" err="1" smtClean="0">
                <a:latin typeface="Georgia" pitchFamily="18" charset="0"/>
              </a:rPr>
              <a:t>Рассуждалки</a:t>
            </a:r>
            <a:r>
              <a:rPr lang="ru-RU" dirty="0" smtClean="0">
                <a:latin typeface="Georgia" pitchFamily="18" charset="0"/>
              </a:rPr>
              <a:t>», рассуждение </a:t>
            </a:r>
            <a:r>
              <a:rPr lang="ru-RU" dirty="0">
                <a:latin typeface="Georgia" pitchFamily="18" charset="0"/>
              </a:rPr>
              <a:t>детей о том, «Что такое здоровье  и кто такой здоровый человек» и разместили  в уголок «В здоровом теле, здоровый дух!».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4347" y="2923354"/>
            <a:ext cx="30235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Стенгазета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Рассуждалки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Рисунок 10" descr="Описание: E:\DCIM\100_PANA\P1000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" y="3215741"/>
            <a:ext cx="4546150" cy="3282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1" y="2642757"/>
            <a:ext cx="453650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58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Информационный уголок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«В здоровом теле – здоровый дух»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Рисунок 11" descr="Описание: E:\DCIM\100_PANA\P1000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2" b="19943"/>
          <a:stretch>
            <a:fillRect/>
          </a:stretch>
        </p:blipFill>
        <p:spPr bwMode="auto">
          <a:xfrm>
            <a:off x="4788024" y="3215741"/>
            <a:ext cx="4078885" cy="328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static.com/images?q=tbn:ANd9GcRB_slE3DUJGhUmTtq-EKCtBFxdvbcyHhlQmcOlMeyKeM3pvU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91125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969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eorgia" pitchFamily="18" charset="0"/>
              </a:rPr>
              <a:t>В настоящее время используем разнообразные игровые технологии для сохранения и улучшения здоровья детей детского сада. В работе с детьми широко используются новые виды физкультурных занятий, которые дополняют и обогащают традиционные формы двигательной активности,  разрабатываются и внедряются в практику ДОУ инновационные технологии образования и оздоровления (точечный массаж, звуковая гимнастика) детей:</a:t>
            </a:r>
          </a:p>
          <a:p>
            <a:pPr lvl="0" algn="ctr"/>
            <a:r>
              <a:rPr lang="ru-RU" sz="2000" dirty="0" smtClean="0">
                <a:latin typeface="Georgia" pitchFamily="18" charset="0"/>
              </a:rPr>
              <a:t>- внедрение </a:t>
            </a:r>
            <a:r>
              <a:rPr lang="ru-RU" sz="2000" dirty="0">
                <a:latin typeface="Georgia" pitchFamily="18" charset="0"/>
              </a:rPr>
              <a:t>вариативных  и парциальных программ по оздоровлению и физическому развитию дошкольников;</a:t>
            </a:r>
          </a:p>
          <a:p>
            <a:pPr lvl="0" algn="ctr"/>
            <a:r>
              <a:rPr lang="ru-RU" sz="2000" dirty="0" smtClean="0">
                <a:latin typeface="Georgia" pitchFamily="18" charset="0"/>
              </a:rPr>
              <a:t>- интегрирование </a:t>
            </a:r>
            <a:r>
              <a:rPr lang="ru-RU" sz="2000" dirty="0">
                <a:latin typeface="Georgia" pitchFamily="18" charset="0"/>
              </a:rPr>
              <a:t>двигательной деятельности с другими видами деятельности (познавательная, художественно-эстетическая и др.);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поиск </a:t>
            </a:r>
            <a:r>
              <a:rPr lang="ru-RU" sz="2000" dirty="0">
                <a:latin typeface="Georgia" pitchFamily="18" charset="0"/>
              </a:rPr>
              <a:t>путей оптимизации традиционных видов физкультурных занятий с </a:t>
            </a:r>
            <a:r>
              <a:rPr lang="ru-RU" sz="2000" dirty="0" smtClean="0">
                <a:latin typeface="Georgia" pitchFamily="18" charset="0"/>
              </a:rPr>
              <a:t>дошкольниками.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Успешность реализации </a:t>
            </a:r>
            <a:r>
              <a:rPr lang="ru-RU" sz="2000" dirty="0" err="1">
                <a:latin typeface="Georgia" pitchFamily="18" charset="0"/>
              </a:rPr>
              <a:t>здоровьесберегающих</a:t>
            </a:r>
            <a:r>
              <a:rPr lang="ru-RU" sz="2000" dirty="0">
                <a:latin typeface="Georgia" pitchFamily="18" charset="0"/>
              </a:rPr>
              <a:t> технологий зависит также от уровня взаимодействия педагогов и родителей. Сегодня проводим различную работу с целью выявления уровня педагогической культуры современной </a:t>
            </a:r>
            <a:r>
              <a:rPr lang="ru-RU" sz="2000" dirty="0" smtClean="0">
                <a:latin typeface="Georgia" pitchFamily="18" charset="0"/>
              </a:rPr>
              <a:t>семьи</a:t>
            </a:r>
          </a:p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в вопросах питания, заботы о здоровье детей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и </a:t>
            </a:r>
            <a:r>
              <a:rPr lang="ru-RU" sz="2000" dirty="0">
                <a:latin typeface="Georgia" pitchFamily="18" charset="0"/>
              </a:rPr>
              <a:t>организации здорового образа жизни ребёнка. </a:t>
            </a:r>
          </a:p>
          <a:p>
            <a:pPr lvl="0" algn="ctr"/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Володино сад\Documents\Фотографии с фотоаппарата\P10003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123" y="3717032"/>
            <a:ext cx="466725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55776" y="332656"/>
            <a:ext cx="5792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Здоровьесберегающие технологии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E:\Сержантова Л.А\Фотографии\фото лето\DSC003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772816"/>
            <a:ext cx="4543425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1000428"/>
          <p:cNvPicPr/>
          <p:nvPr/>
        </p:nvPicPr>
        <p:blipFill>
          <a:blip r:embed="rId4" cstate="print"/>
          <a:srcRect b="6976"/>
          <a:stretch>
            <a:fillRect/>
          </a:stretch>
        </p:blipFill>
        <p:spPr bwMode="auto">
          <a:xfrm>
            <a:off x="179512" y="855876"/>
            <a:ext cx="3816424" cy="287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8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60648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День здоровья</a:t>
            </a:r>
            <a:r>
              <a:rPr lang="ru-RU" dirty="0"/>
              <a:t>, </a:t>
            </a:r>
            <a:r>
              <a:rPr lang="ru-RU" b="1" i="1" dirty="0"/>
              <a:t>спортивный праздник</a:t>
            </a:r>
            <a:endParaRPr lang="ru-RU" dirty="0"/>
          </a:p>
        </p:txBody>
      </p:sp>
      <p:pic>
        <p:nvPicPr>
          <p:cNvPr id="3" name="Рисунок 2" descr="C:\Users\Володино сад\Documents\Фотографии с фотоаппарата\P1000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56915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Володино сад\Documents\Фотографии с фотоаппарата\P10001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73016"/>
            <a:ext cx="475252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76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OLODINO1\Desktop\фотографии\фото\P100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2" y="4077072"/>
            <a:ext cx="3779912" cy="26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909" y="188640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C00000"/>
                </a:solidFill>
                <a:latin typeface="Georgia" pitchFamily="18" charset="0"/>
              </a:rPr>
              <a:t>Третьим этапом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проекта использовались  разнообразные формы работы с родителями и детьми: игровые родительские объединения, игровые практикумы и тренинги; спортивных праздников, досугов и т.д. Всё это способствует повышению педагогической культуры родителей и пониманию ими роли физического воспитания и укрепления здоровья ребёнка.</a:t>
            </a:r>
          </a:p>
          <a:p>
            <a:pPr algn="r"/>
            <a:r>
              <a:rPr lang="ru-RU" dirty="0">
                <a:latin typeface="Georgia" pitchFamily="18" charset="0"/>
              </a:rPr>
              <a:t>Совместно с родителями и детьми оформлена выставка овощей «Огородные фантазии</a:t>
            </a:r>
            <a:r>
              <a:rPr lang="ru-RU" dirty="0" smtClean="0">
                <a:latin typeface="Georgia" pitchFamily="18" charset="0"/>
              </a:rPr>
              <a:t>», сделаны </a:t>
            </a:r>
            <a:r>
              <a:rPr lang="ru-RU" dirty="0">
                <a:latin typeface="Georgia" pitchFamily="18" charset="0"/>
              </a:rPr>
              <a:t>муляжи овощей. Для родителей поставлен развлекательный сценарий «День здоровья», дети и родители узнали о пользе здорового питания и витаминов. Особенно эффективной и любимой формой знакомства детей со здоровым образом жизни стала </a:t>
            </a:r>
            <a:r>
              <a:rPr lang="ru-RU" dirty="0" err="1">
                <a:latin typeface="Georgia" pitchFamily="18" charset="0"/>
              </a:rPr>
              <a:t>сказкотерапия</a:t>
            </a:r>
            <a:r>
              <a:rPr lang="ru-RU" dirty="0">
                <a:latin typeface="Georgia" pitchFamily="18" charset="0"/>
              </a:rPr>
              <a:t> «Лечим сказками</a:t>
            </a:r>
            <a:r>
              <a:rPr lang="ru-RU" dirty="0" smtClean="0">
                <a:latin typeface="Georgia" pitchFamily="18" charset="0"/>
              </a:rPr>
              <a:t>». </a:t>
            </a:r>
            <a:r>
              <a:rPr lang="ru-RU" dirty="0">
                <a:latin typeface="Georgia" pitchFamily="18" charset="0"/>
              </a:rPr>
              <a:t>Родителям и детям были даны домашние задания – сочинить сказки и изобразить на рисунках придуманных героев. Сочинение сказок сближает детей и родителей, дарит им положительные эмоции. В качестве </a:t>
            </a:r>
            <a:r>
              <a:rPr lang="ru-RU" dirty="0" smtClean="0">
                <a:latin typeface="Georgia" pitchFamily="18" charset="0"/>
              </a:rPr>
              <a:t>            примера </a:t>
            </a:r>
            <a:r>
              <a:rPr lang="ru-RU" dirty="0">
                <a:latin typeface="Georgia" pitchFamily="18" charset="0"/>
              </a:rPr>
              <a:t>в приложениях 2-3 представлены сказки воспитанников учреждения </a:t>
            </a:r>
            <a:r>
              <a:rPr lang="ru-RU" dirty="0" smtClean="0">
                <a:latin typeface="Georgia" pitchFamily="18" charset="0"/>
              </a:rPr>
              <a:t>     «</a:t>
            </a:r>
            <a:r>
              <a:rPr lang="ru-RU" dirty="0">
                <a:latin typeface="Georgia" pitchFamily="18" charset="0"/>
              </a:rPr>
              <a:t>Сладкоежка», «Два ёжика» </a:t>
            </a:r>
          </a:p>
        </p:txBody>
      </p:sp>
    </p:spTree>
    <p:extLst>
      <p:ext uri="{BB962C8B-B14F-4D97-AF65-F5344CB8AC3E}">
        <p14:creationId xmlns:p14="http://schemas.microsoft.com/office/powerpoint/2010/main" val="6041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Vcy;&amp;ycy;&amp;scy;&amp;tcy;&amp;acy;&amp;vcy;&amp;kcy;&amp;acy; &amp;ocy;&amp;vcy;&amp;ocy;&amp;shchcy;&amp;iecy;&amp;jcy; - &amp;Fcy;&amp;ocy;&amp;tcy;&amp;ocy;&amp;gcy;&amp;acy;&amp;lcy;&amp;lcy;&amp;iecy;&amp;rcy;&amp;iecy;&amp;yacy; - &amp;Fcy;&amp;ocy;&amp;tcy;&amp;ocy;&amp;acy;&amp;lcy;&amp;softcy;&amp;bcy;&amp;ocy;&amp;mcy;&amp;ycy; - &amp;Mcy;&amp;Ocy;&amp;Ucy; &amp;Gcy;&amp;ucy;&amp;mcy;&amp;bcy;&amp;iecy;&amp;jcy;&amp;scy;&amp;kcy;&amp;acy;&amp;yacy; &amp;Scy;&amp;Ocy;&amp;SH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2553" y="4351784"/>
            <a:ext cx="3752850" cy="25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&amp;Kcy;&amp;acy;&amp;rcy;&amp;vcy;&amp;icy;&amp;ncy;&amp;gcy; &amp;icy;&amp;lcy;&amp;icy; &amp;fcy;&amp;icy;&amp;gcy;&amp;ucy;&amp;rcy;&amp;kcy;&amp;icy; &amp;icy;&amp;zcy; &amp;fcy;&amp;rcy;&amp;ucy;&amp;kcy;&amp;tcy;&amp;ocy;&amp;vcy; &amp;icy; &amp;ocy;&amp;vcy;&amp;ocy;&amp;shchcy;&amp;iecy;&amp;jcy; &amp;Bcy;&amp;lcy;&amp;ocy;&amp;gcy; &amp;dcy;&amp;lcy;&amp;yacy; &amp;dcy;&amp;ucy;&amp;shcy;&amp;icy; &amp;icy; &amp;tcy;&amp;iecy;&amp;l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692696"/>
            <a:ext cx="375666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76491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Выставка овощей «Огородные фантазии»</a:t>
            </a:r>
            <a:endParaRPr lang="ru-RU" dirty="0"/>
          </a:p>
        </p:txBody>
      </p:sp>
      <p:pic>
        <p:nvPicPr>
          <p:cNvPr id="3" name="Рисунок 2" descr="&amp;Pcy;&amp;ocy;&amp;dcy;&amp;iecy;&amp;lcy;&amp;kcy;&amp;acy; &amp;icy;&amp;zcy; &amp;ocy;&amp;vcy;&amp;ocy;&amp;shchcy;&amp;iecy;&amp;jcy; &amp;icy; - &amp;Kcy;&amp;rcy;&amp;iecy;&amp;dcy;&amp;icy;&amp;tcy; &amp;dcy;&amp;lcy;&amp;yacy; &amp;Vcy;&amp;acy;&amp;s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2492896"/>
            <a:ext cx="3672408" cy="24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2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atalytkachenko.ru/wp-content/uploads/2011/07/1zar-300x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9"/>
            <a:ext cx="3203848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72017"/>
            <a:ext cx="3841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Спорт и фрукты я люблю,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Тем здоровье берегу.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Все режимы соблюдаю,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И болезней я не знаю.</a:t>
            </a:r>
            <a:br>
              <a:rPr lang="ru-RU" sz="2400" b="1" i="1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588" y="2106539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latin typeface="Georgia" pitchFamily="18" charset="0"/>
              </a:rPr>
              <a:t>Одной из главных задач дошкольного </a:t>
            </a:r>
          </a:p>
          <a:p>
            <a:pPr algn="r"/>
            <a:r>
              <a:rPr lang="ru-RU" sz="2200" dirty="0" smtClean="0">
                <a:latin typeface="Georgia" pitchFamily="18" charset="0"/>
              </a:rPr>
              <a:t>учреждения является </a:t>
            </a:r>
            <a:r>
              <a:rPr lang="ru-RU" sz="2200" dirty="0">
                <a:latin typeface="Georgia" pitchFamily="18" charset="0"/>
              </a:rPr>
              <a:t>обеспечение конституционного </a:t>
            </a:r>
            <a:endParaRPr lang="ru-RU" sz="2200" dirty="0" smtClean="0">
              <a:latin typeface="Georgia" pitchFamily="18" charset="0"/>
            </a:endParaRPr>
          </a:p>
          <a:p>
            <a:r>
              <a:rPr lang="ru-RU" sz="2200" dirty="0" smtClean="0">
                <a:latin typeface="Georgia" pitchFamily="18" charset="0"/>
              </a:rPr>
              <a:t>права </a:t>
            </a:r>
            <a:r>
              <a:rPr lang="ru-RU" sz="2200" dirty="0">
                <a:latin typeface="Georgia" pitchFamily="18" charset="0"/>
              </a:rPr>
              <a:t>каждого ребёнка на охрану его жизни и здоровья. При этом организация рационального питания как необходимое условие для гармоничного роста детей, их физического и нервно-психического развития, устойчивости к инфекциям и другим неблагоприятным факторам внешней среды занимает особое место в деятельности ДОУ. Ведь именно здесь дети проводят значительную часть дня. Однако не стоит забывать, что питание в детском саду и семье должно сочетаться. Вырастить воспитанника здоровым- общая цель родителей и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10079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OLODINO1\Desktop\фотографии\P100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98" y="4437112"/>
            <a:ext cx="259978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56895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Результат: </a:t>
            </a:r>
            <a:r>
              <a:rPr lang="ru-RU" dirty="0">
                <a:latin typeface="Georgia" pitchFamily="18" charset="0"/>
              </a:rPr>
              <a:t>систематическая,  планомерная, целенаправленная деятельность всего коллектива, совместно с родителями помогла добиться определённых результатов. По сравнению с прошлым годом намного снизились показатели по пропускам по болезни, если в 2013 году пропущено 124 д/дня, случаев заболеваемости-35, то в 2014 году пропущено по болезни 75 д/дней, случаев заболеваемости -34.  </a:t>
            </a:r>
          </a:p>
          <a:p>
            <a:r>
              <a:rPr lang="ru-RU" dirty="0">
                <a:latin typeface="Georgia" pitchFamily="18" charset="0"/>
              </a:rPr>
              <a:t>Внедрённый проект  «Партнёрство семьи и детского сада в вопросах здоровья и рационального питания» позволил не только расширить знания родителей о полезных и вредных продуктах, особенностях пищи животного и растительного происхождения, но и получить практические навыки приготовления блюд, бережно относиться к своему здоровью и здоровью близких. </a:t>
            </a:r>
          </a:p>
          <a:p>
            <a:r>
              <a:rPr lang="ru-RU" dirty="0">
                <a:latin typeface="Georgia" pitchFamily="18" charset="0"/>
              </a:rPr>
              <a:t>При организации питания в ДОУ и семье особое внимание уделяется разнообразию и витаминизации блюд. Большинство родителей поняли, что правильная организация питания способствует нормальному физическому развитию ребёнка, повышает сопротивляемость детского организма вредным факторам .</a:t>
            </a:r>
          </a:p>
          <a:p>
            <a:r>
              <a:rPr lang="ru-RU" dirty="0">
                <a:latin typeface="Georgia" pitchFamily="18" charset="0"/>
              </a:rPr>
              <a:t>Посещение занятий помогло родителям решить многие 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проблемы </a:t>
            </a:r>
            <a:r>
              <a:rPr lang="ru-RU" dirty="0">
                <a:latin typeface="Georgia" pitchFamily="18" charset="0"/>
              </a:rPr>
              <a:t>с организацией питания и здоровья детей  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>
                <a:latin typeface="Georgia" pitchFamily="18" charset="0"/>
              </a:rPr>
              <a:t>домашних условиях.</a:t>
            </a:r>
          </a:p>
          <a:p>
            <a:r>
              <a:rPr lang="ru-RU" dirty="0">
                <a:latin typeface="Georgia" pitchFamily="18" charset="0"/>
              </a:rPr>
              <a:t>Хочется надеяться, что совместная работа родителей и 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педагогов </a:t>
            </a:r>
            <a:r>
              <a:rPr lang="ru-RU" dirty="0">
                <a:latin typeface="Georgia" pitchFamily="18" charset="0"/>
              </a:rPr>
              <a:t>по организации здорового образа жизни и 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рационального </a:t>
            </a:r>
            <a:r>
              <a:rPr lang="ru-RU" dirty="0">
                <a:latin typeface="Georgia" pitchFamily="18" charset="0"/>
              </a:rPr>
              <a:t>питания в ДОУ и семье помогут вырастить здоровое поколение.</a:t>
            </a:r>
          </a:p>
        </p:txBody>
      </p:sp>
    </p:spTree>
    <p:extLst>
      <p:ext uri="{BB962C8B-B14F-4D97-AF65-F5344CB8AC3E}">
        <p14:creationId xmlns:p14="http://schemas.microsoft.com/office/powerpoint/2010/main" val="2416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Список используемой литературы: </a:t>
            </a:r>
            <a:endParaRPr lang="ru-RU" sz="2400" dirty="0">
              <a:solidFill>
                <a:srgbClr val="C00000"/>
              </a:solidFill>
            </a:endParaRPr>
          </a:p>
          <a:p>
            <a:pPr lvl="0"/>
            <a:r>
              <a:rPr lang="ru-RU" sz="2400" dirty="0" smtClean="0"/>
              <a:t>1. Дошкольное </a:t>
            </a:r>
            <a:r>
              <a:rPr lang="ru-RU" sz="2400" dirty="0"/>
              <a:t>воспитание, Москва, 2013 г. </a:t>
            </a:r>
          </a:p>
          <a:p>
            <a:pPr lvl="0"/>
            <a:r>
              <a:rPr lang="ru-RU" sz="2400" dirty="0" smtClean="0"/>
              <a:t>2. Ребенок </a:t>
            </a:r>
            <a:r>
              <a:rPr lang="ru-RU" sz="2400" dirty="0"/>
              <a:t>в детском саду, Москва, 2012 г. </a:t>
            </a:r>
          </a:p>
          <a:p>
            <a:r>
              <a:rPr lang="ru-RU" sz="2400" dirty="0" smtClean="0"/>
              <a:t>3. Справочник </a:t>
            </a:r>
            <a:r>
              <a:rPr lang="ru-RU" sz="2400" dirty="0"/>
              <a:t>старшего воспитателя дошкольного учреждения, МЦФЭР, 2013 г. </a:t>
            </a:r>
          </a:p>
        </p:txBody>
      </p:sp>
      <p:pic>
        <p:nvPicPr>
          <p:cNvPr id="3" name="Рисунок 2" descr="https://encrypted-tbn3.gstatic.com/images?q=tbn:ANd9GcTJQLtm5fJM4dlOZ9bxFkqWniZRxdXs4HnhI57tn_-rvVYh1CgYu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99640"/>
            <a:ext cx="5112568" cy="3677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9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Педиатры предупредили о вреде раннего прикорма - Рамблер-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09650"/>
            <a:ext cx="6324600" cy="584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33539"/>
            <a:ext cx="5533906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здоровы!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3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0.gstatic.com/images?q=tbn:ANd9GcTlCnksvO6l70hGFZYTV1fp-HNih3e8Mmb8MbxdesEwbBC456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1" y="116632"/>
            <a:ext cx="251128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521" y="260648"/>
            <a:ext cx="856895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Georgia" pitchFamily="18" charset="0"/>
              </a:rPr>
              <a:t>Одной из главных задач работы нашего </a:t>
            </a:r>
            <a:r>
              <a:rPr lang="ru-RU" dirty="0" smtClean="0">
                <a:latin typeface="Georgia" pitchFamily="18" charset="0"/>
              </a:rPr>
              <a:t>коллектива является</a:t>
            </a:r>
          </a:p>
          <a:p>
            <a:pPr algn="r"/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сотрудничество </a:t>
            </a:r>
            <a:r>
              <a:rPr lang="ru-RU" dirty="0" smtClean="0">
                <a:latin typeface="Georgia" pitchFamily="18" charset="0"/>
              </a:rPr>
              <a:t>с </a:t>
            </a:r>
            <a:r>
              <a:rPr lang="ru-RU" dirty="0">
                <a:latin typeface="Georgia" pitchFamily="18" charset="0"/>
              </a:rPr>
              <a:t>семьёй в вопросах питания и </a:t>
            </a:r>
            <a:r>
              <a:rPr lang="ru-RU" dirty="0" smtClean="0">
                <a:latin typeface="Georgia" pitchFamily="18" charset="0"/>
              </a:rPr>
              <a:t>здоровья</a:t>
            </a:r>
          </a:p>
          <a:p>
            <a:pPr algn="r"/>
            <a:r>
              <a:rPr lang="ru-RU" dirty="0" smtClean="0">
                <a:latin typeface="Georgia" pitchFamily="18" charset="0"/>
              </a:rPr>
              <a:t> дошкольников. Для </a:t>
            </a:r>
            <a:r>
              <a:rPr lang="ru-RU" dirty="0">
                <a:latin typeface="Georgia" pitchFamily="18" charset="0"/>
              </a:rPr>
              <a:t>того, чтобы выяснить, </a:t>
            </a:r>
            <a:endParaRPr lang="ru-RU" dirty="0" smtClean="0">
              <a:latin typeface="Georgia" pitchFamily="18" charset="0"/>
            </a:endParaRPr>
          </a:p>
          <a:p>
            <a:pPr algn="r"/>
            <a:r>
              <a:rPr lang="ru-RU" dirty="0" smtClean="0">
                <a:latin typeface="Georgia" pitchFamily="18" charset="0"/>
              </a:rPr>
              <a:t>насколько серьёзно </a:t>
            </a:r>
            <a:r>
              <a:rPr lang="ru-RU" dirty="0">
                <a:latin typeface="Georgia" pitchFamily="18" charset="0"/>
              </a:rPr>
              <a:t>родители воспитанников относятся </a:t>
            </a:r>
            <a:endParaRPr lang="ru-RU" dirty="0" smtClean="0">
              <a:latin typeface="Georgia" pitchFamily="18" charset="0"/>
            </a:endParaRPr>
          </a:p>
          <a:p>
            <a:pPr algn="r"/>
            <a:r>
              <a:rPr lang="ru-RU" dirty="0" smtClean="0">
                <a:latin typeface="Georgia" pitchFamily="18" charset="0"/>
              </a:rPr>
              <a:t>к </a:t>
            </a:r>
            <a:r>
              <a:rPr lang="ru-RU" dirty="0">
                <a:latin typeface="Georgia" pitchFamily="18" charset="0"/>
              </a:rPr>
              <a:t>данному вопросу, было проведено </a:t>
            </a:r>
            <a:r>
              <a:rPr lang="ru-RU" dirty="0" smtClean="0">
                <a:latin typeface="Georgia" pitchFamily="18" charset="0"/>
              </a:rPr>
              <a:t>анкетирование</a:t>
            </a:r>
          </a:p>
          <a:p>
            <a:pPr algn="r"/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«Качество питания в детском </a:t>
            </a:r>
            <a:r>
              <a:rPr lang="ru-RU" dirty="0" smtClean="0">
                <a:latin typeface="Georgia" pitchFamily="18" charset="0"/>
              </a:rPr>
              <a:t>саду. </a:t>
            </a:r>
          </a:p>
          <a:p>
            <a:pPr algn="r"/>
            <a:r>
              <a:rPr lang="ru-RU" dirty="0" smtClean="0">
                <a:latin typeface="Georgia" pitchFamily="18" charset="0"/>
              </a:rPr>
              <a:t>Вопрос </a:t>
            </a:r>
            <a:r>
              <a:rPr lang="ru-RU" dirty="0">
                <a:latin typeface="Georgia" pitchFamily="18" charset="0"/>
              </a:rPr>
              <a:t>о натуральных «нормах детского питания» 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поставил родителей </a:t>
            </a:r>
            <a:r>
              <a:rPr lang="ru-RU" dirty="0">
                <a:latin typeface="Georgia" pitchFamily="18" charset="0"/>
              </a:rPr>
              <a:t>в тупик. </a:t>
            </a:r>
            <a:r>
              <a:rPr lang="ru-RU" dirty="0" smtClean="0">
                <a:latin typeface="Georgia" pitchFamily="18" charset="0"/>
              </a:rPr>
              <a:t>Под </a:t>
            </a:r>
            <a:r>
              <a:rPr lang="ru-RU" dirty="0">
                <a:latin typeface="Georgia" pitchFamily="18" charset="0"/>
              </a:rPr>
              <a:t>«здоровым питанием» большинство взрослых 81% понимают употребление в пищу качественных продуктов. Несмотря на такие результаты, 85% родителей считают, что питание ребёнка в ДОУ и семье должно сочетаться. </a:t>
            </a:r>
          </a:p>
          <a:p>
            <a:pPr algn="ctr"/>
            <a:r>
              <a:rPr lang="ru-RU" dirty="0">
                <a:latin typeface="Georgia" pitchFamily="18" charset="0"/>
              </a:rPr>
              <a:t>Анализ результатов анкетирования показал, что родители не владеют информацией о здоровом питании детей. Для повышения педагогической культуры родителей и укрепления сотрудничества с дошкольным учреждением по рассматриваемым вопросам коллектив ДОУ разработал проект «Партнёрство семьи и детского сада в вопросах здоровья и рационального питания». </a:t>
            </a:r>
          </a:p>
          <a:p>
            <a:pPr algn="ctr"/>
            <a:r>
              <a:rPr lang="ru-RU" dirty="0">
                <a:latin typeface="Georgia" pitchFamily="18" charset="0"/>
              </a:rPr>
              <a:t>Важно помнить, что сотрудничество ДОУ с семьёй не должно носить назидательный характер. Следует построить работу таким образом, чтобы родители из пассивно принимающих информацию становились по мере её усвоения активно действующими участниками воспитательного процесса. В одних случаях более оправданным оказывается индивидуальный разговор с родителями, в других- изучение подготовленных педагогами материалов.</a:t>
            </a:r>
          </a:p>
          <a:p>
            <a:pPr algn="ctr"/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iki.vladimir.i-edu.ru/images/b/bd/%D0%9F%D0%BE%D0%B2%D0%B0%D1%80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1124744"/>
            <a:ext cx="36004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Актуальность темы: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50504"/>
            <a:ext cx="5915000" cy="45651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Georgia" pitchFamily="18" charset="0"/>
              </a:rPr>
              <a:t>Экономя время на приготовлении домашней пищи, родители даже не подозревают, какой вред наносят здоровью собственного ребёнка.</a:t>
            </a:r>
          </a:p>
          <a:p>
            <a:r>
              <a:rPr lang="ru-RU" dirty="0" smtClean="0">
                <a:latin typeface="Georgia" pitchFamily="18" charset="0"/>
              </a:rPr>
              <a:t>Отсутствие должного внимания к организации питания дошкольников, нехватка соответствующих знаний приводят к тому, что дети хуже развиваются, часто болеют.</a:t>
            </a:r>
          </a:p>
          <a:p>
            <a:r>
              <a:rPr lang="ru-RU" dirty="0" smtClean="0">
                <a:latin typeface="Georgia" pitchFamily="18" charset="0"/>
              </a:rPr>
              <a:t>Неслучайно особенно актуальным становится целенаправленное обучение рациональному питанию и сохранению здоровья не только детей, но и их родителей.</a:t>
            </a:r>
          </a:p>
          <a:p>
            <a:r>
              <a:rPr lang="ru-RU" dirty="0" smtClean="0">
                <a:latin typeface="Georgia" pitchFamily="18" charset="0"/>
              </a:rPr>
              <a:t>Мы начинаем задумываться о своем физическом и духовном здоровье, когда наш организм не справляется с теми стрессами, которые окружают нас на каждом шагу.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buchenie-detei.ru/i/rebenok-ploho-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6675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C00000"/>
                </a:solidFill>
                <a:latin typeface="Georgia" pitchFamily="18" charset="0"/>
              </a:rPr>
              <a:t>П</a:t>
            </a:r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роблема: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Georgia" pitchFamily="18" charset="0"/>
              </a:rPr>
              <a:t>Не многие дети и родители знают  пользу правильного питания и здорового образа жизни.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DCIM\100_PANA\P1000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832648" cy="3912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Гипотеза:</a:t>
            </a:r>
            <a:r>
              <a:rPr lang="ru-RU" b="1" dirty="0" smtClean="0"/>
              <a:t> 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21168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 smtClean="0">
                <a:latin typeface="Georgia" pitchFamily="18" charset="0"/>
              </a:rPr>
              <a:t>Предполагаем, если мы будем соблюдать режим дня, правильно  питаться,  а также вести здоровый образ жизни,</a:t>
            </a:r>
            <a:r>
              <a:rPr lang="ru-RU" sz="2600" b="1" dirty="0" smtClean="0">
                <a:latin typeface="Georgia" pitchFamily="18" charset="0"/>
              </a:rPr>
              <a:t> </a:t>
            </a:r>
            <a:r>
              <a:rPr lang="ru-RU" sz="2600" dirty="0" smtClean="0">
                <a:latin typeface="Georgia" pitchFamily="18" charset="0"/>
              </a:rPr>
              <a:t>то это принесет  пользу нашему организму.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0768"/>
            <a:ext cx="28601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ymniedetki.ru/wp-content/uploads/2013/10/63009306d5c7842017dbe06172ea7a83.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7525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95" y="312528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Цель проекта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: </a:t>
            </a:r>
            <a:endParaRPr lang="ru-RU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698099"/>
            <a:ext cx="6372200" cy="2351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b="1" i="1" dirty="0">
                <a:latin typeface="Georgia" pitchFamily="18" charset="0"/>
              </a:rPr>
              <a:t>Ф</a:t>
            </a:r>
            <a:r>
              <a:rPr lang="ru-RU" sz="2700" b="1" i="1" dirty="0" smtClean="0">
                <a:latin typeface="Georgia" pitchFamily="18" charset="0"/>
              </a:rPr>
              <a:t>ормирование у детей представлений о том, что «Питание и здоровье» - главная ценность человеческой жизни.  </a:t>
            </a:r>
            <a:endParaRPr lang="ru-RU" sz="2700" b="1" i="1" dirty="0">
              <a:latin typeface="Georgia" pitchFamily="18" charset="0"/>
            </a:endParaRPr>
          </a:p>
        </p:txBody>
      </p:sp>
      <p:sp>
        <p:nvSpPr>
          <p:cNvPr id="4" name="AutoShape 6" descr="data:image/jpeg;base64,/9j/4AAQSkZJRgABAQAAAQABAAD/2wCEAAkGBxQTEhUUExQWFhQXGBobFhcXGRwZHhogHB8YHhoaHBodHCggGxwlHxwZIz0jJSkrLi8uGh81ODMsOCgtLisBCgoKDg0OGxAQGywkICQwLywsNTQ0LDQvLCwsLCwvNSwsLCw0LCwsLDQ0LCwsLCwvLCwsLCwsLCwsLCwsLCwsLP/AABEIANwA5QMBEQACEQEDEQH/xAAcAAACAgMBAQAAAAAAAAAAAAAABgQFAgMHAQj/xABDEAACAQIEAwYCCAMHAwQDAAABAhEAAwQSITEFQVEGEyJhcYEykQcUI0JSobHwYoLBM3KSotHh8UPC0lODk7I0VHP/xAAaAQEAAgMBAAAAAAAAAAAAAAAABAUBAgMG/8QANxEAAgECBAMGBgIBAwUBAAAAAAECAxEEEiExQVHwBRNhcZGhIjKBscHRFOHxIzNiFUJSU3JD/9oADAMBAAIRAxEAPwDuNAFAFAFAFAFAFAFAFAFAFAFAFAFAFAFAFAFAFAFAFAFAFAFAFAFAFAFAFAFAFAFAFAFAFAFAFAFAFAFAFAFAFAFAFAFAFAReJ8Qt4e01262VFiTvuQAAOZJIHvWUr6GG0ldkDh3afD3kuNbcnu1LMpENA5gHf/jrSScdxGUZaxZxri/FLtrEtiVYr3jM0g/ASSchYcoKwTvBG0CpHdqNlIiSqyl8UDp/ZztxZuYL6xfcIUOR/NuUAddfLRuQqPJWdiVCWaOYo+J/SygnuLJP8V05R/hGvyNb9293oc3XjstRs7HcfbF2Sz28jqQGA2kgGNdQROo1jTXWtZxyux0hLMrl/WpsFAFAFAFAFAFAFAFAFAFAFAFAFAFAFAFAFAFAFAFAFAFALv0gsRw+/ABkKDPIF0DH1AJPtROz1NZJuLSOc8NIVMw7xXCkAohMgiCp8JBB6EEbdBXaricO1ZyXqjhQw9dO6i/QVcc7KAwDK5EOWDIDpsQywf1pGvTlbLJN+f4NJUKsL5otLy/PAhtbtK9vxlrZQOw1y52g6BCGVACNtprEYK9zZz0y+PXgM+Du4SA9q3bzfiWGg+TEkj8qkwhH5tyPKbWmxd8F7R3rYa1bYKpIeQozeKVgkyI8HSdapu1a86VRKD3Vy77LpQq0m5LZ2/IyYTi2IGou5xzDAEfoG/MVVRx9eLve5ZSwtFrawzcI4qLwgjK43HUdR5fp8ibbDYqNdcnyKyvh3SfNFlUojhQBQBQBQBQBQBQBQBQBQBQBQBQBQBQBQBQBQBQETiePWymdusKPxE7Afr6A1yrVY0oOUjpSpupLKhdNw3TmuHNzH4R/dHL11NUVStOq7yensWSgqatFfvr2MmsgjQaddv8AcisWT2MKbW5RccuW7KM77DyGpOwHMk1rGnKclGOrO3eqMc0nZIQOJYOy5F1UW22sBYzETqSAAuh9ZzRJJAPoMLh6tDWpK/hyKPFV6WJVqat48yb2Z4QcVeFm1lDQWY8kA0LFd9yBHU8tSJ86qS03IFKg5PXRDpxPsomEIKuzLcOpeMwYDyAEQNgNINee7TpyclUbvfQ9H2fOKi6cVa2plbXKNNCPyP8AoaqiwvmRLwuLyulwafeP/d/lDD2rrQq93UUjjOlmpuI816cogoAoAoAoAoAoBX7a9qHweQW7IuOwJGYkCFIBAgEk6z8utRcTie5aVtywwOBWJzNu1re5W9lvpFTEXBavILTsYQhpUn8PUH96c9aOLU3lkrHfGdkyowzwd116+Oz8B6qYVBxjtf23v37j27DlLQaECyC5GxLLDQd4BiN9pqrrYmUpWTsl1f8AR6fB9mU4Ue9qK8uF+b4W+/4H/sBxi5iLDLdOZ7bZc34gRIJ6ncT5DnUnB13Vp/FutCq7TwsaFW0dmr+Q0VLK0KAKAKAKAKAKA04vEi2uY+gA3J5AVzq1I04uUjaEHN2QrcXL4jLmKrkkhRJGsDVjvsRsNzVHicRLEWVrJFrQhGj43K4Yhg+V9P3y/wBvyqJd3syS4Jxui4F3TSf31JrupWIbhdix2s4U2ItxmKspzKTtMEQR6E/OulDESoVFMzUw8a9JwOe4G+NGjUgb+Wo+RM+tetjlksx5WWaDceQ2dn8c1m3avq0MfiJ1En4g3lm0rylWrUjiJSW92ewo04ToRjwsNHH+0S4i3aVFOaZPTNBAVTHiHiJkaDT23xWKVanFW8X+jTD4Z0pybZH4lcy+EbkR8ufyn8qr+JLpq8TPD2ycqjfKf80wP8wrCi5NRRhtRTb6t/g6CBXrDzp7QBQBQBQBQBQHJvpQ4g4xqoRCpbGTzzE5j8wB/LVR2jeUknses7AowdGUuLdvQRsTjA8lgVYbMB02mNx61EhCUdndFpUjCz3T9mO5+ku8cHl7pe87qDdNwzJEZ8gT4ueXNVgsdb4La7X8Tzz7IjmzuVlvbwvt6Chg74ACog28TyM3v5VWVIviz0FKKvdffY6H9FeLYXL1rL4WXPm6EQuU+RBn2PXSf2bU1cLeJSdv0l8FVPwt73Oj1bHmwoAoAoAoAoAoBd7V3yrWzyCu0eYNsA+wZvnVX2lJ/CuGpPwUU7/T8lLaxY011AX30k/pVUmT5QNHEHBU+Wx6b/1BrD3OkFoZ8O4j4OhGh/f5+9bKVjlOlc1Yq9PU+taSdzrTikLGL7Mq7M1t8hJJIIzLO5IEgj5+lWOG7Tq0oqL1RBxPZtGtJy2b5GXBeGPatOL+UZjJUHMBosmfOPyHMmtMdiI16maCtodMDh50IZJO+uhY8JtAfaAaxzOw2geZ2+fvCb4smzV1lMuHlrzm4dZ0UHaPP10+YFYau7IzJqMR34FwYqc9zfeDuTyMcgOm89Iq3weCcJd5U34IqMTilJZIbDBVoQAoAoAoAoAoAoBK+ka/hblo2bl1FvKQy+BrhXqDkBK5h+o0NQ8XOm45JOzLTsyValVVWEW1x1tc55b4MLal7gBbXLswBMZcy7mdTHpVK6mtlsX1bESrPl1zJfBeGW0GiL6wK41KkpPVnGyirItL/DQ40VTGo5/7VonJbBTS3NuAlJe0TauDfJzjYEbMPI1vCtUpu8WznUpQmrSSaHns5x4YgZWGW8o8S8iNsy+Xlyn3q/wmLVdWekutUUeLwjou61i9v0y7qaQwoAoAoAoAoCj7W2Q1peuaPXMDoPUgfKq/tGN6a53JmClab8hOfhdxAraiAATvl9fQiD/yKp3FxbTLXvoSRjjrdxVlkIHMjVfUEaEfvrWtnxNoyi3oyuwGKIJG5aMo6noNQNQQf+KzlubSta7JxuEND6E7ayOenXkfIwddKzKDS3NYSTJNgTt8/wB9K0Rl7mrEqGBB2Mr7fuKymZs0RuGWyttlJBZWI9csa+4ApIy3fUZewnDlQEnUhj3ZO0R+TjUekHrVr2fSj/uPfh1z/BW9oVW/gX165DlVqVYUAUAUAUAUAUAs9s+OPZC2rJi7cklvwKOYn7x1A9DUHG4ruY2juydgsMqsry2Xuc3uYcZ7YILZnE7kk6tJ5kkjfzNUak3d3L56K3A28WufCpQoxYkjWCBMH28I/wCKxFaNhbmzDXNBO3IVye5sydaxYOgBPks/8VizMZQt51bMFMEajTTziayzGjRjhse9i+l7IxCnUDmCIInbnXbDVO6qKZzrUlVpuF9x84Txj60AbZ7tDJ1jP5Kqn3JJEawJ3F/Sr97s7ff6fe/pfcoq1DudHq/brl722LtAY1186lK/Eiu3AyrJgKAKAKAxZAYkbbeVYaTM3ZUcWssktbCnOdAxgBj5gGA2vv61XYuik86+pIpTvoxW4bxe/ctXUuWVR1zqQGmCJ3BC6NyMa+mtQ6lJ00ndO5KpyjOWiaszQeH22s+AzdBU22GhDaaEcoMnXYe9R0iW5yv8WxG4w2buswIcswg6eFdz6nwj3PWt5WUWZpJ5vBfk9FyOep/Ifv8ArUfZXJFtTXcu/v8Af70rALC3wtxYOKnTPmKkfdAChx05kzoQAeWs1YSTod71br2Is8THve66v17jT2TtD6vPJnJHtAH/ANasez4/6Pm317FdjZf6vki8qcQwoAoAoAoAoDl2N+kfFW71xGsWgEZlyHNmEEjVgYPXRdZqunjZwm45T0eH7Ep1qEaim9fAr+EcXuYy5cvXozEwoAgKoAhR5c9+ZqrxlRzmm+R1p0Y0VkhsbMXdK3bLKJOaNPMGDr0/qajx1TN7aO5F4stwJazFSFJBIPPYDbY9eoHWto8TK+YxwK5zEwo+I/0Fc+J0m7LQtRdVBCiBH+v+tYvqc8t1qe9+xBbkCF9zqR8v1rLb3NUknY8t4vcnY6Vi7M5S87DY1jdu2SSbeXOoP3SCsx0nNPqPWrfsyo3em9rX8tSs7SppJVFvt5jxVyU4UAUAUAUAUBW8bJCqYJRSWaNToPDp0nWfIedRcZGThaP1O1BrMUfEFgwBAOp5anefOqV7lnRta5EtjUeta8TvvEhcX4Qhy5brs4aFViDkB3gAAxOXViTECda2m7o50JtXvsUDYnKSraMCQR0iB/v/AM1yykzxL3slwwYi4e8ByKJIn4jMAem/yqXg8Oqs/i2RDxld0ofDuzoyoAAAAABAA2jpFXxR3NWFwaW5CDKCSYBMa9BsK0hTjD5dDedSU/mN9bmgUAUAUAUAUBwztvby8QxOZd3Bg7EFEI9R/vVJjL967HtuyEp4KK8/uY8Cxqm6yjTMoPuNNPbLUCrBqKbMYmKjPQncWchBcXe22b25/ka0pWzWfEjM14LBXr9skFRmmAxOp2MQDAnSWjUGu0aaTOc6qi+J5gVeBbUTcdtfXoekR+VcZRvI7OStmexevwBjct2y2VMme4/4mmMq/lXRU7OxF/k/A5LnZE7H8GuMFtWlVLSzqTJJO7H2/Wtp03okjlSrxV5TerIGN4DeXwoBlG7Mw35seij5kjatO5Z1jioPVjF9HnDctnv23uaJy8IJOb1Y6+gWrrAUMkc74/YrO0a2aeRcPv8A1+xuqwK4KAKAKA0NjbYuC0XUXGBISdSBzj5/I9DWuaN8t9TbJJxzW0N9bGpjdQMCDsQQfesNX0CdhXucKcXnNx3ZYAtyViAAWMKB4pPMbbc6psRQdN6bFjTrxyq2/EyyW0PiZQeQLCfQDcmuCg3sbuq2hY7S9tBZuG0lo94pEG6GUSRmEW/jcwQeVT6OBc1ebsvch1MUoaRV31xFLF/WMWTdJQNrAkJH8qgn2YzU+n2fRSvlv5/ojSx+IXw5reX7/Q7dgmF0OwuMt23vaPhJBAJmCDlmPyOu1QqWClSblfrx68fAn1MZGslG3XNdeB0arAghQBQBQBQHimf3FAe0AUAlfSHgsCV73Ef2yiEVGyvc5hCPwyd+UnUVExUaVs0+Bbdl1cUp93Q2e/JePW5zTgXD7mIxCENDvcAViOkloHJIn2B8qqoxzyVLn7F5inCnTlJbRtbx699S7xUqzI4gyVcHkdo/fWahSg4ScXujjGSmlJbMsexV/wCxVFBLW7uR/wC6S7K3kPF80qX/AMuZCrq0mn59ehMwGGCYm8xgZXzDzVxrHymuC+dnSo70opcTHtNw+9iYFq66aiMmgiNZIM5p9vWIruml8VrvxIU+8jHLHTmMWBtOllVPidVjU/FG0nlOnpWb6GmmYUsXwfGd/cbvmNp7eXKcoEsDPmNTHpzrOjWWK15m9OUs95Wshq7IYh0CYe8HV0ByAxGk6DQHaY3Gh1MVNwVSV+7qJprY542EXepTaae411ZlaFAYtcAIBIBOwJ39OtAROKcTt2EzXGAkwqyAXY7KskSTWk5qKuzeFOU3ZfXw8RVv4LPifrBdUbNbfI9piwKBQVW4V0BjcDmetRMqlU7x6Pyf6JqqTjSdJWa8/wAX+4zWOLqwkKZBhhIEHpLETO/uJjapcZuS0TIUoZXZsmYbEK4kcjBB0IPQjr/sRoa2TuatWPb1lXEMAR50cVJWYTa2NFxrOHtljktou5AAHkNNyTy50UUtEhKTerZyjiZbEYpr7gZmGVdBKoCSEn3HvPWptGko/E9yBWqufwrY0YxRbe24gZjkboQQSvuCI/mrZu0k+ehqlmi1y1J3Dr/1fF2sQpYBot3QlvvGcH4B1AzQNOo6CuNeFnc7UJ3068vydaAjao5KPaAKAKAKAKAKAKA4h2+t5eJYiVjMUYeY7tBm+YYe1UuNX+oz2vYdv4qV+LGb6LLdtjevP/aWyqKPwhgPEB1Yyv8AKeprtgKcIxc3vsVnbs5qcaS2tfzev2Nn0k4RVuJdWJuIwcf3IhvlI/lHSuXaUIqcZLd/j/Jw7Lm3CUHw/Il9/dsgtaulWuIS+gIO0bjcSdupqFTqa2sT6lKM9WOoAvIl1JysoykbgfhPpsQeYrMotMj05pRsS+HggzrA3rC3MVWshvucWtloF2D+HIS3oB+Lyg66V1afAiqnK12gxzFmCDdiFHqdBSKcppLmbwtGDkxs+rjPnOrAQPIc/c1f5VmzMp8ztlN1bGpRcZ7VWcO+Rg7ERmyCQvqZ38vMVEq42nTnke/2JdHB1Kscy2MPq1s3BigzXbdwBIcki3mIEoD8MsFBESDB0gg9MkZSVTfrgaOpNQ7ra2vn5/ggYzBtfDlnz20d1t27hC/BKk5gAWJIPxSI3k61pXjeOtn4MxGpOnJZNH+yuw+CwwSGZgQSBbUwDzEBQBBkDaoka9HLre/JNkpyxVnNrbwRYrggvcKLYy6rkcCAIliInpI067TW07dyrK2pwjVlOTlLc2jgNtbjXQzhiBBn4IEDK0ZgPKY5RGlR3OV1K+qOqnpl4F/wzEl0BMZgcrx1HPyBEN6EVb0qmeCkQ6kcsrC329YlsOn3ftGI81yAH5O3zqTR+e/gRcQ/hFtrflrUq5CK/iEFLit8ORp+R1rM0sjubU286sRca4NkW7n/AFFCECZJIiABqSTyHOtajjk+M2gpZ/gOi4HtThrdpUJZSltBDnWYACS5zFp0zNoetVbrwLdYWpbRHljjeIuZGRsNlcmFEvAH8QcBvWBUb+TUbVkvySf4tOMXdvT0IHELt0ziblxQ9v8AsrakqvhBO8ycx0J2gARvPOVWbkpt2s9jrTpQSdNK91q7bDupqzKo9oAoAoAoCr452fw+LWL1sMQPC40ZfRhr7beVc6lKFRfEiRh8VVoO9OVuuQufR/2UuYZL5xEBrkLCtOiZvHI2JLSOYAGx0EfD4dwi1LiT+0+0Y4mUHBbL3f4Kn6QLDK9pWfvc4ZlUIqZiIEsw+I6noI5VAx0XBq70fGy/G527PmpJ6Wtpu+kLWM4e/dOwdGY/9OCGhNWVTMSIPLX5VWU68c6jZpc+Gu1yfLOuGhO4TxZ7AyMp0iYidhEqfC2kaypgAEmK7qvF7+pieD7y8qb+nL69Iu7PatEALKYJjRQrewzsD8xW6nFuyev1I0sDV6aM8VxiyJvW7YLRnJaA0TlLBZ1HnI8prjLERzZYq/2uIUKtssnpt+bEvh3aXDWiz3czXBEPAyHMSoy6+HWQSdoOsVYYDE0rfEmpdceH1IeLwtdL/j1uXA45cYSoAHlbLD/E725/w1Yd/KXyxfp+7FXp4mvh/apTeWy7IWYMSQuTIFUsS3jdYgHXN003jaFe8sstH6dep0dGThnUWkc87Q2bwe5edSqteYW2eJ8TEaLMsCNfEBoJqmnBupKXN389dPKxdUakMkY8l6aajv8AR5fD4Y2XBK+KJiCpCSI3Alue5JPOrLBTTi4ciux0LTzokcY7Puttzbcusl4bKWU88hjxbc9dzJOh7YjDqrDK/NaXt16kO97cGLKWPhdA5Y6ljavRBiIgFYj9TVbLAyyrLJN+TX7LH+biMuXT26uM+Gx5cq5U5ba5XuaAS2XYAmAMusxEryJInV4vuklw3IdNau71Zh2k4uMPZa4RMQAPxMTCj5nfkJNQIU3VmoROrcacHOQo4HiGKQm/3p7xxBH/AE1XU6odIHL73KdSa9DHCQpwUY7lR/KnOeZ7ciTe4texLh7wUQgyqoIAzSTuT4tBOvIe/SlDLe5pWqZrWPS1d0cCkxsvc7tSAXRhJ2AlJY+gn3gVwxlZUoeZLwWGdapZcP7IWNw03wFcPctuCrjZYIPwDQAkD4mJidKrc9bFTy8PYtpUqGCgpcXw4/o2X7P1hhduZbYASMmaALglCwLSQWlZBEHnzqDKybUdi1p5pJOb+IuMHZuWYusLhsAGSCLlsT94yBcWPkNZ61pZtXsbOUb5b2fK4wW7ii1bYqhQXF7zXXLmWTBO0SSOYBreja8W0tyPWUviV3e2g+1blGFAFAFAFAFAacZaLW3VTBKkAnUAkaT5VpNOUWkbQaUk2cy7cpinu27l5Fti2rBAGkNBUsZ3AIPTlVLjZ1JK9WNlsvcvMEqMfhpu99/sS7dmVVyovBn+zI0KI65TPluNPWvMuVm43y2Wvi0SpS+JxvlstfFp3KnieFW3cHhJPhtW88MHEE5gfikMwnXr0FSqM3OL1/5Pw8OWy0OkZOVql/8A64Wv1oY4zA2e6zlVdAF1VmLZgYcgM0afntXShWl3qUrrfgtrabdcTZyqP4db+O1uGpaYLgveWnN6S26AtlyRqAcum4nUEDbWNZlGkluiJVruLWTRfcr2wluwQO6VgpXKMpJIBE22UNDFhPjOaQToMtSHVjCzlG+ur5LrrU5pVJ/LO2nuvH7FpxDB4SGNnBglShIkgMrbFdYI1G3UV2rShqlF6eL2NKVeSku8qpXXJaPx4nuBsp3tlMqro13KFymUAXXm2twxP4fKtYJxo6rfw5GleUp1W811w1va/wBiLxng7Yi61xTqqEKh3b4s2SdpkCRvETzrRXOudQ0sMXYXC93MZYKw5ClfGDqGYgB2Hi2AywRzFWGCTV3wK/GTUmN9WBBIrcNskybVsneciz+lYsjOZ8ySFAEAadKyYFbtp2XOJshbGVbiuGALMqkAMCIEgHxTMcq1pwhCedIxVcpwcLisVjNbZSrL4WU7j19vYjUaVYRkpK6K+UXB2Z6q/OsmhqxVwLW0UCkt8NN8i5mIDEKqggeGdW6jmd9gKocbiVWq/DstEeq7Pwrw9C8r3erNuFyWyrLor2lut/C2ouAcyJUH+ap3Z1ROm48ir7UoyVZStvp16lxwXDhx3dxJuhSttCBBttJVG6gSw9QetVEmpzbXN2LuClTpK+2mbnpy/JPwXDhaK57zvbeUa2IOTpLT4o2119d61SirXe+50c5SuorVapviUF7GrbsXrClSwuZFtMYfI5GQqegRiJ/hPQ1jLx4Gyld2e/XAZuy/ajIo74XlQmDnBbIdIIOrZTsRyOXQAyZNDEZdJu5BxWFzO9NJPkMOF44z4hVC/YuSqMQQZC5iYOsSGEETsfXtDEZ6llsRZ4bJTu91wL6pRECgCgCgCgFjt1aBSySAYuQJMalWIBI5GIjzFVPbKl/HuuD18tUWHZs1Gq0+KsUCAK1pipBdChVYyAwDrGgOhGmnyryLvJSSezv42LdtyUop6J38SgxGCZwql71skZkUkkzmkMTAXTfKBOmpnafCqotuyfB9b/W9vA3qfE8ytv8AZcuRjw+wHxS99JIICApkiASsrzJaTO5kVJotaJbPxv7+x0qUmqLle9nf8adeA7XbwtW3c7AEnWNANdTpMdalx3Kp/EK+PdXvkd4MoEDaHylT8O0EsoHL4yNGFcKuIdP5Vfr+tSRSouS1ur/Yj8P4mQr94GhIjYFVI+BwLijRs2wgCBOhAlxr0pJd69ddr2flbrzRGq9nuc7wV09vGxF4vjO5dbiuiuuoUEMUUDRSizmnM7HUkhjqYFR1UVSf+kmorRcL8314ErDUqdOk4VE9fD3v4Dl2Z4z9asi6AlvMzKvia4zZQJZbYUMV15kfIgmwpYZNZm7FdXlkm4p38eHub+yPEcPez3ES59k8H7MASRMwqyWEkEaweu9d6EKd8yTua4unUpPJJrUbxeXKGzDKQCGkQQdjO0VNurXINnsL47UMRK4S+wnRgAQw6ggnSossU09ISZNWDi//ANYev9Gtu09/7uAvn5D9RT+TL/1yNv4VNb1oe5dcHxrXrS3Gtm2xLAoTMZWK7j0qRTlmjdqxDqwUJOKafiil7c2LZs5yIugHI67gDUz+JZIEHSXHOsVKzpLNHfrczSoKtLLLbrYRrNrEZQQqNpOjFTrscpBiRrvzraPai/7o+gl2O7/DP1M7fCb15lDWyEzCR+I8geQH6/ryxWOlWjkpxavv+jvg+z6dCXeVZJtapfkvsNgiGtxZ+F2GvPTn++dQIwaa+HiWNSqmpPPukLHEMPIt2wAoNq8F9C8CfcGrDAQcoTXNMre1JxhWi+TXskTb+Kzd1dBKkMLbTuMxCsvXfKf5elVbi4uz0f6LiMoyjmjrfVfUm47tJaS4bNlcxLAh9IB6EnzEaA66aV0k4pPL5+JyhTlKzm+FmuBbcDwAxV17ty2uQrkuBssyNVAymQRJYNIjNpvpIw8XO7dmmQ8TNU0oxupLj4Hl2x3Zu2zJ7oBFZY1VoIzjn4TE+tR6sckmuW315kijPvFFvi9b81yJXCVU4q0gJy27bMgiFmFXQelxvlXbDa1LX2RwxN1Sbtu/3+htqwKwKAKAKAKASPpYtj6qjG4FIuAKpgEloBZZOjqJM6iCwO8iFjo3p3vt7+BP7O/3bWvf2F3g3Ec6KgY2vGM2aCGJIzJv4ZGo1Oh8q8jXo5ZN2vppb7/TZl5KLd5TV5Wt5cnyaJVuyGKgreZRcYnN4Mh8LaaDMsjl1PnXJzsrppO3nfh9GJytd3inZLnf72ZW8aMBbpuPEtq6ZIiAPF5EaEzJMDepOG+bJFK+mzv148jpCpGmmpJW0T15+HPysVa9qHukl3Z1gBUQQA+sOQFkBYEg5hOo2gWlVTtbRc/L+/p+4sKMMzyXkt1o/QsOHXSz3bjhY8MF1+NEMM50+PQDyyjbaq+tDLGMVfjtwb4eX9ndazy6p2ta+zd36eHIqeItfa9NrKbStNtw1pDDEM5hmDHUtofPrVzgKVKFL/WWskk9dl+9iuxdGrUs6V45eFpav0tqbuKcDzHvLXx5kJY3LZLAglw2dwCVaADznppVhKOFlFRVkQaaxtOV3FvzRDwGExVp1uImV0PhbvbRJgwJ8exRmB9NN6g2UKmaDXsT3mqUctRPbk9/QcH4xiymUtbHj0Yd2CF8pcqPkTvW38mva1orxutPpc4/wKV72k/Cz/Q34ZlfCocOSy28yzuZyspcRIaCZgeYGoirFNNJx1sV8ouMmpqzKqxi1tCSCjLcCxIcMrnMGLAkkC5nAnXw7CSKrZ56UVOb+LZ8nrudVQVSd76JX9DQOJ3LjOt0EBJ8IOYtBblPOQvnPMVpTlUrVMsr2V79ex2r08NKmu6kr/0OvDsObdpVJlgPEerHVj7kmrmKsiBJ3egs9o3Fy7cGeO7FtQOU5g5JPtb0/hqvxM7zaT2X3f8AgssJC0E2r3b9l/kXu2nfSotgIxuiHB0YquikTqsSY8utSsLSVSc86RDxlaVKnTdOTNnA+NW7yGXe3cRwXtzMTpKnSVnnXDEUHR3btfQlYbErEbRV7a9cizZ1DEs9whbpn0I051wbV9W9ySoyatGKu4/YXu0FnJdtMoYAd5bYtzaQ6/5Q9WPZrSm4+fX3KvtZOUYzbXAhDhqPdJZnIJDZJ8MgRMczEaEx5VNqYSm5941qQIY2tGn3UXoTOG8KW7hsiqBeswCWI3TkRpIMz6OCNYqglTalKNtUemjWi4RnfRrlsMKovhLOxJ0D2yVK+U6E6+laqWWzzP6GHHMmlFeTJ2GV79tri63Vm1cAIUsF8SMOWbKwkGAZ5QKl5XVhmW+xCuqFRRfy7r6nmEtXXvYc5bilNSWtlRAlSC2xkMRE9DymtaVOopRbM1alJwmlx2/obanlcFAFAYXroUFjsPf2A5mgI5xbf+k/zt/+da3fL7GbLmc77Y8Oxl8l71loUOLa23tkAGMoOZwDMDNI6QRAFVlehia1S6tZbL/HH6+Fi3wuJw9CPwt5nu/urchMwpxFnx92kBwhVjGcxmKlCNI3ncb7EzpLsuVRWv77dcUTZ42E1bLZ8Gvyv7LXE8RxCLbYYe3lJzpmvsxDcydFkeWgriuwZ63l4bJae/5OTxildbPZ7beC09blXxLBYtrgW94mY5lBeVXNp4RrH5mD51Kp9lTjpFJfnzO0MbQSzZW39F7fnc9xGCxVphbi2WIH32IEmPwVn/pMpato6f8AVIWvGPqy+wIu4cDD3rWYMSyMrZShaAcspAU6ypBB0Opmeb7Iq1OK660ejK6rXU5d5DR8STgsdjMLeFoWkdWMwzN947qe68I3kHNqdI5z8Jg6tKOVtNcP8nGvONb49n1wLq/2gxS3VtfVbctl1zNGpj/0amKjfWy9f6IqjpfN16nl3j2LF/ufq1udBmluYnbu6Kimr2Xr/RnJpfN16mGN4tjBdFnuEExLLmnXpNuAfUH0rHc3V1YRirXzE+1x/EWWSwmB8OkHvHO51J+ykknUmZMzWFSklpYx3cJLM5e39kDjfFcQbmUYMI5IzOpJLAiMpm1B1jefh96x/Hct7GVTg4/N16kQNiMPftKMPMFSZHxfEACRbEkN4pM6getaUsFGnH4Lfu3N7iMIWbT69S24h2xxVu93QwqsSQB4mEkiYHh38vcwNa2lFxV7oxGjBq9zzE4bE2kz3xadWdWuwzeCWkxK6quaNx4V57VElhpyu9OZ1p4qCskmrJq5S9pWy3rBysrd5dYQQw8IHiykGY19pHOKzQhUyzlBWd/XwNcTUpZqcKkrq3p4lViMJb7osPDdzBkuoTljnDDVJ10MrtrUuli6db4Jqz4pkKtgKtBd5Td1waJGO4xjLFtXd0vLdUHYA6ZdcyEqTryArM8HGbdm0a0sfOmo3inbYn8d8dhmzOzKouDTQG2fGd/wZh71W4arlqKV2/6/ouMZRvRcbJf3qvcgI0BW6b16Vq90eVRMwOLFt7rvbYsXXIVUsICgahdTO8x0HKqHF0akqjko7bHoMFiKUaUabna97/5L/hLXcSt3uAtu2GEB5U5oB+HLIXWJPQ6VyWHqWa+W/A7PE0k0/ma0bLfgdq+t64XTKjqC0ldHXTQKTOYc/wCEV1oxqRbzbHCvKnKKyvVfYvqkkUKAKAKAh8QP9mPxXB+QZv1UVlA3qJJ9v9acDBm6AiDtWDIq9ouzuhuWYDDUg/C0bBv6HccuYObXd+P3O1OrbR7C0/G7vcW0azLWyVLRqCNlaNAcsGdiDIrrSUW3qSMiTunubuOcVulrR7mPCI0PX/iu0IJXNIRVnqecb4hf75Ga1BIGytyJ60hCKVkIRVtybx/i+IDITYjQ/dbkQaxCEVszEIJ8TzjPFsR3tpu5j4SPC3XrNZhCKTSZiEFZ6mHH+JXxiLZ7vXwn4WiZNZhGOWyMwgsu5jjOJX/ri+DxEr91o6CijHLYKMchnjuI4r62s2/vJEIY5c6xGMctgoxymzH4zGfWl+z5pByGNY86RUMuhhRhl3NfG8filvgMoA8JnLoB6zFZgoW0EIxymHF72Mu4q2toBjkVpGWFEmCTHhHOefIGuDqwirR16+3j6XMwUFG8hi4TwUYebjt3l47tAAUHcKOQJ1JMknUk8uUYa36XXuR6lXNotF1uWvFsMLlm5bP3kYfMGso5J6nMcRjbf2Fxg+V7LAsNYd1BB8viPyrh2e1eUVvp+ST2qnaMpba29jDF4A2rFq5ZOYszElRII1+JflrvUyrh6VZ/GtSBh8XWw6vTenLh6ETj1trdpGdVl4khSCvwzoQZ36iosMC4y+Gbt1yJtTtRTjadNXfH/K/I1KVZApuHKy3AYHIg6e9V9JrNG8uZaYiLyyaiuAucJXPh1J3KKfmBXpIS+GL8Dys0lJotsBcHdieWh9qxOOpqnoTuEcRGHvhifsnGW4eQ/Cx9D8gzHlXCtH4c3L7EmhO0svMf6jEsKAKAKAKAh4vW5aHmzfIR/wB1ZQZJQan1oYRnWDJ4RQCp2m4Bnts9o5bg0M7MJkBvSSQw1U7cwdmru63+/h+nwO1Krl0lt114ipxTj1/wJcVAyKARBBG0TrBB5MDB8tq70Zq7O8acd0S+0fFsQXSbeoX8LdfWusIqOxrTjGxM7RcSxX2Z7swVP3D5edawjFPQxTjHXU08Z4li8lk90fh/Aei1mMYpuwhCGp7x7iGKF223d/dBHhPInTekYxtZCEYWPeKY/EfXE+zI+D7h60jGOWy2EYxyHmP4tivrQGTSU1yGPnPr8qRhFRsFCGU18W7QYlb6jLJIUoAs5h1ESSN9QDFc89OKsZhTi4ss8PwXFYq6LuIud0oUDIoUsd991X/Mf7prg5ytZaLrrj5I0c4QVo6/YbMDgUtLlQQNySSSx5szGSzHqSTWqVloR5Nt3YYoaMP4TXSJzZtXVR5iteJk5h9TNzCPZBBKu4VTuDZLAQeRMR71X0ajp199L+xa4mnGrQvl1y6eZGvqr27H1e5lOSSjGDLcp51exe9zzMktLEztkMQosoW+KVkQd8o9a5pxUWzrlk5KPP8AJNxeK7uzcdXBKWDlGXUlphR03Aqjot5k09l0j0mJilBpx3fPkrXKnh9rIiJyAAHsNK9HaytyPL3u7m7BpDsp56j+tZk7q5qiQy/dO3I/0NabmRk7GY9zmsvLKgBRzrA2yMeccj0npJhVIZHpsT6NTPHXdDRWh1CgCgCgIt1ftrZ6I/626ytgbrTgzBBgkaa6jcetGYRsrBkKA13U8J85rK3BU8T4HaxNtQ4hgvhYaMunI9PLY85rMtzeFRw2FHtHhMcmUmLttQQCiAFRyBQCeXKfRa2pTyOz264f5+hIp93LwfXH9mGN4ni2t2mEQwIEm3uIkDUyfKu8J03qgoRTaZ5xfG40WrZccueQaQOZgVteEbsU4wcml+SPxbHYu53ZBJAX4vCF5aZhox/uk+1a05wl8i665G0YRW5r41jcUMQqlibmVCIgzqDIA3ERroPMaxh1aaVl116eJiEIuNy74f2fxeIuC7fvuiwBkBBJjruo9IP96uDlJ76eHH9L38znKpTirRV+vXrYbcBwq3ZBKjxH4nYlmbzZiZPua0VlscJSctyXcuKurEAdSY5gD8zWdzU2VgELiGKW3q5jNCLoTLNMDSt4mDJb8d2uVjmG4GiwJ8R5Tyo92YErCQt3FA5fDcvfEJ+Ni3LbRhVTWsqsti8oJyow34beBR8V4eLd5HI+y8OYoZykkakHZd9OpPkDaYLEXjkbVykx+FtLvIp2bd/DU2//AJGMXurk20g+IFYI1gg85g/y+k74ueWnl2cjTA081XPq4x38+BO4/fZraIwX7a5mkROW3B5fxZKiYGMpzu0rXv6E7tFwhHLFu6VvUjXRABH3TVwndlGe4sTDLuNazHkzVmwX1ZfiA8iYI61q00ZuL3Ce0F+ziWvISVnVJ8LoJhSORiSDuCTykHnVpZttzpSrZHbgdc4Px6xiZFpwXABZD4XUHmVOsTpIkedQ+NmWCd1dFnQBQBQFPj+KKl0gEF1Cyp5AmXY+i6+caTWyWgIeExcYe2QWDXLgYFe7R7niBJKnTUaHcxzpbUyWrcZsBBc71chXOD1UaSBuaxYwR+0WMQWmQuodlzAFykhWXMQy66SNBvMc6JBEnGYs5bbJkyuyg5yV8LAnwgjV9vCfOiBJtjQen+lGYIfGsX3NkvKCCoBuTl1YDkCZ16b0RlETjXZ6zeV2ygPBOZTkJIBjMw3HqCPKitc6RqyiKnEuD49bVspdN5AogBgSJA5x4h5rv+GusamV3fXXh6HWE4N6qz66/JgOFYzGZBeZ0tKIIK5SdpABHl8TD0HOsZ73touuf508A5whsrsuuHYK0mEa+t7U6m+bbMSQ0SVaWY6ZZJ+Vaq0dIo4Sm5PUakxKFM4YZInNOkDczWhqQ+KYu2bOwuC4hyIGy94MpbRuWms1lAi8R4hbFq0YtMGKhULrHhIPhJOUlSB8pEkQcpGOIY7tLbRVZQXDZcp2BBfKYPUa+W0kTNFEzYicT7S22EWWOqhu8yMwIz5WQACSxyvB20nzrKRixs4nxM2kw7eJVOhMCCY0RgdRJ5gGI+WWtWYFXD8UDYm+DNtrq2bjKRMFlVXA5kDKPnVXi4uM78y4wVpU7WvluXN05g/jQ5nC6rG3tXOTvfVb2N4KzXwvRN7mDrrcYC1CjIAIGp002rMpNtydnbQxThGKjBXV9X/YvY65OJYEBe6VUiZ1ADOfcso/lq27Phlg21bgUnaNTPNJO/H1DiPF7NuMxmRoBr7/ADge9TEmV7aRSWeMM2ZFhU3DPuA06exmDXRpM0TbK/G3s1wBnW5I8JjSNeW06flWM0W7XEoyWrRswuBxBuqtqxdZXMI2UwY3hoy5QQRJOnOuUqyi7HWNByWh1PsL2R+pK1y6wfEXBDkfCo3KqSJOvMxsNBFQ5SctWToQyjZWDcKAj47FLaQu2w9faYGlZSuBVwNuyve4i67XWuOVa0VQTLKVlDrKgSNfh1rez2Rnc24p7d0XVbLbtg2u5F22CJk5iq6HOSYjfYxrWuwKnj3DLqZEhiBpbCwyMYJKrbMsBlDTLb6gdMphMsuC9n2a1bd3ZLgJKllRiQ+RiTmkzKgyYII2rDYbJXGMUbuGtXdVi58GTvJILAZiFlNpkRvE60WjBT4/id8KtvO+gTxEQxUMCHIEMpMhTIjSSOVZCRnauYrFRcKMVIyMLdxbYUFwxZAwYOcoVc3hIgxEzR2Q0RfYy4T3uFQOMthXV1yuWksMkPoZyxqdZOo3rVczHiLF3iGIspbUhrcuDbXwp4baqCvd5mCodeYgx77G1kzDg+MxN60EQM5tFGQLkA8OaczMwJzEjSIAUxyoGkhhvWSuHtWHDm7eJ1e4ZzqMwzOnpMDSAd+eDXxKTiHDrlgiUBkNEBmUPdGQguWXNnIXMgXqZkzWydzO5h2f4BcvpmuOPDlyZkLAoQNBJyEQqiQCREHyN2D0GDG93cc4W49sWhYVhGVTmDGWWZUAAbR96tdjHiQOI9mmAX6vDJGmoU7TmLCJJIUaCNZPWtlLmYujYnDLGFsd5fIa8gLibhVv4U0Y8xEgQTrFauRnWTsiDgeM2md+9VHw126xWQ10o8IAmTLoDDsCoIOboZLMnqncy6cl4MgYzBYY3BirV63ZbvCMjplyhZDKyLqASA0tEAidYrnVjGcdeB0pVJwdkXOBLMlom3b1djAPQkeUg7gxsdhVe4vRWT1LHMnmd5LRI15fCs2tM7M0HkK0jG6Scd2dJStKTU+CS8zlzYlHuZrjlc2Z9zILGSBHIT+legoJQppHlsQ+8qyl4mF57WdQpJAjMWBGkz97lB/KusakZK6ZynTlF2aNycFu37uSzauMSAw8ByweZJgAb6kjeuH8ilNvLLY6qhUitVudVbsFau2sGt4nvMPbCObegfQZhJExmzQdwGbmdOGeV7kvuo2SfAbcPYVFVEAVVACgbADYVqdDZQBQBQHhFARn4faL5yilgImOX6Vm7Fyj7bWwuHQIAv2ojLprDnSOek1A7Qm4U1JbponYCCnUcXtZkXshxO/fe7ncN4VjMIywXEgKAD+Ww1pgsVKtmUltb3GNwsaNsvEucVwMOEVrjsiRCvDAkCASYzE+pP6VYKViCZ4Tg4svmtEiRBU/Dy8QA0DSOQ1o5XBS8TbCEB7qj6xp3q2hDhioRnZRJIRZIJnQCJkTzlVhD5mkbxhN/Kj3EcR7uEwYt5T8RZTq7siKQR8TbzPOJO9R542nGcYLVvlwOkMPOScnpb/JVdpOEXMEqXcPdKEyhKqAxESoaZVgMvSQdokitcdialKKcbWudsHRhWk4y5EEdtEK4a3irGYBQbrqxYjKSsxo2rpJEnQH4qQx1N76CWBqK+XWxadnu0dlsT3GEsgoU/tHJRmILNEkElBMawZOgiuixdOU1Ba3Oc8LUjDNPTpDDf4DmK3M7C8GZg2ZiFLbhAxIURpoIImRrUlMjEnD4e/bRVzrcynxEyGca6bwGE77GPuzo0Bst2bkypW2kBRbKgxE6gggAmYjUaDzFARrvZywRGUgSTptJmSQQQSZ5g+UUzMymLPaSw+H7lLHfqlnKUcMXGspEGVKgHYzv90CaRS4v9mlSUuC8xeuY+4103bsYj4RIgEASQIUeEakwFO5k61yr4N1JXT+h3w/aPdQy5bX4kLHcQFxot2yrAQxYa7yIEE7xE9DtXChgpKos2hLxPaMHReR3bfsbsLjLiEv3dq8DzAk6SNz4zHXM0RoKmTwinrF8La8Sup42UHaS4p+X0LjC8fw7ZBlYFQQRImY3yk5vn+dQJ4WUMt48yyp4yM82WW7W+/X0NfE+K2ksmGfN3dwRKjUgxuRI9K0pUZPLa/E61MRFOWbLukUNzsjbueIXIQ+IDLqBzCvIgH0O9Yj2lUjDK1rzIU8DBzuuPDgbbXZlLzNeZ2AumcoA+EaLBI0lYJEHUmuVPtCpSi4RS8zetg4VamZsfOxtjLdcCcqWkAB13mPllrp2fq5MzilaMV5jdVmQgoAoAoAoAoAoBd7bD7K3/8A0/7XH9are1P9pef4ZYdm/wC6/L8oh9h1h73XKn6vXLspfN9Pyde0npH6/gbqtyqCgEDGcQRrmIcODbFxhmnTwhQ2v94NXl8er4mVvD7IvsPBqlFNdalcnabDretg3PD3iy0HKPtJnMRERrNb4Km41lKR0rYaq6LeV7fga+3gH1dG3VbgJ6QVcfqR86te0ouVHTg0VnZzSqtPkchwuJz3j4CZzfD4oAfp5lj71WSjaG/TX9F1KLg1J/8Ad+P8kl8Tet32fDC4nd21ObJ/FJMHWPB02JrNOWS0rq99PT+zEKdKq3Gq7Lr9HYuynHBjMMt4CCdGHLMIzZTzE/16VfUqneRzWsedxFHuqjhe9i4rocQoAoDC9aDqVYAqRBB50BQYrsdYZgVzINMwUnxRsZOs7bzsOk1lSaNXCLt4FPg/o6RcUt644a3bACWyJkLOTMTrpMnUyR7VnNpa3gYya3v4+pZcZ7HJdNy4jMrt4gJhSwIaCYkKTv6n0opNKxlwTdxT4nwG9bQvetp8QAXRmYE/dAY6gHMfJdBJreeJjBXexxjhpS0K3BcMuAhgltQANGXLmJI1ErIAjYjUMekmJW7SpxlZarjb+zvSwDcbvRkzu2SylloMkKxB0FsMq84n4kSfOapJyi5uUdORbRvFalopAPz/AE0rlwN1v1zJvY7jNgYm5aNxRcdbWRZ1JUXcwHmAJirXAfCmmRsXFtJrZbjzViQAoAoAoAoAoAoBY7eM3dW9wufUiJBg5RryIzaxyG1V/aV+6VlxJ/Z9u8fkYdgwct46kFh4iIOgMpHQaH+etezU1B6cfU27RazrUaqsiuMbjQCQJIG3WgPnJ8WWV3Zzrcz90FMEtqWEaAgkLB9vPz07yntvx+ux7mCVKatG6SSv5L77IucKMKtuWLX7h+6maB5ctPNtZG3KuElO/BLxOMqtepLS69uurEnBdsfsnwryLAUd0G8WxH2TNHwkEkZtRk3I0Fh3kpUXCT4dIgTwdpqrFXbeu9vPzKThuHD3XWFKKWYmJgmQgB6EGY/hBqLKTjDzt11zO9RQlka3Sd/DUlpjWwxuWlRZuwVuHyBBG2sTMSNz51ylHvEpN7cDNKgp1LXsPv0WcbXu/qTGHt5ja/iUkkgfxKSdOhHQxc4KupwyvdFb2zg3Tqd9FfDL2Z0CpxShQBQBQBQC72t7aYXh4HfsS5ErbQZnI2nUgKJ0liJ5VrKSW50hSlPYgdnvpJwWKzAs2HZQTGIy25A3IbMVPpM+UVrGrF7M2nQqQ3Rzr6Re0qXOJJcwt1botW1AYQyhjmJCkHUFWWYjXnppExVpMsMHB5HFrj9SNb7fkaNZEiNnjbyK/wBTUJ4ZbpnV0+BTcS45cxd5MihcqaANJBU5s8wI1yiIPKuigqcHfrwMxjeVuZlieO4xxkzsOpAVSdCNxqP5YrCjTWv7N+514+xH4LxFsJibN5ArMh8ObaYYFSOQILCeWhrpCbTzcjNWkpLI+On1PpXhuNW/at3U+C4qsvoROvnVondXRQSi4uzJNZMBQBQBQBQBQCz25+C0f4yPeD/oare0/wDbXn+GWHZ7+N+Rh2HuT3/TMv5ZhP5D5U7N+SS8TPaPzRGmrIrgoDivbfsqcPde6ASrMzkToQTJYf3ZEqduWgqhxKqU6rU9pN5X+H4/f1PVdmY6EoqEuFl11oLt2/4AFbKv3h19T08udR4qz21LiVPNK8tka8HhHu62wMv4mMD2019dvOt5NR+Y5VMdGOkFf7F9w3hgtoFKJIAzEM2p0lojQmJrnUq5pXTZURi0td+JsxvDVdCMiSR4SXYQY0O2hG9Kc8rvczNO2hW8IsXsPi8MzwsXrc3AZVRmAcsSBlBXMOmu9S8NKLqrKyVi8XGphZQnHW3nqd/BnUbVeHjj2gCgCgCgPnjt9i8vGMQbylsrDKDtlyJkjygn3JqBiYybdvAuMHKKhH6+oq8WxCuYA9PLpXKlFxJNaSkrGGJuiUYfEBDe21ZitGmJPVNfUkniUCNDv0rn3TOjqo02MbluI4B8LD4dyDoRA6gmt8mjTOM5rRkzF8VBJy/mNR7cq5RovidXWi9ipuXmZgFBZpBAAkn2qQopK72OE5ttcz6l7JYA2MFh7RILJaUMRsTEtHlJNT4qySKWpLNJy5ltWxoFAeE0B7QBQBQFR2m4S2JtqqMFZXzidj4WWCRt8UzB2qPiaHfQy343O+Hrd1LNYjdj+B3MLbZbrqzMfuzGk8yAZ1/KmGodzFq+5tia6qyTS2GCpBGCgOa/Shjrgvpb71kt92rBRlEtmuAmSpO0DQ7E9arO0ZOyja6f4LHAxi7t7nPrfCbJ3djHIuCOX3Yiq91p8Ei1c21ZybXmWqWgv/WYe6/+P6Vz+n3MZlzMsqkf27euZf8ASPen0+4zeJryIJJvsQOZZYH5VlJ8jDkuZquXrGpbEATprdUT+/3NZUZPaPsM65mnDcXt4fSxjntr0S+Mv+D4eusfrUqNXEx2T9DhOFCXzWHLsB2nuX8Wtr6215crllJtmABofCoO/Of1qZhqtaU7VFpbkQsVSoxjeG51Gp5XhQBQHKvpP7B3cTfOJthmlVHg1ZQoiChIzLzlTMsdKiVo1c2aOq5fomYerBRs9Gcyu9i8SDBDz0Ni8D/hyzXDvZf+EiXmj/5ItbP0b4ruXvOrqiIzksotmFBJhWOaYHNRW+Wq9VG3m/0aPEQTtf0Km/2aXdb4/mAP5gioccbzid3B8xy+insXZu33e99sttBlIzIocmBBVvEcoaQTpI0qbh33yeaOnjxImJm4Ws9Rt7RfR8bl0mzbstaIHgcmVIEGJVtDvuPStK+DnmvReX2+xiji4qNql2Y8J+jllPiNq0p+IWRLH+YqoU+cNWkOz5yd6s7m8sdFK0EdEtoFAA0AEAelWhWmVAFAFAFAFAFAFAFAFAFAab+FR/jRWjbMoP60BEucBwrfFhrB9bSH+lDN2Yr2dwg2wuHH/tJ/41iwzPmeHs3g/wD9TD//AAp/40sjOaXMztcCwq/DhrC+lpB+gpZGMz5khMBaG1tB6KB/Ssi7Ny2VGygewoYuZAUB7QBQBQBQBQBQENuFWCcxs2s3XIs/OKxZGczJSKAIAAA2ArJgyoAoAoAoAoA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xQTEhUUExQWFhQXGBobFhcXGRwZHhogHB8YHhoaHBodHCggGxwlHxwZIz0jJSkrLi8uGh81ODMsOCgtLisBCgoKDg0OGxAQGywkICQwLywsNTQ0LDQvLCwsLCwvNSwsLCw0LCwsLDQ0LCwsLCwvLCwsLCwsLCwsLCwsLCwsLP/AABEIANwA5QMBEQACEQEDEQH/xAAcAAACAgMBAQAAAAAAAAAAAAAABgQFAgMHAQj/xABDEAACAQIEAwYCCAMHAwQDAAABAhEAAwQSITEFQVEGEyJhcYEykQcUI0JSobHwYoLBM3KSotHh8UPC0lODk7I0VHP/xAAaAQEAAgMBAAAAAAAAAAAAAAAABAUBAgMG/8QANxEAAgECBAMGBgIBAwUBAAAAAAECAxEEEiExQVHwBRNhcZGhIjKBscHRFOHxIzNiFUJSU3JD/9oADAMBAAIRAxEAPwDuNAFAFAFAFAFAFAFAFAFAFAFAFAFAFAFAFAFAFAFAFAFAFAFAFAFAFAFAFAFAFAFAFAFAFAFAFAFAFAFAFAFAFAFAFAFAFAReJ8Qt4e01262VFiTvuQAAOZJIHvWUr6GG0ldkDh3afD3kuNbcnu1LMpENA5gHf/jrSScdxGUZaxZxri/FLtrEtiVYr3jM0g/ASSchYcoKwTvBG0CpHdqNlIiSqyl8UDp/ZztxZuYL6xfcIUOR/NuUAddfLRuQqPJWdiVCWaOYo+J/SygnuLJP8V05R/hGvyNb9293oc3XjstRs7HcfbF2Sz28jqQGA2kgGNdQROo1jTXWtZxyux0hLMrl/WpsFAFAFAFAFAFAFAFAFAFAFAFAFAFAFAFAFAFAFAFAFAFALv0gsRw+/ABkKDPIF0DH1AJPtROz1NZJuLSOc8NIVMw7xXCkAohMgiCp8JBB6EEbdBXaricO1ZyXqjhQw9dO6i/QVcc7KAwDK5EOWDIDpsQywf1pGvTlbLJN+f4NJUKsL5otLy/PAhtbtK9vxlrZQOw1y52g6BCGVACNtprEYK9zZz0y+PXgM+Du4SA9q3bzfiWGg+TEkj8qkwhH5tyPKbWmxd8F7R3rYa1bYKpIeQozeKVgkyI8HSdapu1a86VRKD3Vy77LpQq0m5LZ2/IyYTi2IGou5xzDAEfoG/MVVRx9eLve5ZSwtFrawzcI4qLwgjK43HUdR5fp8ibbDYqNdcnyKyvh3SfNFlUojhQBQBQBQBQBQBQBQBQBQBQBQBQBQBQBQBQBQBQETiePWymdusKPxE7Afr6A1yrVY0oOUjpSpupLKhdNw3TmuHNzH4R/dHL11NUVStOq7yensWSgqatFfvr2MmsgjQaddv8AcisWT2MKbW5RccuW7KM77DyGpOwHMk1rGnKclGOrO3eqMc0nZIQOJYOy5F1UW22sBYzETqSAAuh9ZzRJJAPoMLh6tDWpK/hyKPFV6WJVqat48yb2Z4QcVeFm1lDQWY8kA0LFd9yBHU8tSJ86qS03IFKg5PXRDpxPsomEIKuzLcOpeMwYDyAEQNgNINee7TpyclUbvfQ9H2fOKi6cVa2plbXKNNCPyP8AoaqiwvmRLwuLyulwafeP/d/lDD2rrQq93UUjjOlmpuI816cogoAoAoAoAoAoBX7a9qHweQW7IuOwJGYkCFIBAgEk6z8utRcTie5aVtywwOBWJzNu1re5W9lvpFTEXBavILTsYQhpUn8PUH96c9aOLU3lkrHfGdkyowzwd116+Oz8B6qYVBxjtf23v37j27DlLQaECyC5GxLLDQd4BiN9pqrrYmUpWTsl1f8AR6fB9mU4Ue9qK8uF+b4W+/4H/sBxi5iLDLdOZ7bZc34gRIJ6ncT5DnUnB13Vp/FutCq7TwsaFW0dmr+Q0VLK0KAKAKAKAKAKA04vEi2uY+gA3J5AVzq1I04uUjaEHN2QrcXL4jLmKrkkhRJGsDVjvsRsNzVHicRLEWVrJFrQhGj43K4Yhg+V9P3y/wBvyqJd3syS4Jxui4F3TSf31JrupWIbhdix2s4U2ItxmKspzKTtMEQR6E/OulDESoVFMzUw8a9JwOe4G+NGjUgb+Wo+RM+tetjlksx5WWaDceQ2dn8c1m3avq0MfiJ1En4g3lm0rylWrUjiJSW92ewo04ToRjwsNHH+0S4i3aVFOaZPTNBAVTHiHiJkaDT23xWKVanFW8X+jTD4Z0pybZH4lcy+EbkR8ufyn8qr+JLpq8TPD2ycqjfKf80wP8wrCi5NRRhtRTb6t/g6CBXrDzp7QBQBQBQBQBQHJvpQ4g4xqoRCpbGTzzE5j8wB/LVR2jeUknses7AowdGUuLdvQRsTjA8lgVYbMB02mNx61EhCUdndFpUjCz3T9mO5+ku8cHl7pe87qDdNwzJEZ8gT4ueXNVgsdb4La7X8Tzz7IjmzuVlvbwvt6Chg74ACog28TyM3v5VWVIviz0FKKvdffY6H9FeLYXL1rL4WXPm6EQuU+RBn2PXSf2bU1cLeJSdv0l8FVPwt73Oj1bHmwoAoAoAoAoAoBd7V3yrWzyCu0eYNsA+wZvnVX2lJ/CuGpPwUU7/T8lLaxY011AX30k/pVUmT5QNHEHBU+Wx6b/1BrD3OkFoZ8O4j4OhGh/f5+9bKVjlOlc1Yq9PU+taSdzrTikLGL7Mq7M1t8hJJIIzLO5IEgj5+lWOG7Tq0oqL1RBxPZtGtJy2b5GXBeGPatOL+UZjJUHMBosmfOPyHMmtMdiI16maCtodMDh50IZJO+uhY8JtAfaAaxzOw2geZ2+fvCb4smzV1lMuHlrzm4dZ0UHaPP10+YFYau7IzJqMR34FwYqc9zfeDuTyMcgOm89Iq3weCcJd5U34IqMTilJZIbDBVoQAoAoAoAoAoAoBK+ka/hblo2bl1FvKQy+BrhXqDkBK5h+o0NQ8XOm45JOzLTsyValVVWEW1x1tc55b4MLal7gBbXLswBMZcy7mdTHpVK6mtlsX1bESrPl1zJfBeGW0GiL6wK41KkpPVnGyirItL/DQ40VTGo5/7VonJbBTS3NuAlJe0TauDfJzjYEbMPI1vCtUpu8WznUpQmrSSaHns5x4YgZWGW8o8S8iNsy+Xlyn3q/wmLVdWekutUUeLwjou61i9v0y7qaQwoAoAoAoAoCj7W2Q1peuaPXMDoPUgfKq/tGN6a53JmClab8hOfhdxAraiAATvl9fQiD/yKp3FxbTLXvoSRjjrdxVlkIHMjVfUEaEfvrWtnxNoyi3oyuwGKIJG5aMo6noNQNQQf+KzlubSta7JxuEND6E7ayOenXkfIwddKzKDS3NYSTJNgTt8/wB9K0Rl7mrEqGBB2Mr7fuKymZs0RuGWyttlJBZWI9csa+4ApIy3fUZewnDlQEnUhj3ZO0R+TjUekHrVr2fSj/uPfh1z/BW9oVW/gX165DlVqVYUAUAUAUAUAUAs9s+OPZC2rJi7cklvwKOYn7x1A9DUHG4ruY2juydgsMqsry2Xuc3uYcZ7YILZnE7kk6tJ5kkjfzNUak3d3L56K3A28WufCpQoxYkjWCBMH28I/wCKxFaNhbmzDXNBO3IVye5sydaxYOgBPks/8VizMZQt51bMFMEajTTziayzGjRjhse9i+l7IxCnUDmCIInbnXbDVO6qKZzrUlVpuF9x84Txj60AbZ7tDJ1jP5Kqn3JJEawJ3F/Sr97s7ff6fe/pfcoq1DudHq/brl722LtAY1186lK/Eiu3AyrJgKAKAKAxZAYkbbeVYaTM3ZUcWssktbCnOdAxgBj5gGA2vv61XYuik86+pIpTvoxW4bxe/ctXUuWVR1zqQGmCJ3BC6NyMa+mtQ6lJ00ndO5KpyjOWiaszQeH22s+AzdBU22GhDaaEcoMnXYe9R0iW5yv8WxG4w2buswIcswg6eFdz6nwj3PWt5WUWZpJ5vBfk9FyOep/Ifv8ArUfZXJFtTXcu/v8Af70rALC3wtxYOKnTPmKkfdAChx05kzoQAeWs1YSTod71br2Is8THve66v17jT2TtD6vPJnJHtAH/ANasez4/6Pm317FdjZf6vki8qcQwoAoAoAoAoDl2N+kfFW71xGsWgEZlyHNmEEjVgYPXRdZqunjZwm45T0eH7Ep1qEaim9fAr+EcXuYy5cvXozEwoAgKoAhR5c9+ZqrxlRzmm+R1p0Y0VkhsbMXdK3bLKJOaNPMGDr0/qajx1TN7aO5F4stwJazFSFJBIPPYDbY9eoHWto8TK+YxwK5zEwo+I/0Fc+J0m7LQtRdVBCiBH+v+tYvqc8t1qe9+xBbkCF9zqR8v1rLb3NUknY8t4vcnY6Vi7M5S87DY1jdu2SSbeXOoP3SCsx0nNPqPWrfsyo3em9rX8tSs7SppJVFvt5jxVyU4UAUAUAUAUBW8bJCqYJRSWaNToPDp0nWfIedRcZGThaP1O1BrMUfEFgwBAOp5anefOqV7lnRta5EtjUeta8TvvEhcX4Qhy5brs4aFViDkB3gAAxOXViTECda2m7o50JtXvsUDYnKSraMCQR0iB/v/AM1yykzxL3slwwYi4e8ByKJIn4jMAem/yqXg8Oqs/i2RDxld0ofDuzoyoAAAAABAA2jpFXxR3NWFwaW5CDKCSYBMa9BsK0hTjD5dDedSU/mN9bmgUAUAUAUAUBwztvby8QxOZd3Bg7EFEI9R/vVJjL967HtuyEp4KK8/uY8Cxqm6yjTMoPuNNPbLUCrBqKbMYmKjPQncWchBcXe22b25/ka0pWzWfEjM14LBXr9skFRmmAxOp2MQDAnSWjUGu0aaTOc6qi+J5gVeBbUTcdtfXoekR+VcZRvI7OStmexevwBjct2y2VMme4/4mmMq/lXRU7OxF/k/A5LnZE7H8GuMFtWlVLSzqTJJO7H2/Wtp03okjlSrxV5TerIGN4DeXwoBlG7Mw35seij5kjatO5Z1jioPVjF9HnDctnv23uaJy8IJOb1Y6+gWrrAUMkc74/YrO0a2aeRcPv8A1+xuqwK4KAKAKA0NjbYuC0XUXGBISdSBzj5/I9DWuaN8t9TbJJxzW0N9bGpjdQMCDsQQfesNX0CdhXucKcXnNx3ZYAtyViAAWMKB4pPMbbc6psRQdN6bFjTrxyq2/EyyW0PiZQeQLCfQDcmuCg3sbuq2hY7S9tBZuG0lo94pEG6GUSRmEW/jcwQeVT6OBc1ebsvch1MUoaRV31xFLF/WMWTdJQNrAkJH8qgn2YzU+n2fRSvlv5/ojSx+IXw5reX7/Q7dgmF0OwuMt23vaPhJBAJmCDlmPyOu1QqWClSblfrx68fAn1MZGslG3XNdeB0arAghQBQBQBQHimf3FAe0AUAlfSHgsCV73Ef2yiEVGyvc5hCPwyd+UnUVExUaVs0+Bbdl1cUp93Q2e/JePW5zTgXD7mIxCENDvcAViOkloHJIn2B8qqoxzyVLn7F5inCnTlJbRtbx699S7xUqzI4gyVcHkdo/fWahSg4ScXujjGSmlJbMsexV/wCxVFBLW7uR/wC6S7K3kPF80qX/AMuZCrq0mn59ehMwGGCYm8xgZXzDzVxrHymuC+dnSo70opcTHtNw+9iYFq66aiMmgiNZIM5p9vWIruml8VrvxIU+8jHLHTmMWBtOllVPidVjU/FG0nlOnpWb6GmmYUsXwfGd/cbvmNp7eXKcoEsDPmNTHpzrOjWWK15m9OUs95Wshq7IYh0CYe8HV0ByAxGk6DQHaY3Gh1MVNwVSV+7qJprY542EXepTaae411ZlaFAYtcAIBIBOwJ39OtAROKcTt2EzXGAkwqyAXY7KskSTWk5qKuzeFOU3ZfXw8RVv4LPifrBdUbNbfI9piwKBQVW4V0BjcDmetRMqlU7x6Pyf6JqqTjSdJWa8/wAX+4zWOLqwkKZBhhIEHpLETO/uJjapcZuS0TIUoZXZsmYbEK4kcjBB0IPQjr/sRoa2TuatWPb1lXEMAR50cVJWYTa2NFxrOHtljktou5AAHkNNyTy50UUtEhKTerZyjiZbEYpr7gZmGVdBKoCSEn3HvPWptGko/E9yBWqufwrY0YxRbe24gZjkboQQSvuCI/mrZu0k+ehqlmi1y1J3Dr/1fF2sQpYBot3QlvvGcH4B1AzQNOo6CuNeFnc7UJ3068vydaAjao5KPaAKAKAKAKAKAKA4h2+t5eJYiVjMUYeY7tBm+YYe1UuNX+oz2vYdv4qV+LGb6LLdtjevP/aWyqKPwhgPEB1Yyv8AKeprtgKcIxc3vsVnbs5qcaS2tfzev2Nn0k4RVuJdWJuIwcf3IhvlI/lHSuXaUIqcZLd/j/Jw7Lm3CUHw/Il9/dsgtaulWuIS+gIO0bjcSdupqFTqa2sT6lKM9WOoAvIl1JysoykbgfhPpsQeYrMotMj05pRsS+HggzrA3rC3MVWshvucWtloF2D+HIS3oB+Lyg66V1afAiqnK12gxzFmCDdiFHqdBSKcppLmbwtGDkxs+rjPnOrAQPIc/c1f5VmzMp8ztlN1bGpRcZ7VWcO+Rg7ERmyCQvqZ38vMVEq42nTnke/2JdHB1Kscy2MPq1s3BigzXbdwBIcki3mIEoD8MsFBESDB0gg9MkZSVTfrgaOpNQ7ra2vn5/ggYzBtfDlnz20d1t27hC/BKk5gAWJIPxSI3k61pXjeOtn4MxGpOnJZNH+yuw+CwwSGZgQSBbUwDzEBQBBkDaoka9HLre/JNkpyxVnNrbwRYrggvcKLYy6rkcCAIliInpI067TW07dyrK2pwjVlOTlLc2jgNtbjXQzhiBBn4IEDK0ZgPKY5RGlR3OV1K+qOqnpl4F/wzEl0BMZgcrx1HPyBEN6EVb0qmeCkQ6kcsrC329YlsOn3ftGI81yAH5O3zqTR+e/gRcQ/hFtrflrUq5CK/iEFLit8ORp+R1rM0sjubU286sRca4NkW7n/AFFCECZJIiABqSTyHOtajjk+M2gpZ/gOi4HtThrdpUJZSltBDnWYACS5zFp0zNoetVbrwLdYWpbRHljjeIuZGRsNlcmFEvAH8QcBvWBUb+TUbVkvySf4tOMXdvT0IHELt0ziblxQ9v8AsrakqvhBO8ycx0J2gARvPOVWbkpt2s9jrTpQSdNK91q7bDupqzKo9oAoAoAoCr452fw+LWL1sMQPC40ZfRhr7beVc6lKFRfEiRh8VVoO9OVuuQufR/2UuYZL5xEBrkLCtOiZvHI2JLSOYAGx0EfD4dwi1LiT+0+0Y4mUHBbL3f4Kn6QLDK9pWfvc4ZlUIqZiIEsw+I6noI5VAx0XBq70fGy/G527PmpJ6Wtpu+kLWM4e/dOwdGY/9OCGhNWVTMSIPLX5VWU68c6jZpc+Gu1yfLOuGhO4TxZ7AyMp0iYidhEqfC2kaypgAEmK7qvF7+pieD7y8qb+nL69Iu7PatEALKYJjRQrewzsD8xW6nFuyev1I0sDV6aM8VxiyJvW7YLRnJaA0TlLBZ1HnI8prjLERzZYq/2uIUKtssnpt+bEvh3aXDWiz3czXBEPAyHMSoy6+HWQSdoOsVYYDE0rfEmpdceH1IeLwtdL/j1uXA45cYSoAHlbLD/E725/w1Yd/KXyxfp+7FXp4mvh/apTeWy7IWYMSQuTIFUsS3jdYgHXN003jaFe8sstH6dep0dGThnUWkc87Q2bwe5edSqteYW2eJ8TEaLMsCNfEBoJqmnBupKXN389dPKxdUakMkY8l6aajv8AR5fD4Y2XBK+KJiCpCSI3Alue5JPOrLBTTi4ciux0LTzokcY7Puttzbcusl4bKWU88hjxbc9dzJOh7YjDqrDK/NaXt16kO97cGLKWPhdA5Y6ljavRBiIgFYj9TVbLAyyrLJN+TX7LH+biMuXT26uM+Gx5cq5U5ba5XuaAS2XYAmAMusxEryJInV4vuklw3IdNau71Zh2k4uMPZa4RMQAPxMTCj5nfkJNQIU3VmoROrcacHOQo4HiGKQm/3p7xxBH/AE1XU6odIHL73KdSa9DHCQpwUY7lR/KnOeZ7ciTe4texLh7wUQgyqoIAzSTuT4tBOvIe/SlDLe5pWqZrWPS1d0cCkxsvc7tSAXRhJ2AlJY+gn3gVwxlZUoeZLwWGdapZcP7IWNw03wFcPctuCrjZYIPwDQAkD4mJidKrc9bFTy8PYtpUqGCgpcXw4/o2X7P1hhduZbYASMmaALglCwLSQWlZBEHnzqDKybUdi1p5pJOb+IuMHZuWYusLhsAGSCLlsT94yBcWPkNZ61pZtXsbOUb5b2fK4wW7ii1bYqhQXF7zXXLmWTBO0SSOYBreja8W0tyPWUviV3e2g+1blGFAFAFAFAFAacZaLW3VTBKkAnUAkaT5VpNOUWkbQaUk2cy7cpinu27l5Fti2rBAGkNBUsZ3AIPTlVLjZ1JK9WNlsvcvMEqMfhpu99/sS7dmVVyovBn+zI0KI65TPluNPWvMuVm43y2Wvi0SpS+JxvlstfFp3KnieFW3cHhJPhtW88MHEE5gfikMwnXr0FSqM3OL1/5Pw8OWy0OkZOVql/8A64Wv1oY4zA2e6zlVdAF1VmLZgYcgM0afntXShWl3qUrrfgtrabdcTZyqP4db+O1uGpaYLgveWnN6S26AtlyRqAcum4nUEDbWNZlGkluiJVruLWTRfcr2wluwQO6VgpXKMpJIBE22UNDFhPjOaQToMtSHVjCzlG+ur5LrrU5pVJ/LO2nuvH7FpxDB4SGNnBglShIkgMrbFdYI1G3UV2rShqlF6eL2NKVeSku8qpXXJaPx4nuBsp3tlMqro13KFymUAXXm2twxP4fKtYJxo6rfw5GleUp1W811w1va/wBiLxng7Yi61xTqqEKh3b4s2SdpkCRvETzrRXOudQ0sMXYXC93MZYKw5ClfGDqGYgB2Hi2AywRzFWGCTV3wK/GTUmN9WBBIrcNskybVsneciz+lYsjOZ8ySFAEAadKyYFbtp2XOJshbGVbiuGALMqkAMCIEgHxTMcq1pwhCedIxVcpwcLisVjNbZSrL4WU7j19vYjUaVYRkpK6K+UXB2Z6q/OsmhqxVwLW0UCkt8NN8i5mIDEKqggeGdW6jmd9gKocbiVWq/DstEeq7Pwrw9C8r3erNuFyWyrLor2lut/C2ouAcyJUH+ap3Z1ROm48ir7UoyVZStvp16lxwXDhx3dxJuhSttCBBttJVG6gSw9QetVEmpzbXN2LuClTpK+2mbnpy/JPwXDhaK57zvbeUa2IOTpLT4o2119d61SirXe+50c5SuorVapviUF7GrbsXrClSwuZFtMYfI5GQqegRiJ/hPQ1jLx4Gyld2e/XAZuy/ajIo74XlQmDnBbIdIIOrZTsRyOXQAyZNDEZdJu5BxWFzO9NJPkMOF44z4hVC/YuSqMQQZC5iYOsSGEETsfXtDEZ6llsRZ4bJTu91wL6pRECgCgCgCgFjt1aBSySAYuQJMalWIBI5GIjzFVPbKl/HuuD18tUWHZs1Gq0+KsUCAK1pipBdChVYyAwDrGgOhGmnyryLvJSSezv42LdtyUop6J38SgxGCZwql71skZkUkkzmkMTAXTfKBOmpnafCqotuyfB9b/W9vA3qfE8ytv8AZcuRjw+wHxS99JIICApkiASsrzJaTO5kVJotaJbPxv7+x0qUmqLle9nf8adeA7XbwtW3c7AEnWNANdTpMdalx3Kp/EK+PdXvkd4MoEDaHylT8O0EsoHL4yNGFcKuIdP5Vfr+tSRSouS1ur/Yj8P4mQr94GhIjYFVI+BwLijRs2wgCBOhAlxr0pJd69ddr2flbrzRGq9nuc7wV09vGxF4vjO5dbiuiuuoUEMUUDRSizmnM7HUkhjqYFR1UVSf+kmorRcL8314ErDUqdOk4VE9fD3v4Dl2Z4z9asi6AlvMzKvia4zZQJZbYUMV15kfIgmwpYZNZm7FdXlkm4p38eHub+yPEcPez3ES59k8H7MASRMwqyWEkEaweu9d6EKd8yTua4unUpPJJrUbxeXKGzDKQCGkQQdjO0VNurXINnsL47UMRK4S+wnRgAQw6ggnSossU09ISZNWDi//ANYev9Gtu09/7uAvn5D9RT+TL/1yNv4VNb1oe5dcHxrXrS3Gtm2xLAoTMZWK7j0qRTlmjdqxDqwUJOKafiil7c2LZs5yIugHI67gDUz+JZIEHSXHOsVKzpLNHfrczSoKtLLLbrYRrNrEZQQqNpOjFTrscpBiRrvzraPai/7o+gl2O7/DP1M7fCb15lDWyEzCR+I8geQH6/ryxWOlWjkpxavv+jvg+z6dCXeVZJtapfkvsNgiGtxZ+F2GvPTn++dQIwaa+HiWNSqmpPPukLHEMPIt2wAoNq8F9C8CfcGrDAQcoTXNMre1JxhWi+TXskTb+Kzd1dBKkMLbTuMxCsvXfKf5elVbi4uz0f6LiMoyjmjrfVfUm47tJaS4bNlcxLAh9IB6EnzEaA66aV0k4pPL5+JyhTlKzm+FmuBbcDwAxV17ty2uQrkuBssyNVAymQRJYNIjNpvpIw8XO7dmmQ8TNU0oxupLj4Hl2x3Zu2zJ7oBFZY1VoIzjn4TE+tR6sckmuW315kijPvFFvi9b81yJXCVU4q0gJy27bMgiFmFXQelxvlXbDa1LX2RwxN1Sbtu/3+htqwKwKAKAKAKASPpYtj6qjG4FIuAKpgEloBZZOjqJM6iCwO8iFjo3p3vt7+BP7O/3bWvf2F3g3Ec6KgY2vGM2aCGJIzJv4ZGo1Oh8q8jXo5ZN2vppb7/TZl5KLd5TV5Wt5cnyaJVuyGKgreZRcYnN4Mh8LaaDMsjl1PnXJzsrppO3nfh9GJytd3inZLnf72ZW8aMBbpuPEtq6ZIiAPF5EaEzJMDepOG+bJFK+mzv148jpCpGmmpJW0T15+HPysVa9qHukl3Z1gBUQQA+sOQFkBYEg5hOo2gWlVTtbRc/L+/p+4sKMMzyXkt1o/QsOHXSz3bjhY8MF1+NEMM50+PQDyyjbaq+tDLGMVfjtwb4eX9ndazy6p2ta+zd36eHIqeItfa9NrKbStNtw1pDDEM5hmDHUtofPrVzgKVKFL/WWskk9dl+9iuxdGrUs6V45eFpav0tqbuKcDzHvLXx5kJY3LZLAglw2dwCVaADznppVhKOFlFRVkQaaxtOV3FvzRDwGExVp1uImV0PhbvbRJgwJ8exRmB9NN6g2UKmaDXsT3mqUctRPbk9/QcH4xiymUtbHj0Yd2CF8pcqPkTvW38mva1orxutPpc4/wKV72k/Cz/Q34ZlfCocOSy28yzuZyspcRIaCZgeYGoirFNNJx1sV8ouMmpqzKqxi1tCSCjLcCxIcMrnMGLAkkC5nAnXw7CSKrZ56UVOb+LZ8nrudVQVSd76JX9DQOJ3LjOt0EBJ8IOYtBblPOQvnPMVpTlUrVMsr2V79ex2r08NKmu6kr/0OvDsObdpVJlgPEerHVj7kmrmKsiBJ3egs9o3Fy7cGeO7FtQOU5g5JPtb0/hqvxM7zaT2X3f8AgssJC0E2r3b9l/kXu2nfSotgIxuiHB0YquikTqsSY8utSsLSVSc86RDxlaVKnTdOTNnA+NW7yGXe3cRwXtzMTpKnSVnnXDEUHR3btfQlYbErEbRV7a9cizZ1DEs9whbpn0I051wbV9W9ySoyatGKu4/YXu0FnJdtMoYAd5bYtzaQ6/5Q9WPZrSm4+fX3KvtZOUYzbXAhDhqPdJZnIJDZJ8MgRMczEaEx5VNqYSm5941qQIY2tGn3UXoTOG8KW7hsiqBeswCWI3TkRpIMz6OCNYqglTalKNtUemjWi4RnfRrlsMKovhLOxJ0D2yVK+U6E6+laqWWzzP6GHHMmlFeTJ2GV79tri63Vm1cAIUsF8SMOWbKwkGAZ5QKl5XVhmW+xCuqFRRfy7r6nmEtXXvYc5bilNSWtlRAlSC2xkMRE9DymtaVOopRbM1alJwmlx2/obanlcFAFAYXroUFjsPf2A5mgI5xbf+k/zt/+da3fL7GbLmc77Y8Oxl8l71loUOLa23tkAGMoOZwDMDNI6QRAFVlehia1S6tZbL/HH6+Fi3wuJw9CPwt5nu/urchMwpxFnx92kBwhVjGcxmKlCNI3ncb7EzpLsuVRWv77dcUTZ42E1bLZ8Gvyv7LXE8RxCLbYYe3lJzpmvsxDcydFkeWgriuwZ63l4bJae/5OTxildbPZ7beC09blXxLBYtrgW94mY5lBeVXNp4RrH5mD51Kp9lTjpFJfnzO0MbQSzZW39F7fnc9xGCxVphbi2WIH32IEmPwVn/pMpato6f8AVIWvGPqy+wIu4cDD3rWYMSyMrZShaAcspAU6ypBB0Opmeb7Iq1OK660ejK6rXU5d5DR8STgsdjMLeFoWkdWMwzN947qe68I3kHNqdI5z8Jg6tKOVtNcP8nGvONb49n1wLq/2gxS3VtfVbctl1zNGpj/0amKjfWy9f6IqjpfN16nl3j2LF/ufq1udBmluYnbu6Kimr2Xr/RnJpfN16mGN4tjBdFnuEExLLmnXpNuAfUH0rHc3V1YRirXzE+1x/EWWSwmB8OkHvHO51J+ykknUmZMzWFSklpYx3cJLM5e39kDjfFcQbmUYMI5IzOpJLAiMpm1B1jefh96x/Hct7GVTg4/N16kQNiMPftKMPMFSZHxfEACRbEkN4pM6getaUsFGnH4Lfu3N7iMIWbT69S24h2xxVu93QwqsSQB4mEkiYHh38vcwNa2lFxV7oxGjBq9zzE4bE2kz3xadWdWuwzeCWkxK6quaNx4V57VElhpyu9OZ1p4qCskmrJq5S9pWy3rBysrd5dYQQw8IHiykGY19pHOKzQhUyzlBWd/XwNcTUpZqcKkrq3p4lViMJb7osPDdzBkuoTljnDDVJ10MrtrUuli6db4Jqz4pkKtgKtBd5Td1waJGO4xjLFtXd0vLdUHYA6ZdcyEqTryArM8HGbdm0a0sfOmo3inbYn8d8dhmzOzKouDTQG2fGd/wZh71W4arlqKV2/6/ouMZRvRcbJf3qvcgI0BW6b16Vq90eVRMwOLFt7rvbYsXXIVUsICgahdTO8x0HKqHF0akqjko7bHoMFiKUaUabna97/5L/hLXcSt3uAtu2GEB5U5oB+HLIXWJPQ6VyWHqWa+W/A7PE0k0/ma0bLfgdq+t64XTKjqC0ldHXTQKTOYc/wCEV1oxqRbzbHCvKnKKyvVfYvqkkUKAKAKAh8QP9mPxXB+QZv1UVlA3qJJ9v9acDBm6AiDtWDIq9ouzuhuWYDDUg/C0bBv6HccuYObXd+P3O1OrbR7C0/G7vcW0azLWyVLRqCNlaNAcsGdiDIrrSUW3qSMiTunubuOcVulrR7mPCI0PX/iu0IJXNIRVnqecb4hf75Ga1BIGytyJ60hCKVkIRVtybx/i+IDITYjQ/dbkQaxCEVszEIJ8TzjPFsR3tpu5j4SPC3XrNZhCKTSZiEFZ6mHH+JXxiLZ7vXwn4WiZNZhGOWyMwgsu5jjOJX/ri+DxEr91o6CijHLYKMchnjuI4r62s2/vJEIY5c6xGMctgoxymzH4zGfWl+z5pByGNY86RUMuhhRhl3NfG8filvgMoA8JnLoB6zFZgoW0EIxymHF72Mu4q2toBjkVpGWFEmCTHhHOefIGuDqwirR16+3j6XMwUFG8hi4TwUYebjt3l47tAAUHcKOQJ1JMknUk8uUYa36XXuR6lXNotF1uWvFsMLlm5bP3kYfMGso5J6nMcRjbf2Fxg+V7LAsNYd1BB8viPyrh2e1eUVvp+ST2qnaMpba29jDF4A2rFq5ZOYszElRII1+JflrvUyrh6VZ/GtSBh8XWw6vTenLh6ETj1trdpGdVl4khSCvwzoQZ36iosMC4y+Gbt1yJtTtRTjadNXfH/K/I1KVZApuHKy3AYHIg6e9V9JrNG8uZaYiLyyaiuAucJXPh1J3KKfmBXpIS+GL8Dys0lJotsBcHdieWh9qxOOpqnoTuEcRGHvhifsnGW4eQ/Cx9D8gzHlXCtH4c3L7EmhO0svMf6jEsKAKAKAKAh4vW5aHmzfIR/wB1ZQZJQan1oYRnWDJ4RQCp2m4Bnts9o5bg0M7MJkBvSSQw1U7cwdmru63+/h+nwO1Krl0lt114ipxTj1/wJcVAyKARBBG0TrBB5MDB8tq70Zq7O8acd0S+0fFsQXSbeoX8LdfWusIqOxrTjGxM7RcSxX2Z7swVP3D5edawjFPQxTjHXU08Z4li8lk90fh/Aei1mMYpuwhCGp7x7iGKF223d/dBHhPInTekYxtZCEYWPeKY/EfXE+zI+D7h60jGOWy2EYxyHmP4tivrQGTSU1yGPnPr8qRhFRsFCGU18W7QYlb6jLJIUoAs5h1ESSN9QDFc89OKsZhTi4ss8PwXFYq6LuIud0oUDIoUsd991X/Mf7prg5ytZaLrrj5I0c4QVo6/YbMDgUtLlQQNySSSx5szGSzHqSTWqVloR5Nt3YYoaMP4TXSJzZtXVR5iteJk5h9TNzCPZBBKu4VTuDZLAQeRMR71X0ajp199L+xa4mnGrQvl1y6eZGvqr27H1e5lOSSjGDLcp51exe9zzMktLEztkMQosoW+KVkQd8o9a5pxUWzrlk5KPP8AJNxeK7uzcdXBKWDlGXUlphR03Aqjot5k09l0j0mJilBpx3fPkrXKnh9rIiJyAAHsNK9HaytyPL3u7m7BpDsp56j+tZk7q5qiQy/dO3I/0NabmRk7GY9zmsvLKgBRzrA2yMeccj0npJhVIZHpsT6NTPHXdDRWh1CgCgCgIt1ftrZ6I/626ytgbrTgzBBgkaa6jcetGYRsrBkKA13U8J85rK3BU8T4HaxNtQ4hgvhYaMunI9PLY85rMtzeFRw2FHtHhMcmUmLttQQCiAFRyBQCeXKfRa2pTyOz264f5+hIp93LwfXH9mGN4ni2t2mEQwIEm3uIkDUyfKu8J03qgoRTaZ5xfG40WrZccueQaQOZgVteEbsU4wcml+SPxbHYu53ZBJAX4vCF5aZhox/uk+1a05wl8i665G0YRW5r41jcUMQqlibmVCIgzqDIA3ERroPMaxh1aaVl116eJiEIuNy74f2fxeIuC7fvuiwBkBBJjruo9IP96uDlJ76eHH9L38znKpTirRV+vXrYbcBwq3ZBKjxH4nYlmbzZiZPua0VlscJSctyXcuKurEAdSY5gD8zWdzU2VgELiGKW3q5jNCLoTLNMDSt4mDJb8d2uVjmG4GiwJ8R5Tyo92YErCQt3FA5fDcvfEJ+Ni3LbRhVTWsqsti8oJyow34beBR8V4eLd5HI+y8OYoZykkakHZd9OpPkDaYLEXjkbVykx+FtLvIp2bd/DU2//AJGMXurk20g+IFYI1gg85g/y+k74ueWnl2cjTA081XPq4x38+BO4/fZraIwX7a5mkROW3B5fxZKiYGMpzu0rXv6E7tFwhHLFu6VvUjXRABH3TVwndlGe4sTDLuNazHkzVmwX1ZfiA8iYI61q00ZuL3Ce0F+ziWvISVnVJ8LoJhSORiSDuCTykHnVpZttzpSrZHbgdc4Px6xiZFpwXABZD4XUHmVOsTpIkedQ+NmWCd1dFnQBQBQFPj+KKl0gEF1Cyp5AmXY+i6+caTWyWgIeExcYe2QWDXLgYFe7R7niBJKnTUaHcxzpbUyWrcZsBBc71chXOD1UaSBuaxYwR+0WMQWmQuodlzAFykhWXMQy66SNBvMc6JBEnGYs5bbJkyuyg5yV8LAnwgjV9vCfOiBJtjQen+lGYIfGsX3NkvKCCoBuTl1YDkCZ16b0RlETjXZ6zeV2ygPBOZTkJIBjMw3HqCPKitc6RqyiKnEuD49bVspdN5AogBgSJA5x4h5rv+GusamV3fXXh6HWE4N6qz66/JgOFYzGZBeZ0tKIIK5SdpABHl8TD0HOsZ73touuf508A5whsrsuuHYK0mEa+t7U6m+bbMSQ0SVaWY6ZZJ+Vaq0dIo4Sm5PUakxKFM4YZInNOkDczWhqQ+KYu2bOwuC4hyIGy94MpbRuWms1lAi8R4hbFq0YtMGKhULrHhIPhJOUlSB8pEkQcpGOIY7tLbRVZQXDZcp2BBfKYPUa+W0kTNFEzYicT7S22EWWOqhu8yMwIz5WQACSxyvB20nzrKRixs4nxM2kw7eJVOhMCCY0RgdRJ5gGI+WWtWYFXD8UDYm+DNtrq2bjKRMFlVXA5kDKPnVXi4uM78y4wVpU7WvluXN05g/jQ5nC6rG3tXOTvfVb2N4KzXwvRN7mDrrcYC1CjIAIGp002rMpNtydnbQxThGKjBXV9X/YvY65OJYEBe6VUiZ1ADOfcso/lq27Phlg21bgUnaNTPNJO/H1DiPF7NuMxmRoBr7/ADge9TEmV7aRSWeMM2ZFhU3DPuA06exmDXRpM0TbK/G3s1wBnW5I8JjSNeW06flWM0W7XEoyWrRswuBxBuqtqxdZXMI2UwY3hoy5QQRJOnOuUqyi7HWNByWh1PsL2R+pK1y6wfEXBDkfCo3KqSJOvMxsNBFQ5SctWToQyjZWDcKAj47FLaQu2w9faYGlZSuBVwNuyve4i67XWuOVa0VQTLKVlDrKgSNfh1rez2Rnc24p7d0XVbLbtg2u5F22CJk5iq6HOSYjfYxrWuwKnj3DLqZEhiBpbCwyMYJKrbMsBlDTLb6gdMphMsuC9n2a1bd3ZLgJKllRiQ+RiTmkzKgyYII2rDYbJXGMUbuGtXdVi58GTvJILAZiFlNpkRvE60WjBT4/id8KtvO+gTxEQxUMCHIEMpMhTIjSSOVZCRnauYrFRcKMVIyMLdxbYUFwxZAwYOcoVc3hIgxEzR2Q0RfYy4T3uFQOMthXV1yuWksMkPoZyxqdZOo3rVczHiLF3iGIspbUhrcuDbXwp4baqCvd5mCodeYgx77G1kzDg+MxN60EQM5tFGQLkA8OaczMwJzEjSIAUxyoGkhhvWSuHtWHDm7eJ1e4ZzqMwzOnpMDSAd+eDXxKTiHDrlgiUBkNEBmUPdGQguWXNnIXMgXqZkzWydzO5h2f4BcvpmuOPDlyZkLAoQNBJyEQqiQCREHyN2D0GDG93cc4W49sWhYVhGVTmDGWWZUAAbR96tdjHiQOI9mmAX6vDJGmoU7TmLCJJIUaCNZPWtlLmYujYnDLGFsd5fIa8gLibhVv4U0Y8xEgQTrFauRnWTsiDgeM2md+9VHw126xWQ10o8IAmTLoDDsCoIOboZLMnqncy6cl4MgYzBYY3BirV63ZbvCMjplyhZDKyLqASA0tEAidYrnVjGcdeB0pVJwdkXOBLMlom3b1djAPQkeUg7gxsdhVe4vRWT1LHMnmd5LRI15fCs2tM7M0HkK0jG6Scd2dJStKTU+CS8zlzYlHuZrjlc2Z9zILGSBHIT+legoJQppHlsQ+8qyl4mF57WdQpJAjMWBGkz97lB/KusakZK6ZynTlF2aNycFu37uSzauMSAw8ByweZJgAb6kjeuH8ilNvLLY6qhUitVudVbsFau2sGt4nvMPbCObegfQZhJExmzQdwGbmdOGeV7kvuo2SfAbcPYVFVEAVVACgbADYVqdDZQBQBQHhFARn4faL5yilgImOX6Vm7Fyj7bWwuHQIAv2ojLprDnSOek1A7Qm4U1JbponYCCnUcXtZkXshxO/fe7ncN4VjMIywXEgKAD+Ww1pgsVKtmUltb3GNwsaNsvEucVwMOEVrjsiRCvDAkCASYzE+pP6VYKViCZ4Tg4svmtEiRBU/Dy8QA0DSOQ1o5XBS8TbCEB7qj6xp3q2hDhioRnZRJIRZIJnQCJkTzlVhD5mkbxhN/Kj3EcR7uEwYt5T8RZTq7siKQR8TbzPOJO9R542nGcYLVvlwOkMPOScnpb/JVdpOEXMEqXcPdKEyhKqAxESoaZVgMvSQdokitcdialKKcbWudsHRhWk4y5EEdtEK4a3irGYBQbrqxYjKSsxo2rpJEnQH4qQx1N76CWBqK+XWxadnu0dlsT3GEsgoU/tHJRmILNEkElBMawZOgiuixdOU1Ba3Oc8LUjDNPTpDDf4DmK3M7C8GZg2ZiFLbhAxIURpoIImRrUlMjEnD4e/bRVzrcynxEyGca6bwGE77GPuzo0Bst2bkypW2kBRbKgxE6gggAmYjUaDzFARrvZywRGUgSTptJmSQQQSZ5g+UUzMymLPaSw+H7lLHfqlnKUcMXGspEGVKgHYzv90CaRS4v9mlSUuC8xeuY+4103bsYj4RIgEASQIUeEakwFO5k61yr4N1JXT+h3w/aPdQy5bX4kLHcQFxot2yrAQxYa7yIEE7xE9DtXChgpKos2hLxPaMHReR3bfsbsLjLiEv3dq8DzAk6SNz4zHXM0RoKmTwinrF8La8Sup42UHaS4p+X0LjC8fw7ZBlYFQQRImY3yk5vn+dQJ4WUMt48yyp4yM82WW7W+/X0NfE+K2ksmGfN3dwRKjUgxuRI9K0pUZPLa/E61MRFOWbLukUNzsjbueIXIQ+IDLqBzCvIgH0O9Yj2lUjDK1rzIU8DBzuuPDgbbXZlLzNeZ2AumcoA+EaLBI0lYJEHUmuVPtCpSi4RS8zetg4VamZsfOxtjLdcCcqWkAB13mPllrp2fq5MzilaMV5jdVmQgoAoAoAoAoAoBd7bD7K3/8A0/7XH9are1P9pef4ZYdm/wC6/L8oh9h1h73XKn6vXLspfN9Pyde0npH6/gbqtyqCgEDGcQRrmIcODbFxhmnTwhQ2v94NXl8er4mVvD7IvsPBqlFNdalcnabDretg3PD3iy0HKPtJnMRERrNb4Km41lKR0rYaq6LeV7fga+3gH1dG3VbgJ6QVcfqR86te0ouVHTg0VnZzSqtPkchwuJz3j4CZzfD4oAfp5lj71WSjaG/TX9F1KLg1J/8Ad+P8kl8Tet32fDC4nd21ObJ/FJMHWPB02JrNOWS0rq99PT+zEKdKq3Gq7Lr9HYuynHBjMMt4CCdGHLMIzZTzE/16VfUqneRzWsedxFHuqjhe9i4rocQoAoDC9aDqVYAqRBB50BQYrsdYZgVzINMwUnxRsZOs7bzsOk1lSaNXCLt4FPg/o6RcUt644a3bACWyJkLOTMTrpMnUyR7VnNpa3gYya3v4+pZcZ7HJdNy4jMrt4gJhSwIaCYkKTv6n0opNKxlwTdxT4nwG9bQvetp8QAXRmYE/dAY6gHMfJdBJreeJjBXexxjhpS0K3BcMuAhgltQANGXLmJI1ErIAjYjUMekmJW7SpxlZarjb+zvSwDcbvRkzu2SylloMkKxB0FsMq84n4kSfOapJyi5uUdORbRvFalopAPz/AE0rlwN1v1zJvY7jNgYm5aNxRcdbWRZ1JUXcwHmAJirXAfCmmRsXFtJrZbjzViQAoAoAoAoAoAoBY7eM3dW9wufUiJBg5RryIzaxyG1V/aV+6VlxJ/Z9u8fkYdgwct46kFh4iIOgMpHQaH+etezU1B6cfU27RazrUaqsiuMbjQCQJIG3WgPnJ8WWV3Zzrcz90FMEtqWEaAgkLB9vPz07yntvx+ux7mCVKatG6SSv5L77IucKMKtuWLX7h+6maB5ctPNtZG3KuElO/BLxOMqtepLS69uurEnBdsfsnwryLAUd0G8WxH2TNHwkEkZtRk3I0Fh3kpUXCT4dIgTwdpqrFXbeu9vPzKThuHD3XWFKKWYmJgmQgB6EGY/hBqLKTjDzt11zO9RQlka3Sd/DUlpjWwxuWlRZuwVuHyBBG2sTMSNz51ylHvEpN7cDNKgp1LXsPv0WcbXu/qTGHt5ja/iUkkgfxKSdOhHQxc4KupwyvdFb2zg3Tqd9FfDL2Z0CpxShQBQBQBQC72t7aYXh4HfsS5ErbQZnI2nUgKJ0liJ5VrKSW50hSlPYgdnvpJwWKzAs2HZQTGIy25A3IbMVPpM+UVrGrF7M2nQqQ3Rzr6Re0qXOJJcwt1botW1AYQyhjmJCkHUFWWYjXnppExVpMsMHB5HFrj9SNb7fkaNZEiNnjbyK/wBTUJ4ZbpnV0+BTcS45cxd5MihcqaANJBU5s8wI1yiIPKuigqcHfrwMxjeVuZlieO4xxkzsOpAVSdCNxqP5YrCjTWv7N+514+xH4LxFsJibN5ArMh8ObaYYFSOQILCeWhrpCbTzcjNWkpLI+On1PpXhuNW/at3U+C4qsvoROvnVondXRQSi4uzJNZMBQBQBQBQBQCz25+C0f4yPeD/oare0/wDbXn+GWHZ7+N+Rh2HuT3/TMv5ZhP5D5U7N+SS8TPaPzRGmrIrgoDivbfsqcPde6ASrMzkToQTJYf3ZEqduWgqhxKqU6rU9pN5X+H4/f1PVdmY6EoqEuFl11oLt2/4AFbKv3h19T08udR4qz21LiVPNK8tka8HhHu62wMv4mMD2019dvOt5NR+Y5VMdGOkFf7F9w3hgtoFKJIAzEM2p0lojQmJrnUq5pXTZURi0td+JsxvDVdCMiSR4SXYQY0O2hG9Kc8rvczNO2hW8IsXsPi8MzwsXrc3AZVRmAcsSBlBXMOmu9S8NKLqrKyVi8XGphZQnHW3nqd/BnUbVeHjj2gCgCgCgPnjt9i8vGMQbylsrDKDtlyJkjygn3JqBiYybdvAuMHKKhH6+oq8WxCuYA9PLpXKlFxJNaSkrGGJuiUYfEBDe21ZitGmJPVNfUkniUCNDv0rn3TOjqo02MbluI4B8LD4dyDoRA6gmt8mjTOM5rRkzF8VBJy/mNR7cq5RovidXWi9ipuXmZgFBZpBAAkn2qQopK72OE5ttcz6l7JYA2MFh7RILJaUMRsTEtHlJNT4qySKWpLNJy5ltWxoFAeE0B7QBQBQFR2m4S2JtqqMFZXzidj4WWCRt8UzB2qPiaHfQy343O+Hrd1LNYjdj+B3MLbZbrqzMfuzGk8yAZ1/KmGodzFq+5tia6qyTS2GCpBGCgOa/Shjrgvpb71kt92rBRlEtmuAmSpO0DQ7E9arO0ZOyja6f4LHAxi7t7nPrfCbJ3djHIuCOX3Yiq91p8Ei1c21ZybXmWqWgv/WYe6/+P6Vz+n3MZlzMsqkf27euZf8ASPen0+4zeJryIJJvsQOZZYH5VlJ8jDkuZquXrGpbEATprdUT+/3NZUZPaPsM65mnDcXt4fSxjntr0S+Mv+D4eusfrUqNXEx2T9DhOFCXzWHLsB2nuX8Wtr6215crllJtmABofCoO/Of1qZhqtaU7VFpbkQsVSoxjeG51Gp5XhQBQHKvpP7B3cTfOJthmlVHg1ZQoiChIzLzlTMsdKiVo1c2aOq5fomYerBRs9Gcyu9i8SDBDz0Ni8D/hyzXDvZf+EiXmj/5ItbP0b4ruXvOrqiIzksotmFBJhWOaYHNRW+Wq9VG3m/0aPEQTtf0Km/2aXdb4/mAP5gioccbzid3B8xy+insXZu33e99sttBlIzIocmBBVvEcoaQTpI0qbh33yeaOnjxImJm4Ws9Rt7RfR8bl0mzbstaIHgcmVIEGJVtDvuPStK+DnmvReX2+xiji4qNql2Y8J+jllPiNq0p+IWRLH+YqoU+cNWkOz5yd6s7m8sdFK0EdEtoFAA0AEAelWhWmVAFAFAFAFAFAFAFAFAFAab+FR/jRWjbMoP60BEucBwrfFhrB9bSH+lDN2Yr2dwg2wuHH/tJ/41iwzPmeHs3g/wD9TD//AAp/40sjOaXMztcCwq/DhrC+lpB+gpZGMz5khMBaG1tB6KB/Ssi7Ny2VGygewoYuZAUB7QBQBQBQBQBQENuFWCcxs2s3XIs/OKxZGczJSKAIAAA2ArJgyoAoAoAoAoAo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xQTEhUUExQWFhQXGBobFhcXGRwZHhogHB8YHhoaHBodHCggGxwlHxwZIz0jJSkrLi8uGh81ODMsOCgtLisBCgoKDg0OGxAQGywkICQwLywsNTQ0LDQvLCwsLCwvNSwsLCw0LCwsLDQ0LCwsLCwvLCwsLCwsLCwsLCwsLCwsLP/AABEIANwA5QMBEQACEQEDEQH/xAAcAAACAgMBAQAAAAAAAAAAAAAABgQFAgMHAQj/xABDEAACAQIEAwYCCAMHAwQDAAABAhEAAwQSITEFQVEGEyJhcYEykQcUI0JSobHwYoLBM3KSotHh8UPC0lODk7I0VHP/xAAaAQEAAgMBAAAAAAAAAAAAAAAABAUBAgMG/8QANxEAAgECBAMGBgIBAwUBAAAAAAECAxEEEiExQVHwBRNhcZGhIjKBscHRFOHxIzNiFUJSU3JD/9oADAMBAAIRAxEAPwDuNAFAFAFAFAFAFAFAFAFAFAFAFAFAFAFAFAFAFAFAFAFAFAFAFAFAFAFAFAFAFAFAFAFAFAFAFAFAFAFAFAFAFAFAFAFAFAReJ8Qt4e01262VFiTvuQAAOZJIHvWUr6GG0ldkDh3afD3kuNbcnu1LMpENA5gHf/jrSScdxGUZaxZxri/FLtrEtiVYr3jM0g/ASSchYcoKwTvBG0CpHdqNlIiSqyl8UDp/ZztxZuYL6xfcIUOR/NuUAddfLRuQqPJWdiVCWaOYo+J/SygnuLJP8V05R/hGvyNb9293oc3XjstRs7HcfbF2Sz28jqQGA2kgGNdQROo1jTXWtZxyux0hLMrl/WpsFAFAFAFAFAFAFAFAFAFAFAFAFAFAFAFAFAFAFAFAFAFALv0gsRw+/ABkKDPIF0DH1AJPtROz1NZJuLSOc8NIVMw7xXCkAohMgiCp8JBB6EEbdBXaricO1ZyXqjhQw9dO6i/QVcc7KAwDK5EOWDIDpsQywf1pGvTlbLJN+f4NJUKsL5otLy/PAhtbtK9vxlrZQOw1y52g6BCGVACNtprEYK9zZz0y+PXgM+Du4SA9q3bzfiWGg+TEkj8qkwhH5tyPKbWmxd8F7R3rYa1bYKpIeQozeKVgkyI8HSdapu1a86VRKD3Vy77LpQq0m5LZ2/IyYTi2IGou5xzDAEfoG/MVVRx9eLve5ZSwtFrawzcI4qLwgjK43HUdR5fp8ibbDYqNdcnyKyvh3SfNFlUojhQBQBQBQBQBQBQBQBQBQBQBQBQBQBQBQBQBQBQETiePWymdusKPxE7Afr6A1yrVY0oOUjpSpupLKhdNw3TmuHNzH4R/dHL11NUVStOq7yensWSgqatFfvr2MmsgjQaddv8AcisWT2MKbW5RccuW7KM77DyGpOwHMk1rGnKclGOrO3eqMc0nZIQOJYOy5F1UW22sBYzETqSAAuh9ZzRJJAPoMLh6tDWpK/hyKPFV6WJVqat48yb2Z4QcVeFm1lDQWY8kA0LFd9yBHU8tSJ86qS03IFKg5PXRDpxPsomEIKuzLcOpeMwYDyAEQNgNINee7TpyclUbvfQ9H2fOKi6cVa2plbXKNNCPyP8AoaqiwvmRLwuLyulwafeP/d/lDD2rrQq93UUjjOlmpuI816cogoAoAoAoAoAoBX7a9qHweQW7IuOwJGYkCFIBAgEk6z8utRcTie5aVtywwOBWJzNu1re5W9lvpFTEXBavILTsYQhpUn8PUH96c9aOLU3lkrHfGdkyowzwd116+Oz8B6qYVBxjtf23v37j27DlLQaECyC5GxLLDQd4BiN9pqrrYmUpWTsl1f8AR6fB9mU4Ue9qK8uF+b4W+/4H/sBxi5iLDLdOZ7bZc34gRIJ6ncT5DnUnB13Vp/FutCq7TwsaFW0dmr+Q0VLK0KAKAKAKAKAKA04vEi2uY+gA3J5AVzq1I04uUjaEHN2QrcXL4jLmKrkkhRJGsDVjvsRsNzVHicRLEWVrJFrQhGj43K4Yhg+V9P3y/wBvyqJd3syS4Jxui4F3TSf31JrupWIbhdix2s4U2ItxmKspzKTtMEQR6E/OulDESoVFMzUw8a9JwOe4G+NGjUgb+Wo+RM+tetjlksx5WWaDceQ2dn8c1m3avq0MfiJ1En4g3lm0rylWrUjiJSW92ewo04ToRjwsNHH+0S4i3aVFOaZPTNBAVTHiHiJkaDT23xWKVanFW8X+jTD4Z0pybZH4lcy+EbkR8ufyn8qr+JLpq8TPD2ycqjfKf80wP8wrCi5NRRhtRTb6t/g6CBXrDzp7QBQBQBQBQBQHJvpQ4g4xqoRCpbGTzzE5j8wB/LVR2jeUknses7AowdGUuLdvQRsTjA8lgVYbMB02mNx61EhCUdndFpUjCz3T9mO5+ku8cHl7pe87qDdNwzJEZ8gT4ueXNVgsdb4La7X8Tzz7IjmzuVlvbwvt6Chg74ACog28TyM3v5VWVIviz0FKKvdffY6H9FeLYXL1rL4WXPm6EQuU+RBn2PXSf2bU1cLeJSdv0l8FVPwt73Oj1bHmwoAoAoAoAoAoBd7V3yrWzyCu0eYNsA+wZvnVX2lJ/CuGpPwUU7/T8lLaxY011AX30k/pVUmT5QNHEHBU+Wx6b/1BrD3OkFoZ8O4j4OhGh/f5+9bKVjlOlc1Yq9PU+taSdzrTikLGL7Mq7M1t8hJJIIzLO5IEgj5+lWOG7Tq0oqL1RBxPZtGtJy2b5GXBeGPatOL+UZjJUHMBosmfOPyHMmtMdiI16maCtodMDh50IZJO+uhY8JtAfaAaxzOw2geZ2+fvCb4smzV1lMuHlrzm4dZ0UHaPP10+YFYau7IzJqMR34FwYqc9zfeDuTyMcgOm89Iq3weCcJd5U34IqMTilJZIbDBVoQAoAoAoAoAoAoBK+ka/hblo2bl1FvKQy+BrhXqDkBK5h+o0NQ8XOm45JOzLTsyValVVWEW1x1tc55b4MLal7gBbXLswBMZcy7mdTHpVK6mtlsX1bESrPl1zJfBeGW0GiL6wK41KkpPVnGyirItL/DQ40VTGo5/7VonJbBTS3NuAlJe0TauDfJzjYEbMPI1vCtUpu8WznUpQmrSSaHns5x4YgZWGW8o8S8iNsy+Xlyn3q/wmLVdWekutUUeLwjou61i9v0y7qaQwoAoAoAoAoCj7W2Q1peuaPXMDoPUgfKq/tGN6a53JmClab8hOfhdxAraiAATvl9fQiD/yKp3FxbTLXvoSRjjrdxVlkIHMjVfUEaEfvrWtnxNoyi3oyuwGKIJG5aMo6noNQNQQf+KzlubSta7JxuEND6E7ayOenXkfIwddKzKDS3NYSTJNgTt8/wB9K0Rl7mrEqGBB2Mr7fuKymZs0RuGWyttlJBZWI9csa+4ApIy3fUZewnDlQEnUhj3ZO0R+TjUekHrVr2fSj/uPfh1z/BW9oVW/gX165DlVqVYUAUAUAUAUAUAs9s+OPZC2rJi7cklvwKOYn7x1A9DUHG4ruY2juydgsMqsry2Xuc3uYcZ7YILZnE7kk6tJ5kkjfzNUak3d3L56K3A28WufCpQoxYkjWCBMH28I/wCKxFaNhbmzDXNBO3IVye5sydaxYOgBPks/8VizMZQt51bMFMEajTTziayzGjRjhse9i+l7IxCnUDmCIInbnXbDVO6qKZzrUlVpuF9x84Txj60AbZ7tDJ1jP5Kqn3JJEawJ3F/Sr97s7ff6fe/pfcoq1DudHq/brl722LtAY1186lK/Eiu3AyrJgKAKAKAxZAYkbbeVYaTM3ZUcWssktbCnOdAxgBj5gGA2vv61XYuik86+pIpTvoxW4bxe/ctXUuWVR1zqQGmCJ3BC6NyMa+mtQ6lJ00ndO5KpyjOWiaszQeH22s+AzdBU22GhDaaEcoMnXYe9R0iW5yv8WxG4w2buswIcswg6eFdz6nwj3PWt5WUWZpJ5vBfk9FyOep/Ifv8ArUfZXJFtTXcu/v8Af70rALC3wtxYOKnTPmKkfdAChx05kzoQAeWs1YSTod71br2Is8THve66v17jT2TtD6vPJnJHtAH/ANasez4/6Pm317FdjZf6vki8qcQwoAoAoAoAoDl2N+kfFW71xGsWgEZlyHNmEEjVgYPXRdZqunjZwm45T0eH7Ep1qEaim9fAr+EcXuYy5cvXozEwoAgKoAhR5c9+ZqrxlRzmm+R1p0Y0VkhsbMXdK3bLKJOaNPMGDr0/qajx1TN7aO5F4stwJazFSFJBIPPYDbY9eoHWto8TK+YxwK5zEwo+I/0Fc+J0m7LQtRdVBCiBH+v+tYvqc8t1qe9+xBbkCF9zqR8v1rLb3NUknY8t4vcnY6Vi7M5S87DY1jdu2SSbeXOoP3SCsx0nNPqPWrfsyo3em9rX8tSs7SppJVFvt5jxVyU4UAUAUAUAUBW8bJCqYJRSWaNToPDp0nWfIedRcZGThaP1O1BrMUfEFgwBAOp5anefOqV7lnRta5EtjUeta8TvvEhcX4Qhy5brs4aFViDkB3gAAxOXViTECda2m7o50JtXvsUDYnKSraMCQR0iB/v/AM1yykzxL3slwwYi4e8ByKJIn4jMAem/yqXg8Oqs/i2RDxld0ofDuzoyoAAAAABAA2jpFXxR3NWFwaW5CDKCSYBMa9BsK0hTjD5dDedSU/mN9bmgUAUAUAUAUBwztvby8QxOZd3Bg7EFEI9R/vVJjL967HtuyEp4KK8/uY8Cxqm6yjTMoPuNNPbLUCrBqKbMYmKjPQncWchBcXe22b25/ka0pWzWfEjM14LBXr9skFRmmAxOp2MQDAnSWjUGu0aaTOc6qi+J5gVeBbUTcdtfXoekR+VcZRvI7OStmexevwBjct2y2VMme4/4mmMq/lXRU7OxF/k/A5LnZE7H8GuMFtWlVLSzqTJJO7H2/Wtp03okjlSrxV5TerIGN4DeXwoBlG7Mw35seij5kjatO5Z1jioPVjF9HnDctnv23uaJy8IJOb1Y6+gWrrAUMkc74/YrO0a2aeRcPv8A1+xuqwK4KAKAKA0NjbYuC0XUXGBISdSBzj5/I9DWuaN8t9TbJJxzW0N9bGpjdQMCDsQQfesNX0CdhXucKcXnNx3ZYAtyViAAWMKB4pPMbbc6psRQdN6bFjTrxyq2/EyyW0PiZQeQLCfQDcmuCg3sbuq2hY7S9tBZuG0lo94pEG6GUSRmEW/jcwQeVT6OBc1ebsvch1MUoaRV31xFLF/WMWTdJQNrAkJH8qgn2YzU+n2fRSvlv5/ojSx+IXw5reX7/Q7dgmF0OwuMt23vaPhJBAJmCDlmPyOu1QqWClSblfrx68fAn1MZGslG3XNdeB0arAghQBQBQBQHimf3FAe0AUAlfSHgsCV73Ef2yiEVGyvc5hCPwyd+UnUVExUaVs0+Bbdl1cUp93Q2e/JePW5zTgXD7mIxCENDvcAViOkloHJIn2B8qqoxzyVLn7F5inCnTlJbRtbx699S7xUqzI4gyVcHkdo/fWahSg4ScXujjGSmlJbMsexV/wCxVFBLW7uR/wC6S7K3kPF80qX/AMuZCrq0mn59ehMwGGCYm8xgZXzDzVxrHymuC+dnSo70opcTHtNw+9iYFq66aiMmgiNZIM5p9vWIruml8VrvxIU+8jHLHTmMWBtOllVPidVjU/FG0nlOnpWb6GmmYUsXwfGd/cbvmNp7eXKcoEsDPmNTHpzrOjWWK15m9OUs95Wshq7IYh0CYe8HV0ByAxGk6DQHaY3Gh1MVNwVSV+7qJprY542EXepTaae411ZlaFAYtcAIBIBOwJ39OtAROKcTt2EzXGAkwqyAXY7KskSTWk5qKuzeFOU3ZfXw8RVv4LPifrBdUbNbfI9piwKBQVW4V0BjcDmetRMqlU7x6Pyf6JqqTjSdJWa8/wAX+4zWOLqwkKZBhhIEHpLETO/uJjapcZuS0TIUoZXZsmYbEK4kcjBB0IPQjr/sRoa2TuatWPb1lXEMAR50cVJWYTa2NFxrOHtljktou5AAHkNNyTy50UUtEhKTerZyjiZbEYpr7gZmGVdBKoCSEn3HvPWptGko/E9yBWqufwrY0YxRbe24gZjkboQQSvuCI/mrZu0k+ehqlmi1y1J3Dr/1fF2sQpYBot3QlvvGcH4B1AzQNOo6CuNeFnc7UJ3068vydaAjao5KPaAKAKAKAKAKAKA4h2+t5eJYiVjMUYeY7tBm+YYe1UuNX+oz2vYdv4qV+LGb6LLdtjevP/aWyqKPwhgPEB1Yyv8AKeprtgKcIxc3vsVnbs5qcaS2tfzev2Nn0k4RVuJdWJuIwcf3IhvlI/lHSuXaUIqcZLd/j/Jw7Lm3CUHw/Il9/dsgtaulWuIS+gIO0bjcSdupqFTqa2sT6lKM9WOoAvIl1JysoykbgfhPpsQeYrMotMj05pRsS+HggzrA3rC3MVWshvucWtloF2D+HIS3oB+Lyg66V1afAiqnK12gxzFmCDdiFHqdBSKcppLmbwtGDkxs+rjPnOrAQPIc/c1f5VmzMp8ztlN1bGpRcZ7VWcO+Rg7ERmyCQvqZ38vMVEq42nTnke/2JdHB1Kscy2MPq1s3BigzXbdwBIcki3mIEoD8MsFBESDB0gg9MkZSVTfrgaOpNQ7ra2vn5/ggYzBtfDlnz20d1t27hC/BKk5gAWJIPxSI3k61pXjeOtn4MxGpOnJZNH+yuw+CwwSGZgQSBbUwDzEBQBBkDaoka9HLre/JNkpyxVnNrbwRYrggvcKLYy6rkcCAIliInpI067TW07dyrK2pwjVlOTlLc2jgNtbjXQzhiBBn4IEDK0ZgPKY5RGlR3OV1K+qOqnpl4F/wzEl0BMZgcrx1HPyBEN6EVb0qmeCkQ6kcsrC329YlsOn3ftGI81yAH5O3zqTR+e/gRcQ/hFtrflrUq5CK/iEFLit8ORp+R1rM0sjubU286sRca4NkW7n/AFFCECZJIiABqSTyHOtajjk+M2gpZ/gOi4HtThrdpUJZSltBDnWYACS5zFp0zNoetVbrwLdYWpbRHljjeIuZGRsNlcmFEvAH8QcBvWBUb+TUbVkvySf4tOMXdvT0IHELt0ziblxQ9v8AsrakqvhBO8ycx0J2gARvPOVWbkpt2s9jrTpQSdNK91q7bDupqzKo9oAoAoAoCr452fw+LWL1sMQPC40ZfRhr7beVc6lKFRfEiRh8VVoO9OVuuQufR/2UuYZL5xEBrkLCtOiZvHI2JLSOYAGx0EfD4dwi1LiT+0+0Y4mUHBbL3f4Kn6QLDK9pWfvc4ZlUIqZiIEsw+I6noI5VAx0XBq70fGy/G527PmpJ6Wtpu+kLWM4e/dOwdGY/9OCGhNWVTMSIPLX5VWU68c6jZpc+Gu1yfLOuGhO4TxZ7AyMp0iYidhEqfC2kaypgAEmK7qvF7+pieD7y8qb+nL69Iu7PatEALKYJjRQrewzsD8xW6nFuyev1I0sDV6aM8VxiyJvW7YLRnJaA0TlLBZ1HnI8prjLERzZYq/2uIUKtssnpt+bEvh3aXDWiz3czXBEPAyHMSoy6+HWQSdoOsVYYDE0rfEmpdceH1IeLwtdL/j1uXA45cYSoAHlbLD/E725/w1Yd/KXyxfp+7FXp4mvh/apTeWy7IWYMSQuTIFUsS3jdYgHXN003jaFe8sstH6dep0dGThnUWkc87Q2bwe5edSqteYW2eJ8TEaLMsCNfEBoJqmnBupKXN389dPKxdUakMkY8l6aajv8AR5fD4Y2XBK+KJiCpCSI3Alue5JPOrLBTTi4ciux0LTzokcY7Puttzbcusl4bKWU88hjxbc9dzJOh7YjDqrDK/NaXt16kO97cGLKWPhdA5Y6ljavRBiIgFYj9TVbLAyyrLJN+TX7LH+biMuXT26uM+Gx5cq5U5ba5XuaAS2XYAmAMusxEryJInV4vuklw3IdNau71Zh2k4uMPZa4RMQAPxMTCj5nfkJNQIU3VmoROrcacHOQo4HiGKQm/3p7xxBH/AE1XU6odIHL73KdSa9DHCQpwUY7lR/KnOeZ7ciTe4texLh7wUQgyqoIAzSTuT4tBOvIe/SlDLe5pWqZrWPS1d0cCkxsvc7tSAXRhJ2AlJY+gn3gVwxlZUoeZLwWGdapZcP7IWNw03wFcPctuCrjZYIPwDQAkD4mJidKrc9bFTy8PYtpUqGCgpcXw4/o2X7P1hhduZbYASMmaALglCwLSQWlZBEHnzqDKybUdi1p5pJOb+IuMHZuWYusLhsAGSCLlsT94yBcWPkNZ61pZtXsbOUb5b2fK4wW7ii1bYqhQXF7zXXLmWTBO0SSOYBreja8W0tyPWUviV3e2g+1blGFAFAFAFAFAacZaLW3VTBKkAnUAkaT5VpNOUWkbQaUk2cy7cpinu27l5Fti2rBAGkNBUsZ3AIPTlVLjZ1JK9WNlsvcvMEqMfhpu99/sS7dmVVyovBn+zI0KI65TPluNPWvMuVm43y2Wvi0SpS+JxvlstfFp3KnieFW3cHhJPhtW88MHEE5gfikMwnXr0FSqM3OL1/5Pw8OWy0OkZOVql/8A64Wv1oY4zA2e6zlVdAF1VmLZgYcgM0afntXShWl3qUrrfgtrabdcTZyqP4db+O1uGpaYLgveWnN6S26AtlyRqAcum4nUEDbWNZlGkluiJVruLWTRfcr2wluwQO6VgpXKMpJIBE22UNDFhPjOaQToMtSHVjCzlG+ur5LrrU5pVJ/LO2nuvH7FpxDB4SGNnBglShIkgMrbFdYI1G3UV2rShqlF6eL2NKVeSku8qpXXJaPx4nuBsp3tlMqro13KFymUAXXm2twxP4fKtYJxo6rfw5GleUp1W811w1va/wBiLxng7Yi61xTqqEKh3b4s2SdpkCRvETzrRXOudQ0sMXYXC93MZYKw5ClfGDqGYgB2Hi2AywRzFWGCTV3wK/GTUmN9WBBIrcNskybVsneciz+lYsjOZ8ySFAEAadKyYFbtp2XOJshbGVbiuGALMqkAMCIEgHxTMcq1pwhCedIxVcpwcLisVjNbZSrL4WU7j19vYjUaVYRkpK6K+UXB2Z6q/OsmhqxVwLW0UCkt8NN8i5mIDEKqggeGdW6jmd9gKocbiVWq/DstEeq7Pwrw9C8r3erNuFyWyrLor2lut/C2ouAcyJUH+ap3Z1ROm48ir7UoyVZStvp16lxwXDhx3dxJuhSttCBBttJVG6gSw9QetVEmpzbXN2LuClTpK+2mbnpy/JPwXDhaK57zvbeUa2IOTpLT4o2119d61SirXe+50c5SuorVapviUF7GrbsXrClSwuZFtMYfI5GQqegRiJ/hPQ1jLx4Gyld2e/XAZuy/ajIo74XlQmDnBbIdIIOrZTsRyOXQAyZNDEZdJu5BxWFzO9NJPkMOF44z4hVC/YuSqMQQZC5iYOsSGEETsfXtDEZ6llsRZ4bJTu91wL6pRECgCgCgCgFjt1aBSySAYuQJMalWIBI5GIjzFVPbKl/HuuD18tUWHZs1Gq0+KsUCAK1pipBdChVYyAwDrGgOhGmnyryLvJSSezv42LdtyUop6J38SgxGCZwql71skZkUkkzmkMTAXTfKBOmpnafCqotuyfB9b/W9vA3qfE8ytv8AZcuRjw+wHxS99JIICApkiASsrzJaTO5kVJotaJbPxv7+x0qUmqLle9nf8adeA7XbwtW3c7AEnWNANdTpMdalx3Kp/EK+PdXvkd4MoEDaHylT8O0EsoHL4yNGFcKuIdP5Vfr+tSRSouS1ur/Yj8P4mQr94GhIjYFVI+BwLijRs2wgCBOhAlxr0pJd69ddr2flbrzRGq9nuc7wV09vGxF4vjO5dbiuiuuoUEMUUDRSizmnM7HUkhjqYFR1UVSf+kmorRcL8314ErDUqdOk4VE9fD3v4Dl2Z4z9asi6AlvMzKvia4zZQJZbYUMV15kfIgmwpYZNZm7FdXlkm4p38eHub+yPEcPez3ES59k8H7MASRMwqyWEkEaweu9d6EKd8yTua4unUpPJJrUbxeXKGzDKQCGkQQdjO0VNurXINnsL47UMRK4S+wnRgAQw6ggnSossU09ISZNWDi//ANYev9Gtu09/7uAvn5D9RT+TL/1yNv4VNb1oe5dcHxrXrS3Gtm2xLAoTMZWK7j0qRTlmjdqxDqwUJOKafiil7c2LZs5yIugHI67gDUz+JZIEHSXHOsVKzpLNHfrczSoKtLLLbrYRrNrEZQQqNpOjFTrscpBiRrvzraPai/7o+gl2O7/DP1M7fCb15lDWyEzCR+I8geQH6/ryxWOlWjkpxavv+jvg+z6dCXeVZJtapfkvsNgiGtxZ+F2GvPTn++dQIwaa+HiWNSqmpPPukLHEMPIt2wAoNq8F9C8CfcGrDAQcoTXNMre1JxhWi+TXskTb+Kzd1dBKkMLbTuMxCsvXfKf5elVbi4uz0f6LiMoyjmjrfVfUm47tJaS4bNlcxLAh9IB6EnzEaA66aV0k4pPL5+JyhTlKzm+FmuBbcDwAxV17ty2uQrkuBssyNVAymQRJYNIjNpvpIw8XO7dmmQ8TNU0oxupLj4Hl2x3Zu2zJ7oBFZY1VoIzjn4TE+tR6sckmuW315kijPvFFvi9b81yJXCVU4q0gJy27bMgiFmFXQelxvlXbDa1LX2RwxN1Sbtu/3+htqwKwKAKAKAKASPpYtj6qjG4FIuAKpgEloBZZOjqJM6iCwO8iFjo3p3vt7+BP7O/3bWvf2F3g3Ec6KgY2vGM2aCGJIzJv4ZGo1Oh8q8jXo5ZN2vppb7/TZl5KLd5TV5Wt5cnyaJVuyGKgreZRcYnN4Mh8LaaDMsjl1PnXJzsrppO3nfh9GJytd3inZLnf72ZW8aMBbpuPEtq6ZIiAPF5EaEzJMDepOG+bJFK+mzv148jpCpGmmpJW0T15+HPysVa9qHukl3Z1gBUQQA+sOQFkBYEg5hOo2gWlVTtbRc/L+/p+4sKMMzyXkt1o/QsOHXSz3bjhY8MF1+NEMM50+PQDyyjbaq+tDLGMVfjtwb4eX9ndazy6p2ta+zd36eHIqeItfa9NrKbStNtw1pDDEM5hmDHUtofPrVzgKVKFL/WWskk9dl+9iuxdGrUs6V45eFpav0tqbuKcDzHvLXx5kJY3LZLAglw2dwCVaADznppVhKOFlFRVkQaaxtOV3FvzRDwGExVp1uImV0PhbvbRJgwJ8exRmB9NN6g2UKmaDXsT3mqUctRPbk9/QcH4xiymUtbHj0Yd2CF8pcqPkTvW38mva1orxutPpc4/wKV72k/Cz/Q34ZlfCocOSy28yzuZyspcRIaCZgeYGoirFNNJx1sV8ouMmpqzKqxi1tCSCjLcCxIcMrnMGLAkkC5nAnXw7CSKrZ56UVOb+LZ8nrudVQVSd76JX9DQOJ3LjOt0EBJ8IOYtBblPOQvnPMVpTlUrVMsr2V79ex2r08NKmu6kr/0OvDsObdpVJlgPEerHVj7kmrmKsiBJ3egs9o3Fy7cGeO7FtQOU5g5JPtb0/hqvxM7zaT2X3f8AgssJC0E2r3b9l/kXu2nfSotgIxuiHB0YquikTqsSY8utSsLSVSc86RDxlaVKnTdOTNnA+NW7yGXe3cRwXtzMTpKnSVnnXDEUHR3btfQlYbErEbRV7a9cizZ1DEs9whbpn0I051wbV9W9ySoyatGKu4/YXu0FnJdtMoYAd5bYtzaQ6/5Q9WPZrSm4+fX3KvtZOUYzbXAhDhqPdJZnIJDZJ8MgRMczEaEx5VNqYSm5941qQIY2tGn3UXoTOG8KW7hsiqBeswCWI3TkRpIMz6OCNYqglTalKNtUemjWi4RnfRrlsMKovhLOxJ0D2yVK+U6E6+laqWWzzP6GHHMmlFeTJ2GV79tri63Vm1cAIUsF8SMOWbKwkGAZ5QKl5XVhmW+xCuqFRRfy7r6nmEtXXvYc5bilNSWtlRAlSC2xkMRE9DymtaVOopRbM1alJwmlx2/obanlcFAFAYXroUFjsPf2A5mgI5xbf+k/zt/+da3fL7GbLmc77Y8Oxl8l71loUOLa23tkAGMoOZwDMDNI6QRAFVlehia1S6tZbL/HH6+Fi3wuJw9CPwt5nu/urchMwpxFnx92kBwhVjGcxmKlCNI3ncb7EzpLsuVRWv77dcUTZ42E1bLZ8Gvyv7LXE8RxCLbYYe3lJzpmvsxDcydFkeWgriuwZ63l4bJae/5OTxildbPZ7beC09blXxLBYtrgW94mY5lBeVXNp4RrH5mD51Kp9lTjpFJfnzO0MbQSzZW39F7fnc9xGCxVphbi2WIH32IEmPwVn/pMpato6f8AVIWvGPqy+wIu4cDD3rWYMSyMrZShaAcspAU6ypBB0Opmeb7Iq1OK660ejK6rXU5d5DR8STgsdjMLeFoWkdWMwzN947qe68I3kHNqdI5z8Jg6tKOVtNcP8nGvONb49n1wLq/2gxS3VtfVbctl1zNGpj/0amKjfWy9f6IqjpfN16nl3j2LF/ufq1udBmluYnbu6Kimr2Xr/RnJpfN16mGN4tjBdFnuEExLLmnXpNuAfUH0rHc3V1YRirXzE+1x/EWWSwmB8OkHvHO51J+ykknUmZMzWFSklpYx3cJLM5e39kDjfFcQbmUYMI5IzOpJLAiMpm1B1jefh96x/Hct7GVTg4/N16kQNiMPftKMPMFSZHxfEACRbEkN4pM6getaUsFGnH4Lfu3N7iMIWbT69S24h2xxVu93QwqsSQB4mEkiYHh38vcwNa2lFxV7oxGjBq9zzE4bE2kz3xadWdWuwzeCWkxK6quaNx4V57VElhpyu9OZ1p4qCskmrJq5S9pWy3rBysrd5dYQQw8IHiykGY19pHOKzQhUyzlBWd/XwNcTUpZqcKkrq3p4lViMJb7osPDdzBkuoTljnDDVJ10MrtrUuli6db4Jqz4pkKtgKtBd5Td1waJGO4xjLFtXd0vLdUHYA6ZdcyEqTryArM8HGbdm0a0sfOmo3inbYn8d8dhmzOzKouDTQG2fGd/wZh71W4arlqKV2/6/ouMZRvRcbJf3qvcgI0BW6b16Vq90eVRMwOLFt7rvbYsXXIVUsICgahdTO8x0HKqHF0akqjko7bHoMFiKUaUabna97/5L/hLXcSt3uAtu2GEB5U5oB+HLIXWJPQ6VyWHqWa+W/A7PE0k0/ma0bLfgdq+t64XTKjqC0ldHXTQKTOYc/wCEV1oxqRbzbHCvKnKKyvVfYvqkkUKAKAKAh8QP9mPxXB+QZv1UVlA3qJJ9v9acDBm6AiDtWDIq9ouzuhuWYDDUg/C0bBv6HccuYObXd+P3O1OrbR7C0/G7vcW0azLWyVLRqCNlaNAcsGdiDIrrSUW3qSMiTunubuOcVulrR7mPCI0PX/iu0IJXNIRVnqecb4hf75Ga1BIGytyJ60hCKVkIRVtybx/i+IDITYjQ/dbkQaxCEVszEIJ8TzjPFsR3tpu5j4SPC3XrNZhCKTSZiEFZ6mHH+JXxiLZ7vXwn4WiZNZhGOWyMwgsu5jjOJX/ri+DxEr91o6CijHLYKMchnjuI4r62s2/vJEIY5c6xGMctgoxymzH4zGfWl+z5pByGNY86RUMuhhRhl3NfG8filvgMoA8JnLoB6zFZgoW0EIxymHF72Mu4q2toBjkVpGWFEmCTHhHOefIGuDqwirR16+3j6XMwUFG8hi4TwUYebjt3l47tAAUHcKOQJ1JMknUk8uUYa36XXuR6lXNotF1uWvFsMLlm5bP3kYfMGso5J6nMcRjbf2Fxg+V7LAsNYd1BB8viPyrh2e1eUVvp+ST2qnaMpba29jDF4A2rFq5ZOYszElRII1+JflrvUyrh6VZ/GtSBh8XWw6vTenLh6ETj1trdpGdVl4khSCvwzoQZ36iosMC4y+Gbt1yJtTtRTjadNXfH/K/I1KVZApuHKy3AYHIg6e9V9JrNG8uZaYiLyyaiuAucJXPh1J3KKfmBXpIS+GL8Dys0lJotsBcHdieWh9qxOOpqnoTuEcRGHvhifsnGW4eQ/Cx9D8gzHlXCtH4c3L7EmhO0svMf6jEsKAKAKAKAh4vW5aHmzfIR/wB1ZQZJQan1oYRnWDJ4RQCp2m4Bnts9o5bg0M7MJkBvSSQw1U7cwdmru63+/h+nwO1Krl0lt114ipxTj1/wJcVAyKARBBG0TrBB5MDB8tq70Zq7O8acd0S+0fFsQXSbeoX8LdfWusIqOxrTjGxM7RcSxX2Z7swVP3D5edawjFPQxTjHXU08Z4li8lk90fh/Aei1mMYpuwhCGp7x7iGKF223d/dBHhPInTekYxtZCEYWPeKY/EfXE+zI+D7h60jGOWy2EYxyHmP4tivrQGTSU1yGPnPr8qRhFRsFCGU18W7QYlb6jLJIUoAs5h1ESSN9QDFc89OKsZhTi4ss8PwXFYq6LuIud0oUDIoUsd991X/Mf7prg5ytZaLrrj5I0c4QVo6/YbMDgUtLlQQNySSSx5szGSzHqSTWqVloR5Nt3YYoaMP4TXSJzZtXVR5iteJk5h9TNzCPZBBKu4VTuDZLAQeRMR71X0ajp199L+xa4mnGrQvl1y6eZGvqr27H1e5lOSSjGDLcp51exe9zzMktLEztkMQosoW+KVkQd8o9a5pxUWzrlk5KPP8AJNxeK7uzcdXBKWDlGXUlphR03Aqjot5k09l0j0mJilBpx3fPkrXKnh9rIiJyAAHsNK9HaytyPL3u7m7BpDsp56j+tZk7q5qiQy/dO3I/0NabmRk7GY9zmsvLKgBRzrA2yMeccj0npJhVIZHpsT6NTPHXdDRWh1CgCgCgIt1ftrZ6I/626ytgbrTgzBBgkaa6jcetGYRsrBkKA13U8J85rK3BU8T4HaxNtQ4hgvhYaMunI9PLY85rMtzeFRw2FHtHhMcmUmLttQQCiAFRyBQCeXKfRa2pTyOz264f5+hIp93LwfXH9mGN4ni2t2mEQwIEm3uIkDUyfKu8J03qgoRTaZ5xfG40WrZccueQaQOZgVteEbsU4wcml+SPxbHYu53ZBJAX4vCF5aZhox/uk+1a05wl8i665G0YRW5r41jcUMQqlibmVCIgzqDIA3ERroPMaxh1aaVl116eJiEIuNy74f2fxeIuC7fvuiwBkBBJjruo9IP96uDlJ76eHH9L38znKpTirRV+vXrYbcBwq3ZBKjxH4nYlmbzZiZPua0VlscJSctyXcuKurEAdSY5gD8zWdzU2VgELiGKW3q5jNCLoTLNMDSt4mDJb8d2uVjmG4GiwJ8R5Tyo92YErCQt3FA5fDcvfEJ+Ni3LbRhVTWsqsti8oJyow34beBR8V4eLd5HI+y8OYoZykkakHZd9OpPkDaYLEXjkbVykx+FtLvIp2bd/DU2//AJGMXurk20g+IFYI1gg85g/y+k74ueWnl2cjTA081XPq4x38+BO4/fZraIwX7a5mkROW3B5fxZKiYGMpzu0rXv6E7tFwhHLFu6VvUjXRABH3TVwndlGe4sTDLuNazHkzVmwX1ZfiA8iYI61q00ZuL3Ce0F+ziWvISVnVJ8LoJhSORiSDuCTykHnVpZttzpSrZHbgdc4Px6xiZFpwXABZD4XUHmVOsTpIkedQ+NmWCd1dFnQBQBQFPj+KKl0gEF1Cyp5AmXY+i6+caTWyWgIeExcYe2QWDXLgYFe7R7niBJKnTUaHcxzpbUyWrcZsBBc71chXOD1UaSBuaxYwR+0WMQWmQuodlzAFykhWXMQy66SNBvMc6JBEnGYs5bbJkyuyg5yV8LAnwgjV9vCfOiBJtjQen+lGYIfGsX3NkvKCCoBuTl1YDkCZ16b0RlETjXZ6zeV2ygPBOZTkJIBjMw3HqCPKitc6RqyiKnEuD49bVspdN5AogBgSJA5x4h5rv+GusamV3fXXh6HWE4N6qz66/JgOFYzGZBeZ0tKIIK5SdpABHl8TD0HOsZ73touuf508A5whsrsuuHYK0mEa+t7U6m+bbMSQ0SVaWY6ZZJ+Vaq0dIo4Sm5PUakxKFM4YZInNOkDczWhqQ+KYu2bOwuC4hyIGy94MpbRuWms1lAi8R4hbFq0YtMGKhULrHhIPhJOUlSB8pEkQcpGOIY7tLbRVZQXDZcp2BBfKYPUa+W0kTNFEzYicT7S22EWWOqhu8yMwIz5WQACSxyvB20nzrKRixs4nxM2kw7eJVOhMCCY0RgdRJ5gGI+WWtWYFXD8UDYm+DNtrq2bjKRMFlVXA5kDKPnVXi4uM78y4wVpU7WvluXN05g/jQ5nC6rG3tXOTvfVb2N4KzXwvRN7mDrrcYC1CjIAIGp002rMpNtydnbQxThGKjBXV9X/YvY65OJYEBe6VUiZ1ADOfcso/lq27Phlg21bgUnaNTPNJO/H1DiPF7NuMxmRoBr7/ADge9TEmV7aRSWeMM2ZFhU3DPuA06exmDXRpM0TbK/G3s1wBnW5I8JjSNeW06flWM0W7XEoyWrRswuBxBuqtqxdZXMI2UwY3hoy5QQRJOnOuUqyi7HWNByWh1PsL2R+pK1y6wfEXBDkfCo3KqSJOvMxsNBFQ5SctWToQyjZWDcKAj47FLaQu2w9faYGlZSuBVwNuyve4i67XWuOVa0VQTLKVlDrKgSNfh1rez2Rnc24p7d0XVbLbtg2u5F22CJk5iq6HOSYjfYxrWuwKnj3DLqZEhiBpbCwyMYJKrbMsBlDTLb6gdMphMsuC9n2a1bd3ZLgJKllRiQ+RiTmkzKgyYII2rDYbJXGMUbuGtXdVi58GTvJILAZiFlNpkRvE60WjBT4/id8KtvO+gTxEQxUMCHIEMpMhTIjSSOVZCRnauYrFRcKMVIyMLdxbYUFwxZAwYOcoVc3hIgxEzR2Q0RfYy4T3uFQOMthXV1yuWksMkPoZyxqdZOo3rVczHiLF3iGIspbUhrcuDbXwp4baqCvd5mCodeYgx77G1kzDg+MxN60EQM5tFGQLkA8OaczMwJzEjSIAUxyoGkhhvWSuHtWHDm7eJ1e4ZzqMwzOnpMDSAd+eDXxKTiHDrlgiUBkNEBmUPdGQguWXNnIXMgXqZkzWydzO5h2f4BcvpmuOPDlyZkLAoQNBJyEQqiQCREHyN2D0GDG93cc4W49sWhYVhGVTmDGWWZUAAbR96tdjHiQOI9mmAX6vDJGmoU7TmLCJJIUaCNZPWtlLmYujYnDLGFsd5fIa8gLibhVv4U0Y8xEgQTrFauRnWTsiDgeM2md+9VHw126xWQ10o8IAmTLoDDsCoIOboZLMnqncy6cl4MgYzBYY3BirV63ZbvCMjplyhZDKyLqASA0tEAidYrnVjGcdeB0pVJwdkXOBLMlom3b1djAPQkeUg7gxsdhVe4vRWT1LHMnmd5LRI15fCs2tM7M0HkK0jG6Scd2dJStKTU+CS8zlzYlHuZrjlc2Z9zILGSBHIT+legoJQppHlsQ+8qyl4mF57WdQpJAjMWBGkz97lB/KusakZK6ZynTlF2aNycFu37uSzauMSAw8ByweZJgAb6kjeuH8ilNvLLY6qhUitVudVbsFau2sGt4nvMPbCObegfQZhJExmzQdwGbmdOGeV7kvuo2SfAbcPYVFVEAVVACgbADYVqdDZQBQBQHhFARn4faL5yilgImOX6Vm7Fyj7bWwuHQIAv2ojLprDnSOek1A7Qm4U1JbponYCCnUcXtZkXshxO/fe7ncN4VjMIywXEgKAD+Ww1pgsVKtmUltb3GNwsaNsvEucVwMOEVrjsiRCvDAkCASYzE+pP6VYKViCZ4Tg4svmtEiRBU/Dy8QA0DSOQ1o5XBS8TbCEB7qj6xp3q2hDhioRnZRJIRZIJnQCJkTzlVhD5mkbxhN/Kj3EcR7uEwYt5T8RZTq7siKQR8TbzPOJO9R542nGcYLVvlwOkMPOScnpb/JVdpOEXMEqXcPdKEyhKqAxESoaZVgMvSQdokitcdialKKcbWudsHRhWk4y5EEdtEK4a3irGYBQbrqxYjKSsxo2rpJEnQH4qQx1N76CWBqK+XWxadnu0dlsT3GEsgoU/tHJRmILNEkElBMawZOgiuixdOU1Ba3Oc8LUjDNPTpDDf4DmK3M7C8GZg2ZiFLbhAxIURpoIImRrUlMjEnD4e/bRVzrcynxEyGca6bwGE77GPuzo0Bst2bkypW2kBRbKgxE6gggAmYjUaDzFARrvZywRGUgSTptJmSQQQSZ5g+UUzMymLPaSw+H7lLHfqlnKUcMXGspEGVKgHYzv90CaRS4v9mlSUuC8xeuY+4103bsYj4RIgEASQIUeEakwFO5k61yr4N1JXT+h3w/aPdQy5bX4kLHcQFxot2yrAQxYa7yIEE7xE9DtXChgpKos2hLxPaMHReR3bfsbsLjLiEv3dq8DzAk6SNz4zHXM0RoKmTwinrF8La8Sup42UHaS4p+X0LjC8fw7ZBlYFQQRImY3yk5vn+dQJ4WUMt48yyp4yM82WW7W+/X0NfE+K2ksmGfN3dwRKjUgxuRI9K0pUZPLa/E61MRFOWbLukUNzsjbueIXIQ+IDLqBzCvIgH0O9Yj2lUjDK1rzIU8DBzuuPDgbbXZlLzNeZ2AumcoA+EaLBI0lYJEHUmuVPtCpSi4RS8zetg4VamZsfOxtjLdcCcqWkAB13mPllrp2fq5MzilaMV5jdVmQgoAoAoAoAoAoBd7bD7K3/8A0/7XH9are1P9pef4ZYdm/wC6/L8oh9h1h73XKn6vXLspfN9Pyde0npH6/gbqtyqCgEDGcQRrmIcODbFxhmnTwhQ2v94NXl8er4mVvD7IvsPBqlFNdalcnabDretg3PD3iy0HKPtJnMRERrNb4Km41lKR0rYaq6LeV7fga+3gH1dG3VbgJ6QVcfqR86te0ouVHTg0VnZzSqtPkchwuJz3j4CZzfD4oAfp5lj71WSjaG/TX9F1KLg1J/8Ad+P8kl8Tet32fDC4nd21ObJ/FJMHWPB02JrNOWS0rq99PT+zEKdKq3Gq7Lr9HYuynHBjMMt4CCdGHLMIzZTzE/16VfUqneRzWsedxFHuqjhe9i4rocQoAoDC9aDqVYAqRBB50BQYrsdYZgVzINMwUnxRsZOs7bzsOk1lSaNXCLt4FPg/o6RcUt644a3bACWyJkLOTMTrpMnUyR7VnNpa3gYya3v4+pZcZ7HJdNy4jMrt4gJhSwIaCYkKTv6n0opNKxlwTdxT4nwG9bQvetp8QAXRmYE/dAY6gHMfJdBJreeJjBXexxjhpS0K3BcMuAhgltQANGXLmJI1ErIAjYjUMekmJW7SpxlZarjb+zvSwDcbvRkzu2SylloMkKxB0FsMq84n4kSfOapJyi5uUdORbRvFalopAPz/AE0rlwN1v1zJvY7jNgYm5aNxRcdbWRZ1JUXcwHmAJirXAfCmmRsXFtJrZbjzViQAoAoAoAoAoAoBY7eM3dW9wufUiJBg5RryIzaxyG1V/aV+6VlxJ/Z9u8fkYdgwct46kFh4iIOgMpHQaH+etezU1B6cfU27RazrUaqsiuMbjQCQJIG3WgPnJ8WWV3Zzrcz90FMEtqWEaAgkLB9vPz07yntvx+ux7mCVKatG6SSv5L77IucKMKtuWLX7h+6maB5ctPNtZG3KuElO/BLxOMqtepLS69uurEnBdsfsnwryLAUd0G8WxH2TNHwkEkZtRk3I0Fh3kpUXCT4dIgTwdpqrFXbeu9vPzKThuHD3XWFKKWYmJgmQgB6EGY/hBqLKTjDzt11zO9RQlka3Sd/DUlpjWwxuWlRZuwVuHyBBG2sTMSNz51ylHvEpN7cDNKgp1LXsPv0WcbXu/qTGHt5ja/iUkkgfxKSdOhHQxc4KupwyvdFb2zg3Tqd9FfDL2Z0CpxShQBQBQBQC72t7aYXh4HfsS5ErbQZnI2nUgKJ0liJ5VrKSW50hSlPYgdnvpJwWKzAs2HZQTGIy25A3IbMVPpM+UVrGrF7M2nQqQ3Rzr6Re0qXOJJcwt1botW1AYQyhjmJCkHUFWWYjXnppExVpMsMHB5HFrj9SNb7fkaNZEiNnjbyK/wBTUJ4ZbpnV0+BTcS45cxd5MihcqaANJBU5s8wI1yiIPKuigqcHfrwMxjeVuZlieO4xxkzsOpAVSdCNxqP5YrCjTWv7N+514+xH4LxFsJibN5ArMh8ObaYYFSOQILCeWhrpCbTzcjNWkpLI+On1PpXhuNW/at3U+C4qsvoROvnVondXRQSi4uzJNZMBQBQBQBQBQCz25+C0f4yPeD/oare0/wDbXn+GWHZ7+N+Rh2HuT3/TMv5ZhP5D5U7N+SS8TPaPzRGmrIrgoDivbfsqcPde6ASrMzkToQTJYf3ZEqduWgqhxKqU6rU9pN5X+H4/f1PVdmY6EoqEuFl11oLt2/4AFbKv3h19T08udR4qz21LiVPNK8tka8HhHu62wMv4mMD2019dvOt5NR+Y5VMdGOkFf7F9w3hgtoFKJIAzEM2p0lojQmJrnUq5pXTZURi0td+JsxvDVdCMiSR4SXYQY0O2hG9Kc8rvczNO2hW8IsXsPi8MzwsXrc3AZVRmAcsSBlBXMOmu9S8NKLqrKyVi8XGphZQnHW3nqd/BnUbVeHjj2gCgCgCgPnjt9i8vGMQbylsrDKDtlyJkjygn3JqBiYybdvAuMHKKhH6+oq8WxCuYA9PLpXKlFxJNaSkrGGJuiUYfEBDe21ZitGmJPVNfUkniUCNDv0rn3TOjqo02MbluI4B8LD4dyDoRA6gmt8mjTOM5rRkzF8VBJy/mNR7cq5RovidXWi9ipuXmZgFBZpBAAkn2qQopK72OE5ttcz6l7JYA2MFh7RILJaUMRsTEtHlJNT4qySKWpLNJy5ltWxoFAeE0B7QBQBQFR2m4S2JtqqMFZXzidj4WWCRt8UzB2qPiaHfQy343O+Hrd1LNYjdj+B3MLbZbrqzMfuzGk8yAZ1/KmGodzFq+5tia6qyTS2GCpBGCgOa/Shjrgvpb71kt92rBRlEtmuAmSpO0DQ7E9arO0ZOyja6f4LHAxi7t7nPrfCbJ3djHIuCOX3Yiq91p8Ei1c21ZybXmWqWgv/WYe6/+P6Vz+n3MZlzMsqkf27euZf8ASPen0+4zeJryIJJvsQOZZYH5VlJ8jDkuZquXrGpbEATprdUT+/3NZUZPaPsM65mnDcXt4fSxjntr0S+Mv+D4eusfrUqNXEx2T9DhOFCXzWHLsB2nuX8Wtr6215crllJtmABofCoO/Of1qZhqtaU7VFpbkQsVSoxjeG51Gp5XhQBQHKvpP7B3cTfOJthmlVHg1ZQoiChIzLzlTMsdKiVo1c2aOq5fomYerBRs9Gcyu9i8SDBDz0Ni8D/hyzXDvZf+EiXmj/5ItbP0b4ruXvOrqiIzksotmFBJhWOaYHNRW+Wq9VG3m/0aPEQTtf0Km/2aXdb4/mAP5gioccbzid3B8xy+insXZu33e99sttBlIzIocmBBVvEcoaQTpI0qbh33yeaOnjxImJm4Ws9Rt7RfR8bl0mzbstaIHgcmVIEGJVtDvuPStK+DnmvReX2+xiji4qNql2Y8J+jllPiNq0p+IWRLH+YqoU+cNWkOz5yd6s7m8sdFK0EdEtoFAA0AEAelWhWmVAFAFAFAFAFAFAFAFAFAab+FR/jRWjbMoP60BEucBwrfFhrB9bSH+lDN2Yr2dwg2wuHH/tJ/41iwzPmeHs3g/wD9TD//AAp/40sjOaXMztcCwq/DhrC+lpB+gpZGMz5khMBaG1tB6KB/Ssi7Ny2VGygewoYuZAUB7QBQBQBQBQBQENuFWCcxs2s3XIs/OKxZGczJSKAIAAA2ArJgyoAoAoAoAoAo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data:image/jpeg;base64,/9j/4AAQSkZJRgABAQAAAQABAAD/2wCEAAkGBxQTEhUUExQWFhQXGBobFhcXGRwZHhogHB8YHhoaHBodHCggGxwlHxwZIz0jJSkrLi8uGh81ODMsOCgtLisBCgoKDg0OGxAQGywkICQwLywsNTQ0LDQvLCwsLCwvNSwsLCw0LCwsLDQ0LCwsLCwvLCwsLCwsLCwsLCwsLCwsLP/AABEIANwA5QMBEQACEQEDEQH/xAAcAAACAgMBAQAAAAAAAAAAAAAABgQFAgMHAQj/xABDEAACAQIEAwYCCAMHAwQDAAABAhEAAwQSITEFQVEGEyJhcYEykQcUI0JSobHwYoLBM3KSotHh8UPC0lODk7I0VHP/xAAaAQEAAgMBAAAAAAAAAAAAAAAABAUBAgMG/8QANxEAAgECBAMGBgIBAwUBAAAAAAECAxEEEiExQVHwBRNhcZGhIjKBscHRFOHxIzNiFUJSU3JD/9oADAMBAAIRAxEAPwDuNAFAFAFAFAFAFAFAFAFAFAFAFAFAFAFAFAFAFAFAFAFAFAFAFAFAFAFAFAFAFAFAFAFAFAFAFAFAFAFAFAFAFAFAFAFAFAReJ8Qt4e01262VFiTvuQAAOZJIHvWUr6GG0ldkDh3afD3kuNbcnu1LMpENA5gHf/jrSScdxGUZaxZxri/FLtrEtiVYr3jM0g/ASSchYcoKwTvBG0CpHdqNlIiSqyl8UDp/ZztxZuYL6xfcIUOR/NuUAddfLRuQqPJWdiVCWaOYo+J/SygnuLJP8V05R/hGvyNb9293oc3XjstRs7HcfbF2Sz28jqQGA2kgGNdQROo1jTXWtZxyux0hLMrl/WpsFAFAFAFAFAFAFAFAFAFAFAFAFAFAFAFAFAFAFAFAFAFALv0gsRw+/ABkKDPIF0DH1AJPtROz1NZJuLSOc8NIVMw7xXCkAohMgiCp8JBB6EEbdBXaricO1ZyXqjhQw9dO6i/QVcc7KAwDK5EOWDIDpsQywf1pGvTlbLJN+f4NJUKsL5otLy/PAhtbtK9vxlrZQOw1y52g6BCGVACNtprEYK9zZz0y+PXgM+Du4SA9q3bzfiWGg+TEkj8qkwhH5tyPKbWmxd8F7R3rYa1bYKpIeQozeKVgkyI8HSdapu1a86VRKD3Vy77LpQq0m5LZ2/IyYTi2IGou5xzDAEfoG/MVVRx9eLve5ZSwtFrawzcI4qLwgjK43HUdR5fp8ibbDYqNdcnyKyvh3SfNFlUojhQBQBQBQBQBQBQBQBQBQBQBQBQBQBQBQBQBQBQETiePWymdusKPxE7Afr6A1yrVY0oOUjpSpupLKhdNw3TmuHNzH4R/dHL11NUVStOq7yensWSgqatFfvr2MmsgjQaddv8AcisWT2MKbW5RccuW7KM77DyGpOwHMk1rGnKclGOrO3eqMc0nZIQOJYOy5F1UW22sBYzETqSAAuh9ZzRJJAPoMLh6tDWpK/hyKPFV6WJVqat48yb2Z4QcVeFm1lDQWY8kA0LFd9yBHU8tSJ86qS03IFKg5PXRDpxPsomEIKuzLcOpeMwYDyAEQNgNINee7TpyclUbvfQ9H2fOKi6cVa2plbXKNNCPyP8AoaqiwvmRLwuLyulwafeP/d/lDD2rrQq93UUjjOlmpuI816cogoAoAoAoAoAoBX7a9qHweQW7IuOwJGYkCFIBAgEk6z8utRcTie5aVtywwOBWJzNu1re5W9lvpFTEXBavILTsYQhpUn8PUH96c9aOLU3lkrHfGdkyowzwd116+Oz8B6qYVBxjtf23v37j27DlLQaECyC5GxLLDQd4BiN9pqrrYmUpWTsl1f8AR6fB9mU4Ue9qK8uF+b4W+/4H/sBxi5iLDLdOZ7bZc34gRIJ6ncT5DnUnB13Vp/FutCq7TwsaFW0dmr+Q0VLK0KAKAKAKAKAKA04vEi2uY+gA3J5AVzq1I04uUjaEHN2QrcXL4jLmKrkkhRJGsDVjvsRsNzVHicRLEWVrJFrQhGj43K4Yhg+V9P3y/wBvyqJd3syS4Jxui4F3TSf31JrupWIbhdix2s4U2ItxmKspzKTtMEQR6E/OulDESoVFMzUw8a9JwOe4G+NGjUgb+Wo+RM+tetjlksx5WWaDceQ2dn8c1m3avq0MfiJ1En4g3lm0rylWrUjiJSW92ewo04ToRjwsNHH+0S4i3aVFOaZPTNBAVTHiHiJkaDT23xWKVanFW8X+jTD4Z0pybZH4lcy+EbkR8ufyn8qr+JLpq8TPD2ycqjfKf80wP8wrCi5NRRhtRTb6t/g6CBXrDzp7QBQBQBQBQBQHJvpQ4g4xqoRCpbGTzzE5j8wB/LVR2jeUknses7AowdGUuLdvQRsTjA8lgVYbMB02mNx61EhCUdndFpUjCz3T9mO5+ku8cHl7pe87qDdNwzJEZ8gT4ueXNVgsdb4La7X8Tzz7IjmzuVlvbwvt6Chg74ACog28TyM3v5VWVIviz0FKKvdffY6H9FeLYXL1rL4WXPm6EQuU+RBn2PXSf2bU1cLeJSdv0l8FVPwt73Oj1bHmwoAoAoAoAoAoBd7V3yrWzyCu0eYNsA+wZvnVX2lJ/CuGpPwUU7/T8lLaxY011AX30k/pVUmT5QNHEHBU+Wx6b/1BrD3OkFoZ8O4j4OhGh/f5+9bKVjlOlc1Yq9PU+taSdzrTikLGL7Mq7M1t8hJJIIzLO5IEgj5+lWOG7Tq0oqL1RBxPZtGtJy2b5GXBeGPatOL+UZjJUHMBosmfOPyHMmtMdiI16maCtodMDh50IZJO+uhY8JtAfaAaxzOw2geZ2+fvCb4smzV1lMuHlrzm4dZ0UHaPP10+YFYau7IzJqMR34FwYqc9zfeDuTyMcgOm89Iq3weCcJd5U34IqMTilJZIbDBVoQAoAoAoAoAoAoBK+ka/hblo2bl1FvKQy+BrhXqDkBK5h+o0NQ8XOm45JOzLTsyValVVWEW1x1tc55b4MLal7gBbXLswBMZcy7mdTHpVK6mtlsX1bESrPl1zJfBeGW0GiL6wK41KkpPVnGyirItL/DQ40VTGo5/7VonJbBTS3NuAlJe0TauDfJzjYEbMPI1vCtUpu8WznUpQmrSSaHns5x4YgZWGW8o8S8iNsy+Xlyn3q/wmLVdWekutUUeLwjou61i9v0y7qaQwoAoAoAoAoCj7W2Q1peuaPXMDoPUgfKq/tGN6a53JmClab8hOfhdxAraiAATvl9fQiD/yKp3FxbTLXvoSRjjrdxVlkIHMjVfUEaEfvrWtnxNoyi3oyuwGKIJG5aMo6noNQNQQf+KzlubSta7JxuEND6E7ayOenXkfIwddKzKDS3NYSTJNgTt8/wB9K0Rl7mrEqGBB2Mr7fuKymZs0RuGWyttlJBZWI9csa+4ApIy3fUZewnDlQEnUhj3ZO0R+TjUekHrVr2fSj/uPfh1z/BW9oVW/gX165DlVqVYUAUAUAUAUAUAs9s+OPZC2rJi7cklvwKOYn7x1A9DUHG4ruY2juydgsMqsry2Xuc3uYcZ7YILZnE7kk6tJ5kkjfzNUak3d3L56K3A28WufCpQoxYkjWCBMH28I/wCKxFaNhbmzDXNBO3IVye5sydaxYOgBPks/8VizMZQt51bMFMEajTTziayzGjRjhse9i+l7IxCnUDmCIInbnXbDVO6qKZzrUlVpuF9x84Txj60AbZ7tDJ1jP5Kqn3JJEawJ3F/Sr97s7ff6fe/pfcoq1DudHq/brl722LtAY1186lK/Eiu3AyrJgKAKAKAxZAYkbbeVYaTM3ZUcWssktbCnOdAxgBj5gGA2vv61XYuik86+pIpTvoxW4bxe/ctXUuWVR1zqQGmCJ3BC6NyMa+mtQ6lJ00ndO5KpyjOWiaszQeH22s+AzdBU22GhDaaEcoMnXYe9R0iW5yv8WxG4w2buswIcswg6eFdz6nwj3PWt5WUWZpJ5vBfk9FyOep/Ifv8ArUfZXJFtTXcu/v8Af70rALC3wtxYOKnTPmKkfdAChx05kzoQAeWs1YSTod71br2Is8THve66v17jT2TtD6vPJnJHtAH/ANasez4/6Pm317FdjZf6vki8qcQwoAoAoAoAoDl2N+kfFW71xGsWgEZlyHNmEEjVgYPXRdZqunjZwm45T0eH7Ep1qEaim9fAr+EcXuYy5cvXozEwoAgKoAhR5c9+ZqrxlRzmm+R1p0Y0VkhsbMXdK3bLKJOaNPMGDr0/qajx1TN7aO5F4stwJazFSFJBIPPYDbY9eoHWto8TK+YxwK5zEwo+I/0Fc+J0m7LQtRdVBCiBH+v+tYvqc8t1qe9+xBbkCF9zqR8v1rLb3NUknY8t4vcnY6Vi7M5S87DY1jdu2SSbeXOoP3SCsx0nNPqPWrfsyo3em9rX8tSs7SppJVFvt5jxVyU4UAUAUAUAUBW8bJCqYJRSWaNToPDp0nWfIedRcZGThaP1O1BrMUfEFgwBAOp5anefOqV7lnRta5EtjUeta8TvvEhcX4Qhy5brs4aFViDkB3gAAxOXViTECda2m7o50JtXvsUDYnKSraMCQR0iB/v/AM1yykzxL3slwwYi4e8ByKJIn4jMAem/yqXg8Oqs/i2RDxld0ofDuzoyoAAAAABAA2jpFXxR3NWFwaW5CDKCSYBMa9BsK0hTjD5dDedSU/mN9bmgUAUAUAUAUBwztvby8QxOZd3Bg7EFEI9R/vVJjL967HtuyEp4KK8/uY8Cxqm6yjTMoPuNNPbLUCrBqKbMYmKjPQncWchBcXe22b25/ka0pWzWfEjM14LBXr9skFRmmAxOp2MQDAnSWjUGu0aaTOc6qi+J5gVeBbUTcdtfXoekR+VcZRvI7OStmexevwBjct2y2VMme4/4mmMq/lXRU7OxF/k/A5LnZE7H8GuMFtWlVLSzqTJJO7H2/Wtp03okjlSrxV5TerIGN4DeXwoBlG7Mw35seij5kjatO5Z1jioPVjF9HnDctnv23uaJy8IJOb1Y6+gWrrAUMkc74/YrO0a2aeRcPv8A1+xuqwK4KAKAKA0NjbYuC0XUXGBISdSBzj5/I9DWuaN8t9TbJJxzW0N9bGpjdQMCDsQQfesNX0CdhXucKcXnNx3ZYAtyViAAWMKB4pPMbbc6psRQdN6bFjTrxyq2/EyyW0PiZQeQLCfQDcmuCg3sbuq2hY7S9tBZuG0lo94pEG6GUSRmEW/jcwQeVT6OBc1ebsvch1MUoaRV31xFLF/WMWTdJQNrAkJH8qgn2YzU+n2fRSvlv5/ojSx+IXw5reX7/Q7dgmF0OwuMt23vaPhJBAJmCDlmPyOu1QqWClSblfrx68fAn1MZGslG3XNdeB0arAghQBQBQBQHimf3FAe0AUAlfSHgsCV73Ef2yiEVGyvc5hCPwyd+UnUVExUaVs0+Bbdl1cUp93Q2e/JePW5zTgXD7mIxCENDvcAViOkloHJIn2B8qqoxzyVLn7F5inCnTlJbRtbx699S7xUqzI4gyVcHkdo/fWahSg4ScXujjGSmlJbMsexV/wCxVFBLW7uR/wC6S7K3kPF80qX/AMuZCrq0mn59ehMwGGCYm8xgZXzDzVxrHymuC+dnSo70opcTHtNw+9iYFq66aiMmgiNZIM5p9vWIruml8VrvxIU+8jHLHTmMWBtOllVPidVjU/FG0nlOnpWb6GmmYUsXwfGd/cbvmNp7eXKcoEsDPmNTHpzrOjWWK15m9OUs95Wshq7IYh0CYe8HV0ByAxGk6DQHaY3Gh1MVNwVSV+7qJprY542EXepTaae411ZlaFAYtcAIBIBOwJ39OtAROKcTt2EzXGAkwqyAXY7KskSTWk5qKuzeFOU3ZfXw8RVv4LPifrBdUbNbfI9piwKBQVW4V0BjcDmetRMqlU7x6Pyf6JqqTjSdJWa8/wAX+4zWOLqwkKZBhhIEHpLETO/uJjapcZuS0TIUoZXZsmYbEK4kcjBB0IPQjr/sRoa2TuatWPb1lXEMAR50cVJWYTa2NFxrOHtljktou5AAHkNNyTy50UUtEhKTerZyjiZbEYpr7gZmGVdBKoCSEn3HvPWptGko/E9yBWqufwrY0YxRbe24gZjkboQQSvuCI/mrZu0k+ehqlmi1y1J3Dr/1fF2sQpYBot3QlvvGcH4B1AzQNOo6CuNeFnc7UJ3068vydaAjao5KPaAKAKAKAKAKAKA4h2+t5eJYiVjMUYeY7tBm+YYe1UuNX+oz2vYdv4qV+LGb6LLdtjevP/aWyqKPwhgPEB1Yyv8AKeprtgKcIxc3vsVnbs5qcaS2tfzev2Nn0k4RVuJdWJuIwcf3IhvlI/lHSuXaUIqcZLd/j/Jw7Lm3CUHw/Il9/dsgtaulWuIS+gIO0bjcSdupqFTqa2sT6lKM9WOoAvIl1JysoykbgfhPpsQeYrMotMj05pRsS+HggzrA3rC3MVWshvucWtloF2D+HIS3oB+Lyg66V1afAiqnK12gxzFmCDdiFHqdBSKcppLmbwtGDkxs+rjPnOrAQPIc/c1f5VmzMp8ztlN1bGpRcZ7VWcO+Rg7ERmyCQvqZ38vMVEq42nTnke/2JdHB1Kscy2MPq1s3BigzXbdwBIcki3mIEoD8MsFBESDB0gg9MkZSVTfrgaOpNQ7ra2vn5/ggYzBtfDlnz20d1t27hC/BKk5gAWJIPxSI3k61pXjeOtn4MxGpOnJZNH+yuw+CwwSGZgQSBbUwDzEBQBBkDaoka9HLre/JNkpyxVnNrbwRYrggvcKLYy6rkcCAIliInpI067TW07dyrK2pwjVlOTlLc2jgNtbjXQzhiBBn4IEDK0ZgPKY5RGlR3OV1K+qOqnpl4F/wzEl0BMZgcrx1HPyBEN6EVb0qmeCkQ6kcsrC329YlsOn3ftGI81yAH5O3zqTR+e/gRcQ/hFtrflrUq5CK/iEFLit8ORp+R1rM0sjubU286sRca4NkW7n/AFFCECZJIiABqSTyHOtajjk+M2gpZ/gOi4HtThrdpUJZSltBDnWYACS5zFp0zNoetVbrwLdYWpbRHljjeIuZGRsNlcmFEvAH8QcBvWBUb+TUbVkvySf4tOMXdvT0IHELt0ziblxQ9v8AsrakqvhBO8ycx0J2gARvPOVWbkpt2s9jrTpQSdNK91q7bDupqzKo9oAoAoAoCr452fw+LWL1sMQPC40ZfRhr7beVc6lKFRfEiRh8VVoO9OVuuQufR/2UuYZL5xEBrkLCtOiZvHI2JLSOYAGx0EfD4dwi1LiT+0+0Y4mUHBbL3f4Kn6QLDK9pWfvc4ZlUIqZiIEsw+I6noI5VAx0XBq70fGy/G527PmpJ6Wtpu+kLWM4e/dOwdGY/9OCGhNWVTMSIPLX5VWU68c6jZpc+Gu1yfLOuGhO4TxZ7AyMp0iYidhEqfC2kaypgAEmK7qvF7+pieD7y8qb+nL69Iu7PatEALKYJjRQrewzsD8xW6nFuyev1I0sDV6aM8VxiyJvW7YLRnJaA0TlLBZ1HnI8prjLERzZYq/2uIUKtssnpt+bEvh3aXDWiz3czXBEPAyHMSoy6+HWQSdoOsVYYDE0rfEmpdceH1IeLwtdL/j1uXA45cYSoAHlbLD/E725/w1Yd/KXyxfp+7FXp4mvh/apTeWy7IWYMSQuTIFUsS3jdYgHXN003jaFe8sstH6dep0dGThnUWkc87Q2bwe5edSqteYW2eJ8TEaLMsCNfEBoJqmnBupKXN389dPKxdUakMkY8l6aajv8AR5fD4Y2XBK+KJiCpCSI3Alue5JPOrLBTTi4ciux0LTzokcY7Puttzbcusl4bKWU88hjxbc9dzJOh7YjDqrDK/NaXt16kO97cGLKWPhdA5Y6ljavRBiIgFYj9TVbLAyyrLJN+TX7LH+biMuXT26uM+Gx5cq5U5ba5XuaAS2XYAmAMusxEryJInV4vuklw3IdNau71Zh2k4uMPZa4RMQAPxMTCj5nfkJNQIU3VmoROrcacHOQo4HiGKQm/3p7xxBH/AE1XU6odIHL73KdSa9DHCQpwUY7lR/KnOeZ7ciTe4texLh7wUQgyqoIAzSTuT4tBOvIe/SlDLe5pWqZrWPS1d0cCkxsvc7tSAXRhJ2AlJY+gn3gVwxlZUoeZLwWGdapZcP7IWNw03wFcPctuCrjZYIPwDQAkD4mJidKrc9bFTy8PYtpUqGCgpcXw4/o2X7P1hhduZbYASMmaALglCwLSQWlZBEHnzqDKybUdi1p5pJOb+IuMHZuWYusLhsAGSCLlsT94yBcWPkNZ61pZtXsbOUb5b2fK4wW7ii1bYqhQXF7zXXLmWTBO0SSOYBreja8W0tyPWUviV3e2g+1blGFAFAFAFAFAacZaLW3VTBKkAnUAkaT5VpNOUWkbQaUk2cy7cpinu27l5Fti2rBAGkNBUsZ3AIPTlVLjZ1JK9WNlsvcvMEqMfhpu99/sS7dmVVyovBn+zI0KI65TPluNPWvMuVm43y2Wvi0SpS+JxvlstfFp3KnieFW3cHhJPhtW88MHEE5gfikMwnXr0FSqM3OL1/5Pw8OWy0OkZOVql/8A64Wv1oY4zA2e6zlVdAF1VmLZgYcgM0afntXShWl3qUrrfgtrabdcTZyqP4db+O1uGpaYLgveWnN6S26AtlyRqAcum4nUEDbWNZlGkluiJVruLWTRfcr2wluwQO6VgpXKMpJIBE22UNDFhPjOaQToMtSHVjCzlG+ur5LrrU5pVJ/LO2nuvH7FpxDB4SGNnBglShIkgMrbFdYI1G3UV2rShqlF6eL2NKVeSku8qpXXJaPx4nuBsp3tlMqro13KFymUAXXm2twxP4fKtYJxo6rfw5GleUp1W811w1va/wBiLxng7Yi61xTqqEKh3b4s2SdpkCRvETzrRXOudQ0sMXYXC93MZYKw5ClfGDqGYgB2Hi2AywRzFWGCTV3wK/GTUmN9WBBIrcNskybVsneciz+lYsjOZ8ySFAEAadKyYFbtp2XOJshbGVbiuGALMqkAMCIEgHxTMcq1pwhCedIxVcpwcLisVjNbZSrL4WU7j19vYjUaVYRkpK6K+UXB2Z6q/OsmhqxVwLW0UCkt8NN8i5mIDEKqggeGdW6jmd9gKocbiVWq/DstEeq7Pwrw9C8r3erNuFyWyrLor2lut/C2ouAcyJUH+ap3Z1ROm48ir7UoyVZStvp16lxwXDhx3dxJuhSttCBBttJVG6gSw9QetVEmpzbXN2LuClTpK+2mbnpy/JPwXDhaK57zvbeUa2IOTpLT4o2119d61SirXe+50c5SuorVapviUF7GrbsXrClSwuZFtMYfI5GQqegRiJ/hPQ1jLx4Gyld2e/XAZuy/ajIo74XlQmDnBbIdIIOrZTsRyOXQAyZNDEZdJu5BxWFzO9NJPkMOF44z4hVC/YuSqMQQZC5iYOsSGEETsfXtDEZ6llsRZ4bJTu91wL6pRECgCgCgCgFjt1aBSySAYuQJMalWIBI5GIjzFVPbKl/HuuD18tUWHZs1Gq0+KsUCAK1pipBdChVYyAwDrGgOhGmnyryLvJSSezv42LdtyUop6J38SgxGCZwql71skZkUkkzmkMTAXTfKBOmpnafCqotuyfB9b/W9vA3qfE8ytv8AZcuRjw+wHxS99JIICApkiASsrzJaTO5kVJotaJbPxv7+x0qUmqLle9nf8adeA7XbwtW3c7AEnWNANdTpMdalx3Kp/EK+PdXvkd4MoEDaHylT8O0EsoHL4yNGFcKuIdP5Vfr+tSRSouS1ur/Yj8P4mQr94GhIjYFVI+BwLijRs2wgCBOhAlxr0pJd69ddr2flbrzRGq9nuc7wV09vGxF4vjO5dbiuiuuoUEMUUDRSizmnM7HUkhjqYFR1UVSf+kmorRcL8314ErDUqdOk4VE9fD3v4Dl2Z4z9asi6AlvMzKvia4zZQJZbYUMV15kfIgmwpYZNZm7FdXlkm4p38eHub+yPEcPez3ES59k8H7MASRMwqyWEkEaweu9d6EKd8yTua4unUpPJJrUbxeXKGzDKQCGkQQdjO0VNurXINnsL47UMRK4S+wnRgAQw6ggnSossU09ISZNWDi//ANYev9Gtu09/7uAvn5D9RT+TL/1yNv4VNb1oe5dcHxrXrS3Gtm2xLAoTMZWK7j0qRTlmjdqxDqwUJOKafiil7c2LZs5yIugHI67gDUz+JZIEHSXHOsVKzpLNHfrczSoKtLLLbrYRrNrEZQQqNpOjFTrscpBiRrvzraPai/7o+gl2O7/DP1M7fCb15lDWyEzCR+I8geQH6/ryxWOlWjkpxavv+jvg+z6dCXeVZJtapfkvsNgiGtxZ+F2GvPTn++dQIwaa+HiWNSqmpPPukLHEMPIt2wAoNq8F9C8CfcGrDAQcoTXNMre1JxhWi+TXskTb+Kzd1dBKkMLbTuMxCsvXfKf5elVbi4uz0f6LiMoyjmjrfVfUm47tJaS4bNlcxLAh9IB6EnzEaA66aV0k4pPL5+JyhTlKzm+FmuBbcDwAxV17ty2uQrkuBssyNVAymQRJYNIjNpvpIw8XO7dmmQ8TNU0oxupLj4Hl2x3Zu2zJ7oBFZY1VoIzjn4TE+tR6sckmuW315kijPvFFvi9b81yJXCVU4q0gJy27bMgiFmFXQelxvlXbDa1LX2RwxN1Sbtu/3+htqwKwKAKAKAKASPpYtj6qjG4FIuAKpgEloBZZOjqJM6iCwO8iFjo3p3vt7+BP7O/3bWvf2F3g3Ec6KgY2vGM2aCGJIzJv4ZGo1Oh8q8jXo5ZN2vppb7/TZl5KLd5TV5Wt5cnyaJVuyGKgreZRcYnN4Mh8LaaDMsjl1PnXJzsrppO3nfh9GJytd3inZLnf72ZW8aMBbpuPEtq6ZIiAPF5EaEzJMDepOG+bJFK+mzv148jpCpGmmpJW0T15+HPysVa9qHukl3Z1gBUQQA+sOQFkBYEg5hOo2gWlVTtbRc/L+/p+4sKMMzyXkt1o/QsOHXSz3bjhY8MF1+NEMM50+PQDyyjbaq+tDLGMVfjtwb4eX9ndazy6p2ta+zd36eHIqeItfa9NrKbStNtw1pDDEM5hmDHUtofPrVzgKVKFL/WWskk9dl+9iuxdGrUs6V45eFpav0tqbuKcDzHvLXx5kJY3LZLAglw2dwCVaADznppVhKOFlFRVkQaaxtOV3FvzRDwGExVp1uImV0PhbvbRJgwJ8exRmB9NN6g2UKmaDXsT3mqUctRPbk9/QcH4xiymUtbHj0Yd2CF8pcqPkTvW38mva1orxutPpc4/wKV72k/Cz/Q34ZlfCocOSy28yzuZyspcRIaCZgeYGoirFNNJx1sV8ouMmpqzKqxi1tCSCjLcCxIcMrnMGLAkkC5nAnXw7CSKrZ56UVOb+LZ8nrudVQVSd76JX9DQOJ3LjOt0EBJ8IOYtBblPOQvnPMVpTlUrVMsr2V79ex2r08NKmu6kr/0OvDsObdpVJlgPEerHVj7kmrmKsiBJ3egs9o3Fy7cGeO7FtQOU5g5JPtb0/hqvxM7zaT2X3f8AgssJC0E2r3b9l/kXu2nfSotgIxuiHB0YquikTqsSY8utSsLSVSc86RDxlaVKnTdOTNnA+NW7yGXe3cRwXtzMTpKnSVnnXDEUHR3btfQlYbErEbRV7a9cizZ1DEs9whbpn0I051wbV9W9ySoyatGKu4/YXu0FnJdtMoYAd5bYtzaQ6/5Q9WPZrSm4+fX3KvtZOUYzbXAhDhqPdJZnIJDZJ8MgRMczEaEx5VNqYSm5941qQIY2tGn3UXoTOG8KW7hsiqBeswCWI3TkRpIMz6OCNYqglTalKNtUemjWi4RnfRrlsMKovhLOxJ0D2yVK+U6E6+laqWWzzP6GHHMmlFeTJ2GV79tri63Vm1cAIUsF8SMOWbKwkGAZ5QKl5XVhmW+xCuqFRRfy7r6nmEtXXvYc5bilNSWtlRAlSC2xkMRE9DymtaVOopRbM1alJwmlx2/obanlcFAFAYXroUFjsPf2A5mgI5xbf+k/zt/+da3fL7GbLmc77Y8Oxl8l71loUOLa23tkAGMoOZwDMDNI6QRAFVlehia1S6tZbL/HH6+Fi3wuJw9CPwt5nu/urchMwpxFnx92kBwhVjGcxmKlCNI3ncb7EzpLsuVRWv77dcUTZ42E1bLZ8Gvyv7LXE8RxCLbYYe3lJzpmvsxDcydFkeWgriuwZ63l4bJae/5OTxildbPZ7beC09blXxLBYtrgW94mY5lBeVXNp4RrH5mD51Kp9lTjpFJfnzO0MbQSzZW39F7fnc9xGCxVphbi2WIH32IEmPwVn/pMpato6f8AVIWvGPqy+wIu4cDD3rWYMSyMrZShaAcspAU6ypBB0Opmeb7Iq1OK660ejK6rXU5d5DR8STgsdjMLeFoWkdWMwzN947qe68I3kHNqdI5z8Jg6tKOVtNcP8nGvONb49n1wLq/2gxS3VtfVbctl1zNGpj/0amKjfWy9f6IqjpfN16nl3j2LF/ufq1udBmluYnbu6Kimr2Xr/RnJpfN16mGN4tjBdFnuEExLLmnXpNuAfUH0rHc3V1YRirXzE+1x/EWWSwmB8OkHvHO51J+ykknUmZMzWFSklpYx3cJLM5e39kDjfFcQbmUYMI5IzOpJLAiMpm1B1jefh96x/Hct7GVTg4/N16kQNiMPftKMPMFSZHxfEACRbEkN4pM6getaUsFGnH4Lfu3N7iMIWbT69S24h2xxVu93QwqsSQB4mEkiYHh38vcwNa2lFxV7oxGjBq9zzE4bE2kz3xadWdWuwzeCWkxK6quaNx4V57VElhpyu9OZ1p4qCskmrJq5S9pWy3rBysrd5dYQQw8IHiykGY19pHOKzQhUyzlBWd/XwNcTUpZqcKkrq3p4lViMJb7osPDdzBkuoTljnDDVJ10MrtrUuli6db4Jqz4pkKtgKtBd5Td1waJGO4xjLFtXd0vLdUHYA6ZdcyEqTryArM8HGbdm0a0sfOmo3inbYn8d8dhmzOzKouDTQG2fGd/wZh71W4arlqKV2/6/ouMZRvRcbJf3qvcgI0BW6b16Vq90eVRMwOLFt7rvbYsXXIVUsICgahdTO8x0HKqHF0akqjko7bHoMFiKUaUabna97/5L/hLXcSt3uAtu2GEB5U5oB+HLIXWJPQ6VyWHqWa+W/A7PE0k0/ma0bLfgdq+t64XTKjqC0ldHXTQKTOYc/wCEV1oxqRbzbHCvKnKKyvVfYvqkkUKAKAKAh8QP9mPxXB+QZv1UVlA3qJJ9v9acDBm6AiDtWDIq9ouzuhuWYDDUg/C0bBv6HccuYObXd+P3O1OrbR7C0/G7vcW0azLWyVLRqCNlaNAcsGdiDIrrSUW3qSMiTunubuOcVulrR7mPCI0PX/iu0IJXNIRVnqecb4hf75Ga1BIGytyJ60hCKVkIRVtybx/i+IDITYjQ/dbkQaxCEVszEIJ8TzjPFsR3tpu5j4SPC3XrNZhCKTSZiEFZ6mHH+JXxiLZ7vXwn4WiZNZhGOWyMwgsu5jjOJX/ri+DxEr91o6CijHLYKMchnjuI4r62s2/vJEIY5c6xGMctgoxymzH4zGfWl+z5pByGNY86RUMuhhRhl3NfG8filvgMoA8JnLoB6zFZgoW0EIxymHF72Mu4q2toBjkVpGWFEmCTHhHOefIGuDqwirR16+3j6XMwUFG8hi4TwUYebjt3l47tAAUHcKOQJ1JMknUk8uUYa36XXuR6lXNotF1uWvFsMLlm5bP3kYfMGso5J6nMcRjbf2Fxg+V7LAsNYd1BB8viPyrh2e1eUVvp+ST2qnaMpba29jDF4A2rFq5ZOYszElRII1+JflrvUyrh6VZ/GtSBh8XWw6vTenLh6ETj1trdpGdVl4khSCvwzoQZ36iosMC4y+Gbt1yJtTtRTjadNXfH/K/I1KVZApuHKy3AYHIg6e9V9JrNG8uZaYiLyyaiuAucJXPh1J3KKfmBXpIS+GL8Dys0lJotsBcHdieWh9qxOOpqnoTuEcRGHvhifsnGW4eQ/Cx9D8gzHlXCtH4c3L7EmhO0svMf6jEsKAKAKAKAh4vW5aHmzfIR/wB1ZQZJQan1oYRnWDJ4RQCp2m4Bnts9o5bg0M7MJkBvSSQw1U7cwdmru63+/h+nwO1Krl0lt114ipxTj1/wJcVAyKARBBG0TrBB5MDB8tq70Zq7O8acd0S+0fFsQXSbeoX8LdfWusIqOxrTjGxM7RcSxX2Z7swVP3D5edawjFPQxTjHXU08Z4li8lk90fh/Aei1mMYpuwhCGp7x7iGKF223d/dBHhPInTekYxtZCEYWPeKY/EfXE+zI+D7h60jGOWy2EYxyHmP4tivrQGTSU1yGPnPr8qRhFRsFCGU18W7QYlb6jLJIUoAs5h1ESSN9QDFc89OKsZhTi4ss8PwXFYq6LuIud0oUDIoUsd991X/Mf7prg5ytZaLrrj5I0c4QVo6/YbMDgUtLlQQNySSSx5szGSzHqSTWqVloR5Nt3YYoaMP4TXSJzZtXVR5iteJk5h9TNzCPZBBKu4VTuDZLAQeRMR71X0ajp199L+xa4mnGrQvl1y6eZGvqr27H1e5lOSSjGDLcp51exe9zzMktLEztkMQosoW+KVkQd8o9a5pxUWzrlk5KPP8AJNxeK7uzcdXBKWDlGXUlphR03Aqjot5k09l0j0mJilBpx3fPkrXKnh9rIiJyAAHsNK9HaytyPL3u7m7BpDsp56j+tZk7q5qiQy/dO3I/0NabmRk7GY9zmsvLKgBRzrA2yMeccj0npJhVIZHpsT6NTPHXdDRWh1CgCgCgIt1ftrZ6I/626ytgbrTgzBBgkaa6jcetGYRsrBkKA13U8J85rK3BU8T4HaxNtQ4hgvhYaMunI9PLY85rMtzeFRw2FHtHhMcmUmLttQQCiAFRyBQCeXKfRa2pTyOz264f5+hIp93LwfXH9mGN4ni2t2mEQwIEm3uIkDUyfKu8J03qgoRTaZ5xfG40WrZccueQaQOZgVteEbsU4wcml+SPxbHYu53ZBJAX4vCF5aZhox/uk+1a05wl8i665G0YRW5r41jcUMQqlibmVCIgzqDIA3ERroPMaxh1aaVl116eJiEIuNy74f2fxeIuC7fvuiwBkBBJjruo9IP96uDlJ76eHH9L38znKpTirRV+vXrYbcBwq3ZBKjxH4nYlmbzZiZPua0VlscJSctyXcuKurEAdSY5gD8zWdzU2VgELiGKW3q5jNCLoTLNMDSt4mDJb8d2uVjmG4GiwJ8R5Tyo92YErCQt3FA5fDcvfEJ+Ni3LbRhVTWsqsti8oJyow34beBR8V4eLd5HI+y8OYoZykkakHZd9OpPkDaYLEXjkbVykx+FtLvIp2bd/DU2//AJGMXurk20g+IFYI1gg85g/y+k74ueWnl2cjTA081XPq4x38+BO4/fZraIwX7a5mkROW3B5fxZKiYGMpzu0rXv6E7tFwhHLFu6VvUjXRABH3TVwndlGe4sTDLuNazHkzVmwX1ZfiA8iYI61q00ZuL3Ce0F+ziWvISVnVJ8LoJhSORiSDuCTykHnVpZttzpSrZHbgdc4Px6xiZFpwXABZD4XUHmVOsTpIkedQ+NmWCd1dFnQBQBQFPj+KKl0gEF1Cyp5AmXY+i6+caTWyWgIeExcYe2QWDXLgYFe7R7niBJKnTUaHcxzpbUyWrcZsBBc71chXOD1UaSBuaxYwR+0WMQWmQuodlzAFykhWXMQy66SNBvMc6JBEnGYs5bbJkyuyg5yV8LAnwgjV9vCfOiBJtjQen+lGYIfGsX3NkvKCCoBuTl1YDkCZ16b0RlETjXZ6zeV2ygPBOZTkJIBjMw3HqCPKitc6RqyiKnEuD49bVspdN5AogBgSJA5x4h5rv+GusamV3fXXh6HWE4N6qz66/JgOFYzGZBeZ0tKIIK5SdpABHl8TD0HOsZ73touuf508A5whsrsuuHYK0mEa+t7U6m+bbMSQ0SVaWY6ZZJ+Vaq0dIo4Sm5PUakxKFM4YZInNOkDczWhqQ+KYu2bOwuC4hyIGy94MpbRuWms1lAi8R4hbFq0YtMGKhULrHhIPhJOUlSB8pEkQcpGOIY7tLbRVZQXDZcp2BBfKYPUa+W0kTNFEzYicT7S22EWWOqhu8yMwIz5WQACSxyvB20nzrKRixs4nxM2kw7eJVOhMCCY0RgdRJ5gGI+WWtWYFXD8UDYm+DNtrq2bjKRMFlVXA5kDKPnVXi4uM78y4wVpU7WvluXN05g/jQ5nC6rG3tXOTvfVb2N4KzXwvRN7mDrrcYC1CjIAIGp002rMpNtydnbQxThGKjBXV9X/YvY65OJYEBe6VUiZ1ADOfcso/lq27Phlg21bgUnaNTPNJO/H1DiPF7NuMxmRoBr7/ADge9TEmV7aRSWeMM2ZFhU3DPuA06exmDXRpM0TbK/G3s1wBnW5I8JjSNeW06flWM0W7XEoyWrRswuBxBuqtqxdZXMI2UwY3hoy5QQRJOnOuUqyi7HWNByWh1PsL2R+pK1y6wfEXBDkfCo3KqSJOvMxsNBFQ5SctWToQyjZWDcKAj47FLaQu2w9faYGlZSuBVwNuyve4i67XWuOVa0VQTLKVlDrKgSNfh1rez2Rnc24p7d0XVbLbtg2u5F22CJk5iq6HOSYjfYxrWuwKnj3DLqZEhiBpbCwyMYJKrbMsBlDTLb6gdMphMsuC9n2a1bd3ZLgJKllRiQ+RiTmkzKgyYII2rDYbJXGMUbuGtXdVi58GTvJILAZiFlNpkRvE60WjBT4/id8KtvO+gTxEQxUMCHIEMpMhTIjSSOVZCRnauYrFRcKMVIyMLdxbYUFwxZAwYOcoVc3hIgxEzR2Q0RfYy4T3uFQOMthXV1yuWksMkPoZyxqdZOo3rVczHiLF3iGIspbUhrcuDbXwp4baqCvd5mCodeYgx77G1kzDg+MxN60EQM5tFGQLkA8OaczMwJzEjSIAUxyoGkhhvWSuHtWHDm7eJ1e4ZzqMwzOnpMDSAd+eDXxKTiHDrlgiUBkNEBmUPdGQguWXNnIXMgXqZkzWydzO5h2f4BcvpmuOPDlyZkLAoQNBJyEQqiQCREHyN2D0GDG93cc4W49sWhYVhGVTmDGWWZUAAbR96tdjHiQOI9mmAX6vDJGmoU7TmLCJJIUaCNZPWtlLmYujYnDLGFsd5fIa8gLibhVv4U0Y8xEgQTrFauRnWTsiDgeM2md+9VHw126xWQ10o8IAmTLoDDsCoIOboZLMnqncy6cl4MgYzBYY3BirV63ZbvCMjplyhZDKyLqASA0tEAidYrnVjGcdeB0pVJwdkXOBLMlom3b1djAPQkeUg7gxsdhVe4vRWT1LHMnmd5LRI15fCs2tM7M0HkK0jG6Scd2dJStKTU+CS8zlzYlHuZrjlc2Z9zILGSBHIT+legoJQppHlsQ+8qyl4mF57WdQpJAjMWBGkz97lB/KusakZK6ZynTlF2aNycFu37uSzauMSAw8ByweZJgAb6kjeuH8ilNvLLY6qhUitVudVbsFau2sGt4nvMPbCObegfQZhJExmzQdwGbmdOGeV7kvuo2SfAbcPYVFVEAVVACgbADYVqdDZQBQBQHhFARn4faL5yilgImOX6Vm7Fyj7bWwuHQIAv2ojLprDnSOek1A7Qm4U1JbponYCCnUcXtZkXshxO/fe7ncN4VjMIywXEgKAD+Ww1pgsVKtmUltb3GNwsaNsvEucVwMOEVrjsiRCvDAkCASYzE+pP6VYKViCZ4Tg4svmtEiRBU/Dy8QA0DSOQ1o5XBS8TbCEB7qj6xp3q2hDhioRnZRJIRZIJnQCJkTzlVhD5mkbxhN/Kj3EcR7uEwYt5T8RZTq7siKQR8TbzPOJO9R542nGcYLVvlwOkMPOScnpb/JVdpOEXMEqXcPdKEyhKqAxESoaZVgMvSQdokitcdialKKcbWudsHRhWk4y5EEdtEK4a3irGYBQbrqxYjKSsxo2rpJEnQH4qQx1N76CWBqK+XWxadnu0dlsT3GEsgoU/tHJRmILNEkElBMawZOgiuixdOU1Ba3Oc8LUjDNPTpDDf4DmK3M7C8GZg2ZiFLbhAxIURpoIImRrUlMjEnD4e/bRVzrcynxEyGca6bwGE77GPuzo0Bst2bkypW2kBRbKgxE6gggAmYjUaDzFARrvZywRGUgSTptJmSQQQSZ5g+UUzMymLPaSw+H7lLHfqlnKUcMXGspEGVKgHYzv90CaRS4v9mlSUuC8xeuY+4103bsYj4RIgEASQIUeEakwFO5k61yr4N1JXT+h3w/aPdQy5bX4kLHcQFxot2yrAQxYa7yIEE7xE9DtXChgpKos2hLxPaMHReR3bfsbsLjLiEv3dq8DzAk6SNz4zHXM0RoKmTwinrF8La8Sup42UHaS4p+X0LjC8fw7ZBlYFQQRImY3yk5vn+dQJ4WUMt48yyp4yM82WW7W+/X0NfE+K2ksmGfN3dwRKjUgxuRI9K0pUZPLa/E61MRFOWbLukUNzsjbueIXIQ+IDLqBzCvIgH0O9Yj2lUjDK1rzIU8DBzuuPDgbbXZlLzNeZ2AumcoA+EaLBI0lYJEHUmuVPtCpSi4RS8zetg4VamZsfOxtjLdcCcqWkAB13mPllrp2fq5MzilaMV5jdVmQgoAoAoAoAoAoBd7bD7K3/8A0/7XH9are1P9pef4ZYdm/wC6/L8oh9h1h73XKn6vXLspfN9Pyde0npH6/gbqtyqCgEDGcQRrmIcODbFxhmnTwhQ2v94NXl8er4mVvD7IvsPBqlFNdalcnabDretg3PD3iy0HKPtJnMRERrNb4Km41lKR0rYaq6LeV7fga+3gH1dG3VbgJ6QVcfqR86te0ouVHTg0VnZzSqtPkchwuJz3j4CZzfD4oAfp5lj71WSjaG/TX9F1KLg1J/8Ad+P8kl8Tet32fDC4nd21ObJ/FJMHWPB02JrNOWS0rq99PT+zEKdKq3Gq7Lr9HYuynHBjMMt4CCdGHLMIzZTzE/16VfUqneRzWsedxFHuqjhe9i4rocQoAoDC9aDqVYAqRBB50BQYrsdYZgVzINMwUnxRsZOs7bzsOk1lSaNXCLt4FPg/o6RcUt644a3bACWyJkLOTMTrpMnUyR7VnNpa3gYya3v4+pZcZ7HJdNy4jMrt4gJhSwIaCYkKTv6n0opNKxlwTdxT4nwG9bQvetp8QAXRmYE/dAY6gHMfJdBJreeJjBXexxjhpS0K3BcMuAhgltQANGXLmJI1ErIAjYjUMekmJW7SpxlZarjb+zvSwDcbvRkzu2SylloMkKxB0FsMq84n4kSfOapJyi5uUdORbRvFalopAPz/AE0rlwN1v1zJvY7jNgYm5aNxRcdbWRZ1JUXcwHmAJirXAfCmmRsXFtJrZbjzViQAoAoAoAoAoAoBY7eM3dW9wufUiJBg5RryIzaxyG1V/aV+6VlxJ/Z9u8fkYdgwct46kFh4iIOgMpHQaH+etezU1B6cfU27RazrUaqsiuMbjQCQJIG3WgPnJ8WWV3Zzrcz90FMEtqWEaAgkLB9vPz07yntvx+ux7mCVKatG6SSv5L77IucKMKtuWLX7h+6maB5ctPNtZG3KuElO/BLxOMqtepLS69uurEnBdsfsnwryLAUd0G8WxH2TNHwkEkZtRk3I0Fh3kpUXCT4dIgTwdpqrFXbeu9vPzKThuHD3XWFKKWYmJgmQgB6EGY/hBqLKTjDzt11zO9RQlka3Sd/DUlpjWwxuWlRZuwVuHyBBG2sTMSNz51ylHvEpN7cDNKgp1LXsPv0WcbXu/qTGHt5ja/iUkkgfxKSdOhHQxc4KupwyvdFb2zg3Tqd9FfDL2Z0CpxShQBQBQBQC72t7aYXh4HfsS5ErbQZnI2nUgKJ0liJ5VrKSW50hSlPYgdnvpJwWKzAs2HZQTGIy25A3IbMVPpM+UVrGrF7M2nQqQ3Rzr6Re0qXOJJcwt1botW1AYQyhjmJCkHUFWWYjXnppExVpMsMHB5HFrj9SNb7fkaNZEiNnjbyK/wBTUJ4ZbpnV0+BTcS45cxd5MihcqaANJBU5s8wI1yiIPKuigqcHfrwMxjeVuZlieO4xxkzsOpAVSdCNxqP5YrCjTWv7N+514+xH4LxFsJibN5ArMh8ObaYYFSOQILCeWhrpCbTzcjNWkpLI+On1PpXhuNW/at3U+C4qsvoROvnVondXRQSi4uzJNZMBQBQBQBQBQCz25+C0f4yPeD/oare0/wDbXn+GWHZ7+N+Rh2HuT3/TMv5ZhP5D5U7N+SS8TPaPzRGmrIrgoDivbfsqcPde6ASrMzkToQTJYf3ZEqduWgqhxKqU6rU9pN5X+H4/f1PVdmY6EoqEuFl11oLt2/4AFbKv3h19T08udR4qz21LiVPNK8tka8HhHu62wMv4mMD2019dvOt5NR+Y5VMdGOkFf7F9w3hgtoFKJIAzEM2p0lojQmJrnUq5pXTZURi0td+JsxvDVdCMiSR4SXYQY0O2hG9Kc8rvczNO2hW8IsXsPi8MzwsXrc3AZVRmAcsSBlBXMOmu9S8NKLqrKyVi8XGphZQnHW3nqd/BnUbVeHjj2gCgCgCgPnjt9i8vGMQbylsrDKDtlyJkjygn3JqBiYybdvAuMHKKhH6+oq8WxCuYA9PLpXKlFxJNaSkrGGJuiUYfEBDe21ZitGmJPVNfUkniUCNDv0rn3TOjqo02MbluI4B8LD4dyDoRA6gmt8mjTOM5rRkzF8VBJy/mNR7cq5RovidXWi9ipuXmZgFBZpBAAkn2qQopK72OE5ttcz6l7JYA2MFh7RILJaUMRsTEtHlJNT4qySKWpLNJy5ltWxoFAeE0B7QBQBQFR2m4S2JtqqMFZXzidj4WWCRt8UzB2qPiaHfQy343O+Hrd1LNYjdj+B3MLbZbrqzMfuzGk8yAZ1/KmGodzFq+5tia6qyTS2GCpBGCgOa/Shjrgvpb71kt92rBRlEtmuAmSpO0DQ7E9arO0ZOyja6f4LHAxi7t7nPrfCbJ3djHIuCOX3Yiq91p8Ei1c21ZybXmWqWgv/WYe6/+P6Vz+n3MZlzMsqkf27euZf8ASPen0+4zeJryIJJvsQOZZYH5VlJ8jDkuZquXrGpbEATprdUT+/3NZUZPaPsM65mnDcXt4fSxjntr0S+Mv+D4eusfrUqNXEx2T9DhOFCXzWHLsB2nuX8Wtr6215crllJtmABofCoO/Of1qZhqtaU7VFpbkQsVSoxjeG51Gp5XhQBQHKvpP7B3cTfOJthmlVHg1ZQoiChIzLzlTMsdKiVo1c2aOq5fomYerBRs9Gcyu9i8SDBDz0Ni8D/hyzXDvZf+EiXmj/5ItbP0b4ruXvOrqiIzksotmFBJhWOaYHNRW+Wq9VG3m/0aPEQTtf0Km/2aXdb4/mAP5gioccbzid3B8xy+insXZu33e99sttBlIzIocmBBVvEcoaQTpI0qbh33yeaOnjxImJm4Ws9Rt7RfR8bl0mzbstaIHgcmVIEGJVtDvuPStK+DnmvReX2+xiji4qNql2Y8J+jllPiNq0p+IWRLH+YqoU+cNWkOz5yd6s7m8sdFK0EdEtoFAA0AEAelWhWmVAFAFAFAFAFAFAFAFAFAab+FR/jRWjbMoP60BEucBwrfFhrB9bSH+lDN2Yr2dwg2wuHH/tJ/41iwzPmeHs3g/wD9TD//AAp/40sjOaXMztcCwq/DhrC+lpB+gpZGMz5khMBaG1tB6KB/Ssi7Ny2VGygewoYuZAUB7QBQBQBQBQBQENuFWCcxs2s3XIs/OKxZGczJSKAIAAA2ArJgyoAoAoAoAoAo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data:image/jpeg;base64,/9j/4AAQSkZJRgABAQAAAQABAAD/2wCEAAkGBxQTEhUUExQWFhQXGBobFhcXGRwZHhogHB8YHhoaHBodHCggGxwlHxwZIz0jJSkrLi8uGh81ODMsOCgtLisBCgoKDg0OGxAQGywkICQwLywsNTQ0LDQvLCwsLCwvNSwsLCw0LCwsLDQ0LCwsLCwvLCwsLCwsLCwsLCwsLCwsLP/AABEIANwA5QMBEQACEQEDEQH/xAAcAAACAgMBAQAAAAAAAAAAAAAABgQFAgMHAQj/xABDEAACAQIEAwYCCAMHAwQDAAABAhEAAwQSITEFQVEGEyJhcYEykQcUI0JSobHwYoLBM3KSotHh8UPC0lODk7I0VHP/xAAaAQEAAgMBAAAAAAAAAAAAAAAABAUBAgMG/8QANxEAAgECBAMGBgIBAwUBAAAAAAECAxEEEiExQVHwBRNhcZGhIjKBscHRFOHxIzNiFUJSU3JD/9oADAMBAAIRAxEAPwDuNAFAFAFAFAFAFAFAFAFAFAFAFAFAFAFAFAFAFAFAFAFAFAFAFAFAFAFAFAFAFAFAFAFAFAFAFAFAFAFAFAFAFAFAFAFAFAReJ8Qt4e01262VFiTvuQAAOZJIHvWUr6GG0ldkDh3afD3kuNbcnu1LMpENA5gHf/jrSScdxGUZaxZxri/FLtrEtiVYr3jM0g/ASSchYcoKwTvBG0CpHdqNlIiSqyl8UDp/ZztxZuYL6xfcIUOR/NuUAddfLRuQqPJWdiVCWaOYo+J/SygnuLJP8V05R/hGvyNb9293oc3XjstRs7HcfbF2Sz28jqQGA2kgGNdQROo1jTXWtZxyux0hLMrl/WpsFAFAFAFAFAFAFAFAFAFAFAFAFAFAFAFAFAFAFAFAFAFALv0gsRw+/ABkKDPIF0DH1AJPtROz1NZJuLSOc8NIVMw7xXCkAohMgiCp8JBB6EEbdBXaricO1ZyXqjhQw9dO6i/QVcc7KAwDK5EOWDIDpsQywf1pGvTlbLJN+f4NJUKsL5otLy/PAhtbtK9vxlrZQOw1y52g6BCGVACNtprEYK9zZz0y+PXgM+Du4SA9q3bzfiWGg+TEkj8qkwhH5tyPKbWmxd8F7R3rYa1bYKpIeQozeKVgkyI8HSdapu1a86VRKD3Vy77LpQq0m5LZ2/IyYTi2IGou5xzDAEfoG/MVVRx9eLve5ZSwtFrawzcI4qLwgjK43HUdR5fp8ibbDYqNdcnyKyvh3SfNFlUojhQBQBQBQBQBQBQBQBQBQBQBQBQBQBQBQBQBQBQETiePWymdusKPxE7Afr6A1yrVY0oOUjpSpupLKhdNw3TmuHNzH4R/dHL11NUVStOq7yensWSgqatFfvr2MmsgjQaddv8AcisWT2MKbW5RccuW7KM77DyGpOwHMk1rGnKclGOrO3eqMc0nZIQOJYOy5F1UW22sBYzETqSAAuh9ZzRJJAPoMLh6tDWpK/hyKPFV6WJVqat48yb2Z4QcVeFm1lDQWY8kA0LFd9yBHU8tSJ86qS03IFKg5PXRDpxPsomEIKuzLcOpeMwYDyAEQNgNINee7TpyclUbvfQ9H2fOKi6cVa2plbXKNNCPyP8AoaqiwvmRLwuLyulwafeP/d/lDD2rrQq93UUjjOlmpuI816cogoAoAoAoAoAoBX7a9qHweQW7IuOwJGYkCFIBAgEk6z8utRcTie5aVtywwOBWJzNu1re5W9lvpFTEXBavILTsYQhpUn8PUH96c9aOLU3lkrHfGdkyowzwd116+Oz8B6qYVBxjtf23v37j27DlLQaECyC5GxLLDQd4BiN9pqrrYmUpWTsl1f8AR6fB9mU4Ue9qK8uF+b4W+/4H/sBxi5iLDLdOZ7bZc34gRIJ6ncT5DnUnB13Vp/FutCq7TwsaFW0dmr+Q0VLK0KAKAKAKAKAKA04vEi2uY+gA3J5AVzq1I04uUjaEHN2QrcXL4jLmKrkkhRJGsDVjvsRsNzVHicRLEWVrJFrQhGj43K4Yhg+V9P3y/wBvyqJd3syS4Jxui4F3TSf31JrupWIbhdix2s4U2ItxmKspzKTtMEQR6E/OulDESoVFMzUw8a9JwOe4G+NGjUgb+Wo+RM+tetjlksx5WWaDceQ2dn8c1m3avq0MfiJ1En4g3lm0rylWrUjiJSW92ewo04ToRjwsNHH+0S4i3aVFOaZPTNBAVTHiHiJkaDT23xWKVanFW8X+jTD4Z0pybZH4lcy+EbkR8ufyn8qr+JLpq8TPD2ycqjfKf80wP8wrCi5NRRhtRTb6t/g6CBXrDzp7QBQBQBQBQBQHJvpQ4g4xqoRCpbGTzzE5j8wB/LVR2jeUknses7AowdGUuLdvQRsTjA8lgVYbMB02mNx61EhCUdndFpUjCz3T9mO5+ku8cHl7pe87qDdNwzJEZ8gT4ueXNVgsdb4La7X8Tzz7IjmzuVlvbwvt6Chg74ACog28TyM3v5VWVIviz0FKKvdffY6H9FeLYXL1rL4WXPm6EQuU+RBn2PXSf2bU1cLeJSdv0l8FVPwt73Oj1bHmwoAoAoAoAoAoBd7V3yrWzyCu0eYNsA+wZvnVX2lJ/CuGpPwUU7/T8lLaxY011AX30k/pVUmT5QNHEHBU+Wx6b/1BrD3OkFoZ8O4j4OhGh/f5+9bKVjlOlc1Yq9PU+taSdzrTikLGL7Mq7M1t8hJJIIzLO5IEgj5+lWOG7Tq0oqL1RBxPZtGtJy2b5GXBeGPatOL+UZjJUHMBosmfOPyHMmtMdiI16maCtodMDh50IZJO+uhY8JtAfaAaxzOw2geZ2+fvCb4smzV1lMuHlrzm4dZ0UHaPP10+YFYau7IzJqMR34FwYqc9zfeDuTyMcgOm89Iq3weCcJd5U34IqMTilJZIbDBVoQAoAoAoAoAoAoBK+ka/hblo2bl1FvKQy+BrhXqDkBK5h+o0NQ8XOm45JOzLTsyValVVWEW1x1tc55b4MLal7gBbXLswBMZcy7mdTHpVK6mtlsX1bESrPl1zJfBeGW0GiL6wK41KkpPVnGyirItL/DQ40VTGo5/7VonJbBTS3NuAlJe0TauDfJzjYEbMPI1vCtUpu8WznUpQmrSSaHns5x4YgZWGW8o8S8iNsy+Xlyn3q/wmLVdWekutUUeLwjou61i9v0y7qaQwoAoAoAoAoCj7W2Q1peuaPXMDoPUgfKq/tGN6a53JmClab8hOfhdxAraiAATvl9fQiD/yKp3FxbTLXvoSRjjrdxVlkIHMjVfUEaEfvrWtnxNoyi3oyuwGKIJG5aMo6noNQNQQf+KzlubSta7JxuEND6E7ayOenXkfIwddKzKDS3NYSTJNgTt8/wB9K0Rl7mrEqGBB2Mr7fuKymZs0RuGWyttlJBZWI9csa+4ApIy3fUZewnDlQEnUhj3ZO0R+TjUekHrVr2fSj/uPfh1z/BW9oVW/gX165DlVqVYUAUAUAUAUAUAs9s+OPZC2rJi7cklvwKOYn7x1A9DUHG4ruY2juydgsMqsry2Xuc3uYcZ7YILZnE7kk6tJ5kkjfzNUak3d3L56K3A28WufCpQoxYkjWCBMH28I/wCKxFaNhbmzDXNBO3IVye5sydaxYOgBPks/8VizMZQt51bMFMEajTTziayzGjRjhse9i+l7IxCnUDmCIInbnXbDVO6qKZzrUlVpuF9x84Txj60AbZ7tDJ1jP5Kqn3JJEawJ3F/Sr97s7ff6fe/pfcoq1DudHq/brl722LtAY1186lK/Eiu3AyrJgKAKAKAxZAYkbbeVYaTM3ZUcWssktbCnOdAxgBj5gGA2vv61XYuik86+pIpTvoxW4bxe/ctXUuWVR1zqQGmCJ3BC6NyMa+mtQ6lJ00ndO5KpyjOWiaszQeH22s+AzdBU22GhDaaEcoMnXYe9R0iW5yv8WxG4w2buswIcswg6eFdz6nwj3PWt5WUWZpJ5vBfk9FyOep/Ifv8ArUfZXJFtTXcu/v8Af70rALC3wtxYOKnTPmKkfdAChx05kzoQAeWs1YSTod71br2Is8THve66v17jT2TtD6vPJnJHtAH/ANasez4/6Pm317FdjZf6vki8qcQwoAoAoAoAoDl2N+kfFW71xGsWgEZlyHNmEEjVgYPXRdZqunjZwm45T0eH7Ep1qEaim9fAr+EcXuYy5cvXozEwoAgKoAhR5c9+ZqrxlRzmm+R1p0Y0VkhsbMXdK3bLKJOaNPMGDr0/qajx1TN7aO5F4stwJazFSFJBIPPYDbY9eoHWto8TK+YxwK5zEwo+I/0Fc+J0m7LQtRdVBCiBH+v+tYvqc8t1qe9+xBbkCF9zqR8v1rLb3NUknY8t4vcnY6Vi7M5S87DY1jdu2SSbeXOoP3SCsx0nNPqPWrfsyo3em9rX8tSs7SppJVFvt5jxVyU4UAUAUAUAUBW8bJCqYJRSWaNToPDp0nWfIedRcZGThaP1O1BrMUfEFgwBAOp5anefOqV7lnRta5EtjUeta8TvvEhcX4Qhy5brs4aFViDkB3gAAxOXViTECda2m7o50JtXvsUDYnKSraMCQR0iB/v/AM1yykzxL3slwwYi4e8ByKJIn4jMAem/yqXg8Oqs/i2RDxld0ofDuzoyoAAAAABAA2jpFXxR3NWFwaW5CDKCSYBMa9BsK0hTjD5dDedSU/mN9bmgUAUAUAUAUBwztvby8QxOZd3Bg7EFEI9R/vVJjL967HtuyEp4KK8/uY8Cxqm6yjTMoPuNNPbLUCrBqKbMYmKjPQncWchBcXe22b25/ka0pWzWfEjM14LBXr9skFRmmAxOp2MQDAnSWjUGu0aaTOc6qi+J5gVeBbUTcdtfXoekR+VcZRvI7OStmexevwBjct2y2VMme4/4mmMq/lXRU7OxF/k/A5LnZE7H8GuMFtWlVLSzqTJJO7H2/Wtp03okjlSrxV5TerIGN4DeXwoBlG7Mw35seij5kjatO5Z1jioPVjF9HnDctnv23uaJy8IJOb1Y6+gWrrAUMkc74/YrO0a2aeRcPv8A1+xuqwK4KAKAKA0NjbYuC0XUXGBISdSBzj5/I9DWuaN8t9TbJJxzW0N9bGpjdQMCDsQQfesNX0CdhXucKcXnNx3ZYAtyViAAWMKB4pPMbbc6psRQdN6bFjTrxyq2/EyyW0PiZQeQLCfQDcmuCg3sbuq2hY7S9tBZuG0lo94pEG6GUSRmEW/jcwQeVT6OBc1ebsvch1MUoaRV31xFLF/WMWTdJQNrAkJH8qgn2YzU+n2fRSvlv5/ojSx+IXw5reX7/Q7dgmF0OwuMt23vaPhJBAJmCDlmPyOu1QqWClSblfrx68fAn1MZGslG3XNdeB0arAghQBQBQBQHimf3FAe0AUAlfSHgsCV73Ef2yiEVGyvc5hCPwyd+UnUVExUaVs0+Bbdl1cUp93Q2e/JePW5zTgXD7mIxCENDvcAViOkloHJIn2B8qqoxzyVLn7F5inCnTlJbRtbx699S7xUqzI4gyVcHkdo/fWahSg4ScXujjGSmlJbMsexV/wCxVFBLW7uR/wC6S7K3kPF80qX/AMuZCrq0mn59ehMwGGCYm8xgZXzDzVxrHymuC+dnSo70opcTHtNw+9iYFq66aiMmgiNZIM5p9vWIruml8VrvxIU+8jHLHTmMWBtOllVPidVjU/FG0nlOnpWb6GmmYUsXwfGd/cbvmNp7eXKcoEsDPmNTHpzrOjWWK15m9OUs95Wshq7IYh0CYe8HV0ByAxGk6DQHaY3Gh1MVNwVSV+7qJprY542EXepTaae411ZlaFAYtcAIBIBOwJ39OtAROKcTt2EzXGAkwqyAXY7KskSTWk5qKuzeFOU3ZfXw8RVv4LPifrBdUbNbfI9piwKBQVW4V0BjcDmetRMqlU7x6Pyf6JqqTjSdJWa8/wAX+4zWOLqwkKZBhhIEHpLETO/uJjapcZuS0TIUoZXZsmYbEK4kcjBB0IPQjr/sRoa2TuatWPb1lXEMAR50cVJWYTa2NFxrOHtljktou5AAHkNNyTy50UUtEhKTerZyjiZbEYpr7gZmGVdBKoCSEn3HvPWptGko/E9yBWqufwrY0YxRbe24gZjkboQQSvuCI/mrZu0k+ehqlmi1y1J3Dr/1fF2sQpYBot3QlvvGcH4B1AzQNOo6CuNeFnc7UJ3068vydaAjao5KPaAKAKAKAKAKAKA4h2+t5eJYiVjMUYeY7tBm+YYe1UuNX+oz2vYdv4qV+LGb6LLdtjevP/aWyqKPwhgPEB1Yyv8AKeprtgKcIxc3vsVnbs5qcaS2tfzev2Nn0k4RVuJdWJuIwcf3IhvlI/lHSuXaUIqcZLd/j/Jw7Lm3CUHw/Il9/dsgtaulWuIS+gIO0bjcSdupqFTqa2sT6lKM9WOoAvIl1JysoykbgfhPpsQeYrMotMj05pRsS+HggzrA3rC3MVWshvucWtloF2D+HIS3oB+Lyg66V1afAiqnK12gxzFmCDdiFHqdBSKcppLmbwtGDkxs+rjPnOrAQPIc/c1f5VmzMp8ztlN1bGpRcZ7VWcO+Rg7ERmyCQvqZ38vMVEq42nTnke/2JdHB1Kscy2MPq1s3BigzXbdwBIcki3mIEoD8MsFBESDB0gg9MkZSVTfrgaOpNQ7ra2vn5/ggYzBtfDlnz20d1t27hC/BKk5gAWJIPxSI3k61pXjeOtn4MxGpOnJZNH+yuw+CwwSGZgQSBbUwDzEBQBBkDaoka9HLre/JNkpyxVnNrbwRYrggvcKLYy6rkcCAIliInpI067TW07dyrK2pwjVlOTlLc2jgNtbjXQzhiBBn4IEDK0ZgPKY5RGlR3OV1K+qOqnpl4F/wzEl0BMZgcrx1HPyBEN6EVb0qmeCkQ6kcsrC329YlsOn3ftGI81yAH5O3zqTR+e/gRcQ/hFtrflrUq5CK/iEFLit8ORp+R1rM0sjubU286sRca4NkW7n/AFFCECZJIiABqSTyHOtajjk+M2gpZ/gOi4HtThrdpUJZSltBDnWYACS5zFp0zNoetVbrwLdYWpbRHljjeIuZGRsNlcmFEvAH8QcBvWBUb+TUbVkvySf4tOMXdvT0IHELt0ziblxQ9v8AsrakqvhBO8ycx0J2gARvPOVWbkpt2s9jrTpQSdNK91q7bDupqzKo9oAoAoAoCr452fw+LWL1sMQPC40ZfRhr7beVc6lKFRfEiRh8VVoO9OVuuQufR/2UuYZL5xEBrkLCtOiZvHI2JLSOYAGx0EfD4dwi1LiT+0+0Y4mUHBbL3f4Kn6QLDK9pWfvc4ZlUIqZiIEsw+I6noI5VAx0XBq70fGy/G527PmpJ6Wtpu+kLWM4e/dOwdGY/9OCGhNWVTMSIPLX5VWU68c6jZpc+Gu1yfLOuGhO4TxZ7AyMp0iYidhEqfC2kaypgAEmK7qvF7+pieD7y8qb+nL69Iu7PatEALKYJjRQrewzsD8xW6nFuyev1I0sDV6aM8VxiyJvW7YLRnJaA0TlLBZ1HnI8prjLERzZYq/2uIUKtssnpt+bEvh3aXDWiz3czXBEPAyHMSoy6+HWQSdoOsVYYDE0rfEmpdceH1IeLwtdL/j1uXA45cYSoAHlbLD/E725/w1Yd/KXyxfp+7FXp4mvh/apTeWy7IWYMSQuTIFUsS3jdYgHXN003jaFe8sstH6dep0dGThnUWkc87Q2bwe5edSqteYW2eJ8TEaLMsCNfEBoJqmnBupKXN389dPKxdUakMkY8l6aajv8AR5fD4Y2XBK+KJiCpCSI3Alue5JPOrLBTTi4ciux0LTzokcY7Puttzbcusl4bKWU88hjxbc9dzJOh7YjDqrDK/NaXt16kO97cGLKWPhdA5Y6ljavRBiIgFYj9TVbLAyyrLJN+TX7LH+biMuXT26uM+Gx5cq5U5ba5XuaAS2XYAmAMusxEryJInV4vuklw3IdNau71Zh2k4uMPZa4RMQAPxMTCj5nfkJNQIU3VmoROrcacHOQo4HiGKQm/3p7xxBH/AE1XU6odIHL73KdSa9DHCQpwUY7lR/KnOeZ7ciTe4texLh7wUQgyqoIAzSTuT4tBOvIe/SlDLe5pWqZrWPS1d0cCkxsvc7tSAXRhJ2AlJY+gn3gVwxlZUoeZLwWGdapZcP7IWNw03wFcPctuCrjZYIPwDQAkD4mJidKrc9bFTy8PYtpUqGCgpcXw4/o2X7P1hhduZbYASMmaALglCwLSQWlZBEHnzqDKybUdi1p5pJOb+IuMHZuWYusLhsAGSCLlsT94yBcWPkNZ61pZtXsbOUb5b2fK4wW7ii1bYqhQXF7zXXLmWTBO0SSOYBreja8W0tyPWUviV3e2g+1blGFAFAFAFAFAacZaLW3VTBKkAnUAkaT5VpNOUWkbQaUk2cy7cpinu27l5Fti2rBAGkNBUsZ3AIPTlVLjZ1JK9WNlsvcvMEqMfhpu99/sS7dmVVyovBn+zI0KI65TPluNPWvMuVm43y2Wvi0SpS+JxvlstfFp3KnieFW3cHhJPhtW88MHEE5gfikMwnXr0FSqM3OL1/5Pw8OWy0OkZOVql/8A64Wv1oY4zA2e6zlVdAF1VmLZgYcgM0afntXShWl3qUrrfgtrabdcTZyqP4db+O1uGpaYLgveWnN6S26AtlyRqAcum4nUEDbWNZlGkluiJVruLWTRfcr2wluwQO6VgpXKMpJIBE22UNDFhPjOaQToMtSHVjCzlG+ur5LrrU5pVJ/LO2nuvH7FpxDB4SGNnBglShIkgMrbFdYI1G3UV2rShqlF6eL2NKVeSku8qpXXJaPx4nuBsp3tlMqro13KFymUAXXm2twxP4fKtYJxo6rfw5GleUp1W811w1va/wBiLxng7Yi61xTqqEKh3b4s2SdpkCRvETzrRXOudQ0sMXYXC93MZYKw5ClfGDqGYgB2Hi2AywRzFWGCTV3wK/GTUmN9WBBIrcNskybVsneciz+lYsjOZ8ySFAEAadKyYFbtp2XOJshbGVbiuGALMqkAMCIEgHxTMcq1pwhCedIxVcpwcLisVjNbZSrL4WU7j19vYjUaVYRkpK6K+UXB2Z6q/OsmhqxVwLW0UCkt8NN8i5mIDEKqggeGdW6jmd9gKocbiVWq/DstEeq7Pwrw9C8r3erNuFyWyrLor2lut/C2ouAcyJUH+ap3Z1ROm48ir7UoyVZStvp16lxwXDhx3dxJuhSttCBBttJVG6gSw9QetVEmpzbXN2LuClTpK+2mbnpy/JPwXDhaK57zvbeUa2IOTpLT4o2119d61SirXe+50c5SuorVapviUF7GrbsXrClSwuZFtMYfI5GQqegRiJ/hPQ1jLx4Gyld2e/XAZuy/ajIo74XlQmDnBbIdIIOrZTsRyOXQAyZNDEZdJu5BxWFzO9NJPkMOF44z4hVC/YuSqMQQZC5iYOsSGEETsfXtDEZ6llsRZ4bJTu91wL6pRECgCgCgCgFjt1aBSySAYuQJMalWIBI5GIjzFVPbKl/HuuD18tUWHZs1Gq0+KsUCAK1pipBdChVYyAwDrGgOhGmnyryLvJSSezv42LdtyUop6J38SgxGCZwql71skZkUkkzmkMTAXTfKBOmpnafCqotuyfB9b/W9vA3qfE8ytv8AZcuRjw+wHxS99JIICApkiASsrzJaTO5kVJotaJbPxv7+x0qUmqLle9nf8adeA7XbwtW3c7AEnWNANdTpMdalx3Kp/EK+PdXvkd4MoEDaHylT8O0EsoHL4yNGFcKuIdP5Vfr+tSRSouS1ur/Yj8P4mQr94GhIjYFVI+BwLijRs2wgCBOhAlxr0pJd69ddr2flbrzRGq9nuc7wV09vGxF4vjO5dbiuiuuoUEMUUDRSizmnM7HUkhjqYFR1UVSf+kmorRcL8314ErDUqdOk4VE9fD3v4Dl2Z4z9asi6AlvMzKvia4zZQJZbYUMV15kfIgmwpYZNZm7FdXlkm4p38eHub+yPEcPez3ES59k8H7MASRMwqyWEkEaweu9d6EKd8yTua4unUpPJJrUbxeXKGzDKQCGkQQdjO0VNurXINnsL47UMRK4S+wnRgAQw6ggnSossU09ISZNWDi//ANYev9Gtu09/7uAvn5D9RT+TL/1yNv4VNb1oe5dcHxrXrS3Gtm2xLAoTMZWK7j0qRTlmjdqxDqwUJOKafiil7c2LZs5yIugHI67gDUz+JZIEHSXHOsVKzpLNHfrczSoKtLLLbrYRrNrEZQQqNpOjFTrscpBiRrvzraPai/7o+gl2O7/DP1M7fCb15lDWyEzCR+I8geQH6/ryxWOlWjkpxavv+jvg+z6dCXeVZJtapfkvsNgiGtxZ+F2GvPTn++dQIwaa+HiWNSqmpPPukLHEMPIt2wAoNq8F9C8CfcGrDAQcoTXNMre1JxhWi+TXskTb+Kzd1dBKkMLbTuMxCsvXfKf5elVbi4uz0f6LiMoyjmjrfVfUm47tJaS4bNlcxLAh9IB6EnzEaA66aV0k4pPL5+JyhTlKzm+FmuBbcDwAxV17ty2uQrkuBssyNVAymQRJYNIjNpvpIw8XO7dmmQ8TNU0oxupLj4Hl2x3Zu2zJ7oBFZY1VoIzjn4TE+tR6sckmuW315kijPvFFvi9b81yJXCVU4q0gJy27bMgiFmFXQelxvlXbDa1LX2RwxN1Sbtu/3+htqwKwKAKAKAKASPpYtj6qjG4FIuAKpgEloBZZOjqJM6iCwO8iFjo3p3vt7+BP7O/3bWvf2F3g3Ec6KgY2vGM2aCGJIzJv4ZGo1Oh8q8jXo5ZN2vppb7/TZl5KLd5TV5Wt5cnyaJVuyGKgreZRcYnN4Mh8LaaDMsjl1PnXJzsrppO3nfh9GJytd3inZLnf72ZW8aMBbpuPEtq6ZIiAPF5EaEzJMDepOG+bJFK+mzv148jpCpGmmpJW0T15+HPysVa9qHukl3Z1gBUQQA+sOQFkBYEg5hOo2gWlVTtbRc/L+/p+4sKMMzyXkt1o/QsOHXSz3bjhY8MF1+NEMM50+PQDyyjbaq+tDLGMVfjtwb4eX9ndazy6p2ta+zd36eHIqeItfa9NrKbStNtw1pDDEM5hmDHUtofPrVzgKVKFL/WWskk9dl+9iuxdGrUs6V45eFpav0tqbuKcDzHvLXx5kJY3LZLAglw2dwCVaADznppVhKOFlFRVkQaaxtOV3FvzRDwGExVp1uImV0PhbvbRJgwJ8exRmB9NN6g2UKmaDXsT3mqUctRPbk9/QcH4xiymUtbHj0Yd2CF8pcqPkTvW38mva1orxutPpc4/wKV72k/Cz/Q34ZlfCocOSy28yzuZyspcRIaCZgeYGoirFNNJx1sV8ouMmpqzKqxi1tCSCjLcCxIcMrnMGLAkkC5nAnXw7CSKrZ56UVOb+LZ8nrudVQVSd76JX9DQOJ3LjOt0EBJ8IOYtBblPOQvnPMVpTlUrVMsr2V79ex2r08NKmu6kr/0OvDsObdpVJlgPEerHVj7kmrmKsiBJ3egs9o3Fy7cGeO7FtQOU5g5JPtb0/hqvxM7zaT2X3f8AgssJC0E2r3b9l/kXu2nfSotgIxuiHB0YquikTqsSY8utSsLSVSc86RDxlaVKnTdOTNnA+NW7yGXe3cRwXtzMTpKnSVnnXDEUHR3btfQlYbErEbRV7a9cizZ1DEs9whbpn0I051wbV9W9ySoyatGKu4/YXu0FnJdtMoYAd5bYtzaQ6/5Q9WPZrSm4+fX3KvtZOUYzbXAhDhqPdJZnIJDZJ8MgRMczEaEx5VNqYSm5941qQIY2tGn3UXoTOG8KW7hsiqBeswCWI3TkRpIMz6OCNYqglTalKNtUemjWi4RnfRrlsMKovhLOxJ0D2yVK+U6E6+laqWWzzP6GHHMmlFeTJ2GV79tri63Vm1cAIUsF8SMOWbKwkGAZ5QKl5XVhmW+xCuqFRRfy7r6nmEtXXvYc5bilNSWtlRAlSC2xkMRE9DymtaVOopRbM1alJwmlx2/obanlcFAFAYXroUFjsPf2A5mgI5xbf+k/zt/+da3fL7GbLmc77Y8Oxl8l71loUOLa23tkAGMoOZwDMDNI6QRAFVlehia1S6tZbL/HH6+Fi3wuJw9CPwt5nu/urchMwpxFnx92kBwhVjGcxmKlCNI3ncb7EzpLsuVRWv77dcUTZ42E1bLZ8Gvyv7LXE8RxCLbYYe3lJzpmvsxDcydFkeWgriuwZ63l4bJae/5OTxildbPZ7beC09blXxLBYtrgW94mY5lBeVXNp4RrH5mD51Kp9lTjpFJfnzO0MbQSzZW39F7fnc9xGCxVphbi2WIH32IEmPwVn/pMpato6f8AVIWvGPqy+wIu4cDD3rWYMSyMrZShaAcspAU6ypBB0Opmeb7Iq1OK660ejK6rXU5d5DR8STgsdjMLeFoWkdWMwzN947qe68I3kHNqdI5z8Jg6tKOVtNcP8nGvONb49n1wLq/2gxS3VtfVbctl1zNGpj/0amKjfWy9f6IqjpfN16nl3j2LF/ufq1udBmluYnbu6Kimr2Xr/RnJpfN16mGN4tjBdFnuEExLLmnXpNuAfUH0rHc3V1YRirXzE+1x/EWWSwmB8OkHvHO51J+ykknUmZMzWFSklpYx3cJLM5e39kDjfFcQbmUYMI5IzOpJLAiMpm1B1jefh96x/Hct7GVTg4/N16kQNiMPftKMPMFSZHxfEACRbEkN4pM6getaUsFGnH4Lfu3N7iMIWbT69S24h2xxVu93QwqsSQB4mEkiYHh38vcwNa2lFxV7oxGjBq9zzE4bE2kz3xadWdWuwzeCWkxK6quaNx4V57VElhpyu9OZ1p4qCskmrJq5S9pWy3rBysrd5dYQQw8IHiykGY19pHOKzQhUyzlBWd/XwNcTUpZqcKkrq3p4lViMJb7osPDdzBkuoTljnDDVJ10MrtrUuli6db4Jqz4pkKtgKtBd5Td1waJGO4xjLFtXd0vLdUHYA6ZdcyEqTryArM8HGbdm0a0sfOmo3inbYn8d8dhmzOzKouDTQG2fGd/wZh71W4arlqKV2/6/ouMZRvRcbJf3qvcgI0BW6b16Vq90eVRMwOLFt7rvbYsXXIVUsICgahdTO8x0HKqHF0akqjko7bHoMFiKUaUabna97/5L/hLXcSt3uAtu2GEB5U5oB+HLIXWJPQ6VyWHqWa+W/A7PE0k0/ma0bLfgdq+t64XTKjqC0ldHXTQKTOYc/wCEV1oxqRbzbHCvKnKKyvVfYvqkkUKAKAKAh8QP9mPxXB+QZv1UVlA3qJJ9v9acDBm6AiDtWDIq9ouzuhuWYDDUg/C0bBv6HccuYObXd+P3O1OrbR7C0/G7vcW0azLWyVLRqCNlaNAcsGdiDIrrSUW3qSMiTunubuOcVulrR7mPCI0PX/iu0IJXNIRVnqecb4hf75Ga1BIGytyJ60hCKVkIRVtybx/i+IDITYjQ/dbkQaxCEVszEIJ8TzjPFsR3tpu5j4SPC3XrNZhCKTSZiEFZ6mHH+JXxiLZ7vXwn4WiZNZhGOWyMwgsu5jjOJX/ri+DxEr91o6CijHLYKMchnjuI4r62s2/vJEIY5c6xGMctgoxymzH4zGfWl+z5pByGNY86RUMuhhRhl3NfG8filvgMoA8JnLoB6zFZgoW0EIxymHF72Mu4q2toBjkVpGWFEmCTHhHOefIGuDqwirR16+3j6XMwUFG8hi4TwUYebjt3l47tAAUHcKOQJ1JMknUk8uUYa36XXuR6lXNotF1uWvFsMLlm5bP3kYfMGso5J6nMcRjbf2Fxg+V7LAsNYd1BB8viPyrh2e1eUVvp+ST2qnaMpba29jDF4A2rFq5ZOYszElRII1+JflrvUyrh6VZ/GtSBh8XWw6vTenLh6ETj1trdpGdVl4khSCvwzoQZ36iosMC4y+Gbt1yJtTtRTjadNXfH/K/I1KVZApuHKy3AYHIg6e9V9JrNG8uZaYiLyyaiuAucJXPh1J3KKfmBXpIS+GL8Dys0lJotsBcHdieWh9qxOOpqnoTuEcRGHvhifsnGW4eQ/Cx9D8gzHlXCtH4c3L7EmhO0svMf6jEsKAKAKAKAh4vW5aHmzfIR/wB1ZQZJQan1oYRnWDJ4RQCp2m4Bnts9o5bg0M7MJkBvSSQw1U7cwdmru63+/h+nwO1Krl0lt114ipxTj1/wJcVAyKARBBG0TrBB5MDB8tq70Zq7O8acd0S+0fFsQXSbeoX8LdfWusIqOxrTjGxM7RcSxX2Z7swVP3D5edawjFPQxTjHXU08Z4li8lk90fh/Aei1mMYpuwhCGp7x7iGKF223d/dBHhPInTekYxtZCEYWPeKY/EfXE+zI+D7h60jGOWy2EYxyHmP4tivrQGTSU1yGPnPr8qRhFRsFCGU18W7QYlb6jLJIUoAs5h1ESSN9QDFc89OKsZhTi4ss8PwXFYq6LuIud0oUDIoUsd991X/Mf7prg5ytZaLrrj5I0c4QVo6/YbMDgUtLlQQNySSSx5szGSzHqSTWqVloR5Nt3YYoaMP4TXSJzZtXVR5iteJk5h9TNzCPZBBKu4VTuDZLAQeRMR71X0ajp199L+xa4mnGrQvl1y6eZGvqr27H1e5lOSSjGDLcp51exe9zzMktLEztkMQosoW+KVkQd8o9a5pxUWzrlk5KPP8AJNxeK7uzcdXBKWDlGXUlphR03Aqjot5k09l0j0mJilBpx3fPkrXKnh9rIiJyAAHsNK9HaytyPL3u7m7BpDsp56j+tZk7q5qiQy/dO3I/0NabmRk7GY9zmsvLKgBRzrA2yMeccj0npJhVIZHpsT6NTPHXdDRWh1CgCgCgIt1ftrZ6I/626ytgbrTgzBBgkaa6jcetGYRsrBkKA13U8J85rK3BU8T4HaxNtQ4hgvhYaMunI9PLY85rMtzeFRw2FHtHhMcmUmLttQQCiAFRyBQCeXKfRa2pTyOz264f5+hIp93LwfXH9mGN4ni2t2mEQwIEm3uIkDUyfKu8J03qgoRTaZ5xfG40WrZccueQaQOZgVteEbsU4wcml+SPxbHYu53ZBJAX4vCF5aZhox/uk+1a05wl8i665G0YRW5r41jcUMQqlibmVCIgzqDIA3ERroPMaxh1aaVl116eJiEIuNy74f2fxeIuC7fvuiwBkBBJjruo9IP96uDlJ76eHH9L38znKpTirRV+vXrYbcBwq3ZBKjxH4nYlmbzZiZPua0VlscJSctyXcuKurEAdSY5gD8zWdzU2VgELiGKW3q5jNCLoTLNMDSt4mDJb8d2uVjmG4GiwJ8R5Tyo92YErCQt3FA5fDcvfEJ+Ni3LbRhVTWsqsti8oJyow34beBR8V4eLd5HI+y8OYoZykkakHZd9OpPkDaYLEXjkbVykx+FtLvIp2bd/DU2//AJGMXurk20g+IFYI1gg85g/y+k74ueWnl2cjTA081XPq4x38+BO4/fZraIwX7a5mkROW3B5fxZKiYGMpzu0rXv6E7tFwhHLFu6VvUjXRABH3TVwndlGe4sTDLuNazHkzVmwX1ZfiA8iYI61q00ZuL3Ce0F+ziWvISVnVJ8LoJhSORiSDuCTykHnVpZttzpSrZHbgdc4Px6xiZFpwXABZD4XUHmVOsTpIkedQ+NmWCd1dFnQBQBQFPj+KKl0gEF1Cyp5AmXY+i6+caTWyWgIeExcYe2QWDXLgYFe7R7niBJKnTUaHcxzpbUyWrcZsBBc71chXOD1UaSBuaxYwR+0WMQWmQuodlzAFykhWXMQy66SNBvMc6JBEnGYs5bbJkyuyg5yV8LAnwgjV9vCfOiBJtjQen+lGYIfGsX3NkvKCCoBuTl1YDkCZ16b0RlETjXZ6zeV2ygPBOZTkJIBjMw3HqCPKitc6RqyiKnEuD49bVspdN5AogBgSJA5x4h5rv+GusamV3fXXh6HWE4N6qz66/JgOFYzGZBeZ0tKIIK5SdpABHl8TD0HOsZ73touuf508A5whsrsuuHYK0mEa+t7U6m+bbMSQ0SVaWY6ZZJ+Vaq0dIo4Sm5PUakxKFM4YZInNOkDczWhqQ+KYu2bOwuC4hyIGy94MpbRuWms1lAi8R4hbFq0YtMGKhULrHhIPhJOUlSB8pEkQcpGOIY7tLbRVZQXDZcp2BBfKYPUa+W0kTNFEzYicT7S22EWWOqhu8yMwIz5WQACSxyvB20nzrKRixs4nxM2kw7eJVOhMCCY0RgdRJ5gGI+WWtWYFXD8UDYm+DNtrq2bjKRMFlVXA5kDKPnVXi4uM78y4wVpU7WvluXN05g/jQ5nC6rG3tXOTvfVb2N4KzXwvRN7mDrrcYC1CjIAIGp002rMpNtydnbQxThGKjBXV9X/YvY65OJYEBe6VUiZ1ADOfcso/lq27Phlg21bgUnaNTPNJO/H1DiPF7NuMxmRoBr7/ADge9TEmV7aRSWeMM2ZFhU3DPuA06exmDXRpM0TbK/G3s1wBnW5I8JjSNeW06flWM0W7XEoyWrRswuBxBuqtqxdZXMI2UwY3hoy5QQRJOnOuUqyi7HWNByWh1PsL2R+pK1y6wfEXBDkfCo3KqSJOvMxsNBFQ5SctWToQyjZWDcKAj47FLaQu2w9faYGlZSuBVwNuyve4i67XWuOVa0VQTLKVlDrKgSNfh1rez2Rnc24p7d0XVbLbtg2u5F22CJk5iq6HOSYjfYxrWuwKnj3DLqZEhiBpbCwyMYJKrbMsBlDTLb6gdMphMsuC9n2a1bd3ZLgJKllRiQ+RiTmkzKgyYII2rDYbJXGMUbuGtXdVi58GTvJILAZiFlNpkRvE60WjBT4/id8KtvO+gTxEQxUMCHIEMpMhTIjSSOVZCRnauYrFRcKMVIyMLdxbYUFwxZAwYOcoVc3hIgxEzR2Q0RfYy4T3uFQOMthXV1yuWksMkPoZyxqdZOo3rVczHiLF3iGIspbUhrcuDbXwp4baqCvd5mCodeYgx77G1kzDg+MxN60EQM5tFGQLkA8OaczMwJzEjSIAUxyoGkhhvWSuHtWHDm7eJ1e4ZzqMwzOnpMDSAd+eDXxKTiHDrlgiUBkNEBmUPdGQguWXNnIXMgXqZkzWydzO5h2f4BcvpmuOPDlyZkLAoQNBJyEQqiQCREHyN2D0GDG93cc4W49sWhYVhGVTmDGWWZUAAbR96tdjHiQOI9mmAX6vDJGmoU7TmLCJJIUaCNZPWtlLmYujYnDLGFsd5fIa8gLibhVv4U0Y8xEgQTrFauRnWTsiDgeM2md+9VHw126xWQ10o8IAmTLoDDsCoIOboZLMnqncy6cl4MgYzBYY3BirV63ZbvCMjplyhZDKyLqASA0tEAidYrnVjGcdeB0pVJwdkXOBLMlom3b1djAPQkeUg7gxsdhVe4vRWT1LHMnmd5LRI15fCs2tM7M0HkK0jG6Scd2dJStKTU+CS8zlzYlHuZrjlc2Z9zILGSBHIT+legoJQppHlsQ+8qyl4mF57WdQpJAjMWBGkz97lB/KusakZK6ZynTlF2aNycFu37uSzauMSAw8ByweZJgAb6kjeuH8ilNvLLY6qhUitVudVbsFau2sGt4nvMPbCObegfQZhJExmzQdwGbmdOGeV7kvuo2SfAbcPYVFVEAVVACgbADYVqdDZQBQBQHhFARn4faL5yilgImOX6Vm7Fyj7bWwuHQIAv2ojLprDnSOek1A7Qm4U1JbponYCCnUcXtZkXshxO/fe7ncN4VjMIywXEgKAD+Ww1pgsVKtmUltb3GNwsaNsvEucVwMOEVrjsiRCvDAkCASYzE+pP6VYKViCZ4Tg4svmtEiRBU/Dy8QA0DSOQ1o5XBS8TbCEB7qj6xp3q2hDhioRnZRJIRZIJnQCJkTzlVhD5mkbxhN/Kj3EcR7uEwYt5T8RZTq7siKQR8TbzPOJO9R542nGcYLVvlwOkMPOScnpb/JVdpOEXMEqXcPdKEyhKqAxESoaZVgMvSQdokitcdialKKcbWudsHRhWk4y5EEdtEK4a3irGYBQbrqxYjKSsxo2rpJEnQH4qQx1N76CWBqK+XWxadnu0dlsT3GEsgoU/tHJRmILNEkElBMawZOgiuixdOU1Ba3Oc8LUjDNPTpDDf4DmK3M7C8GZg2ZiFLbhAxIURpoIImRrUlMjEnD4e/bRVzrcynxEyGca6bwGE77GPuzo0Bst2bkypW2kBRbKgxE6gggAmYjUaDzFARrvZywRGUgSTptJmSQQQSZ5g+UUzMymLPaSw+H7lLHfqlnKUcMXGspEGVKgHYzv90CaRS4v9mlSUuC8xeuY+4103bsYj4RIgEASQIUeEakwFO5k61yr4N1JXT+h3w/aPdQy5bX4kLHcQFxot2yrAQxYa7yIEE7xE9DtXChgpKos2hLxPaMHReR3bfsbsLjLiEv3dq8DzAk6SNz4zHXM0RoKmTwinrF8La8Sup42UHaS4p+X0LjC8fw7ZBlYFQQRImY3yk5vn+dQJ4WUMt48yyp4yM82WW7W+/X0NfE+K2ksmGfN3dwRKjUgxuRI9K0pUZPLa/E61MRFOWbLukUNzsjbueIXIQ+IDLqBzCvIgH0O9Yj2lUjDK1rzIU8DBzuuPDgbbXZlLzNeZ2AumcoA+EaLBI0lYJEHUmuVPtCpSi4RS8zetg4VamZsfOxtjLdcCcqWkAB13mPllrp2fq5MzilaMV5jdVmQgoAoAoAoAoAoBd7bD7K3/8A0/7XH9are1P9pef4ZYdm/wC6/L8oh9h1h73XKn6vXLspfN9Pyde0npH6/gbqtyqCgEDGcQRrmIcODbFxhmnTwhQ2v94NXl8er4mVvD7IvsPBqlFNdalcnabDretg3PD3iy0HKPtJnMRERrNb4Km41lKR0rYaq6LeV7fga+3gH1dG3VbgJ6QVcfqR86te0ouVHTg0VnZzSqtPkchwuJz3j4CZzfD4oAfp5lj71WSjaG/TX9F1KLg1J/8Ad+P8kl8Tet32fDC4nd21ObJ/FJMHWPB02JrNOWS0rq99PT+zEKdKq3Gq7Lr9HYuynHBjMMt4CCdGHLMIzZTzE/16VfUqneRzWsedxFHuqjhe9i4rocQoAoDC9aDqVYAqRBB50BQYrsdYZgVzINMwUnxRsZOs7bzsOk1lSaNXCLt4FPg/o6RcUt644a3bACWyJkLOTMTrpMnUyR7VnNpa3gYya3v4+pZcZ7HJdNy4jMrt4gJhSwIaCYkKTv6n0opNKxlwTdxT4nwG9bQvetp8QAXRmYE/dAY6gHMfJdBJreeJjBXexxjhpS0K3BcMuAhgltQANGXLmJI1ErIAjYjUMekmJW7SpxlZarjb+zvSwDcbvRkzu2SylloMkKxB0FsMq84n4kSfOapJyi5uUdORbRvFalopAPz/AE0rlwN1v1zJvY7jNgYm5aNxRcdbWRZ1JUXcwHmAJirXAfCmmRsXFtJrZbjzViQAoAoAoAoAoAoBY7eM3dW9wufUiJBg5RryIzaxyG1V/aV+6VlxJ/Z9u8fkYdgwct46kFh4iIOgMpHQaH+etezU1B6cfU27RazrUaqsiuMbjQCQJIG3WgPnJ8WWV3Zzrcz90FMEtqWEaAgkLB9vPz07yntvx+ux7mCVKatG6SSv5L77IucKMKtuWLX7h+6maB5ctPNtZG3KuElO/BLxOMqtepLS69uurEnBdsfsnwryLAUd0G8WxH2TNHwkEkZtRk3I0Fh3kpUXCT4dIgTwdpqrFXbeu9vPzKThuHD3XWFKKWYmJgmQgB6EGY/hBqLKTjDzt11zO9RQlka3Sd/DUlpjWwxuWlRZuwVuHyBBG2sTMSNz51ylHvEpN7cDNKgp1LXsPv0WcbXu/qTGHt5ja/iUkkgfxKSdOhHQxc4KupwyvdFb2zg3Tqd9FfDL2Z0CpxShQBQBQBQC72t7aYXh4HfsS5ErbQZnI2nUgKJ0liJ5VrKSW50hSlPYgdnvpJwWKzAs2HZQTGIy25A3IbMVPpM+UVrGrF7M2nQqQ3Rzr6Re0qXOJJcwt1botW1AYQyhjmJCkHUFWWYjXnppExVpMsMHB5HFrj9SNb7fkaNZEiNnjbyK/wBTUJ4ZbpnV0+BTcS45cxd5MihcqaANJBU5s8wI1yiIPKuigqcHfrwMxjeVuZlieO4xxkzsOpAVSdCNxqP5YrCjTWv7N+514+xH4LxFsJibN5ArMh8ObaYYFSOQILCeWhrpCbTzcjNWkpLI+On1PpXhuNW/at3U+C4qsvoROvnVondXRQSi4uzJNZMBQBQBQBQBQCz25+C0f4yPeD/oare0/wDbXn+GWHZ7+N+Rh2HuT3/TMv5ZhP5D5U7N+SS8TPaPzRGmrIrgoDivbfsqcPde6ASrMzkToQTJYf3ZEqduWgqhxKqU6rU9pN5X+H4/f1PVdmY6EoqEuFl11oLt2/4AFbKv3h19T08udR4qz21LiVPNK8tka8HhHu62wMv4mMD2019dvOt5NR+Y5VMdGOkFf7F9w3hgtoFKJIAzEM2p0lojQmJrnUq5pXTZURi0td+JsxvDVdCMiSR4SXYQY0O2hG9Kc8rvczNO2hW8IsXsPi8MzwsXrc3AZVRmAcsSBlBXMOmu9S8NKLqrKyVi8XGphZQnHW3nqd/BnUbVeHjj2gCgCgCgPnjt9i8vGMQbylsrDKDtlyJkjygn3JqBiYybdvAuMHKKhH6+oq8WxCuYA9PLpXKlFxJNaSkrGGJuiUYfEBDe21ZitGmJPVNfUkniUCNDv0rn3TOjqo02MbluI4B8LD4dyDoRA6gmt8mjTOM5rRkzF8VBJy/mNR7cq5RovidXWi9ipuXmZgFBZpBAAkn2qQopK72OE5ttcz6l7JYA2MFh7RILJaUMRsTEtHlJNT4qySKWpLNJy5ltWxoFAeE0B7QBQBQFR2m4S2JtqqMFZXzidj4WWCRt8UzB2qPiaHfQy343O+Hrd1LNYjdj+B3MLbZbrqzMfuzGk8yAZ1/KmGodzFq+5tia6qyTS2GCpBGCgOa/Shjrgvpb71kt92rBRlEtmuAmSpO0DQ7E9arO0ZOyja6f4LHAxi7t7nPrfCbJ3djHIuCOX3Yiq91p8Ei1c21ZybXmWqWgv/WYe6/+P6Vz+n3MZlzMsqkf27euZf8ASPen0+4zeJryIJJvsQOZZYH5VlJ8jDkuZquXrGpbEATprdUT+/3NZUZPaPsM65mnDcXt4fSxjntr0S+Mv+D4eusfrUqNXEx2T9DhOFCXzWHLsB2nuX8Wtr6215crllJtmABofCoO/Of1qZhqtaU7VFpbkQsVSoxjeG51Gp5XhQBQHKvpP7B3cTfOJthmlVHg1ZQoiChIzLzlTMsdKiVo1c2aOq5fomYerBRs9Gcyu9i8SDBDz0Ni8D/hyzXDvZf+EiXmj/5ItbP0b4ruXvOrqiIzksotmFBJhWOaYHNRW+Wq9VG3m/0aPEQTtf0Km/2aXdb4/mAP5gioccbzid3B8xy+insXZu33e99sttBlIzIocmBBVvEcoaQTpI0qbh33yeaOnjxImJm4Ws9Rt7RfR8bl0mzbstaIHgcmVIEGJVtDvuPStK+DnmvReX2+xiji4qNql2Y8J+jllPiNq0p+IWRLH+YqoU+cNWkOz5yd6s7m8sdFK0EdEtoFAA0AEAelWhWmVAFAFAFAFAFAFAFAFAFAab+FR/jRWjbMoP60BEucBwrfFhrB9bSH+lDN2Yr2dwg2wuHH/tJ/41iwzPmeHs3g/wD9TD//AAp/40sjOaXMztcCwq/DhrC+lpB+gpZGMz5khMBaG1tB6KB/Ssi7Ny2VGygewoYuZAUB7QBQBQBQBQBQENuFWCcxs2s3XIs/OKxZGczJSKAIAAA2ArJgyoAoAoAoAoAoD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C00000"/>
                </a:solidFill>
                <a:latin typeface="Georgia" pitchFamily="18" charset="0"/>
              </a:rPr>
              <a:t>З</a:t>
            </a:r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адачи: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550" dirty="0" smtClean="0">
                <a:latin typeface="Georgia" pitchFamily="18" charset="0"/>
              </a:rPr>
              <a:t>воспитание у детей правильного отношения к своему здоровью;</a:t>
            </a:r>
          </a:p>
          <a:p>
            <a:pPr lvl="0"/>
            <a:r>
              <a:rPr lang="ru-RU" sz="2550" dirty="0" smtClean="0">
                <a:latin typeface="Georgia" pitchFamily="18" charset="0"/>
              </a:rPr>
              <a:t>расширение о том, что полезно и что вредно для здоровья;</a:t>
            </a:r>
          </a:p>
          <a:p>
            <a:pPr lvl="0"/>
            <a:r>
              <a:rPr lang="ru-RU" sz="2550" dirty="0" smtClean="0">
                <a:latin typeface="Georgia" pitchFamily="18" charset="0"/>
              </a:rPr>
              <a:t>повышение компетентности сотрудников ДОУ в вопросах рационального питания  дошкольников;</a:t>
            </a:r>
          </a:p>
          <a:p>
            <a:pPr lvl="0"/>
            <a:r>
              <a:rPr lang="ru-RU" sz="2550" dirty="0" smtClean="0">
                <a:latin typeface="Georgia" pitchFamily="18" charset="0"/>
              </a:rPr>
              <a:t>создание информационной среды учреждения по здоровому питанию;</a:t>
            </a:r>
          </a:p>
          <a:p>
            <a:pPr lvl="0"/>
            <a:r>
              <a:rPr lang="ru-RU" sz="2550" dirty="0" smtClean="0">
                <a:latin typeface="Georgia" pitchFamily="18" charset="0"/>
              </a:rPr>
              <a:t>помощь родителям в овладении практическими навыками организации рационального питания дошкольников;</a:t>
            </a:r>
          </a:p>
          <a:p>
            <a:r>
              <a:rPr lang="ru-RU" sz="2550" dirty="0" smtClean="0">
                <a:latin typeface="Georgia" pitchFamily="18" charset="0"/>
              </a:rPr>
              <a:t>разработка и внедрение эффективных форм сотрудничества с родителями</a:t>
            </a:r>
            <a:endParaRPr lang="ru-RU" sz="255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DCIM\100_PANA\P10008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64904"/>
            <a:ext cx="5634508" cy="408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58844" cy="1143000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srgbClr val="C00000"/>
                </a:solidFill>
                <a:latin typeface="Georgia" pitchFamily="18" charset="0"/>
              </a:rPr>
              <a:t>П</a:t>
            </a:r>
            <a:r>
              <a:rPr lang="ru-RU" sz="3200" b="1" i="1" u="sng" dirty="0" smtClean="0">
                <a:solidFill>
                  <a:srgbClr val="C00000"/>
                </a:solidFill>
                <a:latin typeface="Georgia" pitchFamily="18" charset="0"/>
              </a:rPr>
              <a:t>редварительная работа с детьми</a:t>
            </a: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: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30243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Georgia" pitchFamily="18" charset="0"/>
              </a:rPr>
              <a:t> подобран иллюстративный материал, художественная литература, пословицы, поговорки по теме,</a:t>
            </a:r>
          </a:p>
          <a:p>
            <a:r>
              <a:rPr lang="ru-RU" dirty="0" smtClean="0">
                <a:latin typeface="Georgia" pitchFamily="18" charset="0"/>
              </a:rPr>
              <a:t> оформлены папки по теме  «</a:t>
            </a:r>
            <a:r>
              <a:rPr lang="ru-RU" dirty="0" err="1" smtClean="0">
                <a:latin typeface="Georgia" pitchFamily="18" charset="0"/>
              </a:rPr>
              <a:t>Витаминляндия</a:t>
            </a:r>
            <a:r>
              <a:rPr lang="ru-RU" dirty="0" smtClean="0">
                <a:latin typeface="Georgia" pitchFamily="18" charset="0"/>
              </a:rPr>
              <a:t>»,  дидактические игры: «Что было бы?», «Что надо </a:t>
            </a:r>
            <a:endParaRPr lang="ru-RU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делать, чтобы быть красивым?»,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«Можно - нельзя», «Полезно - вредно»; 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сюжетно ролевая игра: «Друзья и враги здоровья»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игровые упражнения: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 «Правильно ли Незнайка нарисовал 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картинки?», 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«Дайте каждому то, что любит»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1433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  «Партнёрство семьи и детского сада в вопросах здоровья и рационального питания». </vt:lpstr>
      <vt:lpstr>Презентация PowerPoint</vt:lpstr>
      <vt:lpstr>Презентация PowerPoint</vt:lpstr>
      <vt:lpstr>Актуальность темы: </vt:lpstr>
      <vt:lpstr>Проблема: </vt:lpstr>
      <vt:lpstr>Гипотеза:  </vt:lpstr>
      <vt:lpstr>Цель проекта: </vt:lpstr>
      <vt:lpstr>Задачи: </vt:lpstr>
      <vt:lpstr>Предварительная работа с детьми:</vt:lpstr>
      <vt:lpstr>Основные этапы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«Партнёрство семьи и детского сада в вопросах здоровья и рационального питания». </dc:title>
  <dc:creator>Володино сад</dc:creator>
  <cp:lastModifiedBy>Larisa</cp:lastModifiedBy>
  <cp:revision>40</cp:revision>
  <dcterms:created xsi:type="dcterms:W3CDTF">2015-01-23T04:29:33Z</dcterms:created>
  <dcterms:modified xsi:type="dcterms:W3CDTF">2022-12-13T11:04:40Z</dcterms:modified>
</cp:coreProperties>
</file>