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696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перемещения страницы щёлкните мышью</a:t>
            </a: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86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87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88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8A2D7A8-958D-4E07-B764-BFA1059EA480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8221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1280" cy="3428280"/>
          </a:xfrm>
          <a:prstGeom prst="rect">
            <a:avLst/>
          </a:prstGeom>
        </p:spPr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75" name="CustomShape 3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E0BBF73C-06DF-4C82-9B81-6BFFA96B099E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6</a:t>
            </a:fld>
            <a:endParaRPr lang="ru-RU" sz="12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2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 fontScale="76000"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1040"/>
            <a:ext cx="8229240" cy="125028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3" name="Line 4"/>
          <p:cNvSpPr/>
          <p:nvPr/>
        </p:nvSpPr>
        <p:spPr>
          <a:xfrm>
            <a:off x="514080" y="534960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304920" y="303480"/>
            <a:ext cx="8686080" cy="114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1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" name="Line 2"/>
          <p:cNvSpPr/>
          <p:nvPr/>
        </p:nvSpPr>
        <p:spPr>
          <a:xfrm>
            <a:off x="514080" y="1050840"/>
            <a:ext cx="8629920" cy="216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4" name="Line 3"/>
          <p:cNvSpPr/>
          <p:nvPr/>
        </p:nvSpPr>
        <p:spPr>
          <a:xfrm>
            <a:off x="514080" y="1057680"/>
            <a:ext cx="8629920" cy="2520"/>
          </a:xfrm>
          <a:prstGeom prst="line">
            <a:avLst/>
          </a:prstGeom>
          <a:ln w="9360">
            <a:solidFill>
              <a:srgbClr val="F0A22E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3"/>
          <p:cNvPicPr/>
          <p:nvPr/>
        </p:nvPicPr>
        <p:blipFill>
          <a:blip r:embed="rId2"/>
          <a:stretch/>
        </p:blipFill>
        <p:spPr>
          <a:xfrm rot="10800000" flipH="1">
            <a:off x="0" y="6858720"/>
            <a:ext cx="73440" cy="45000"/>
          </a:xfrm>
          <a:prstGeom prst="rect">
            <a:avLst/>
          </a:prstGeom>
          <a:ln>
            <a:noFill/>
          </a:ln>
        </p:spPr>
      </p:pic>
      <p:sp>
        <p:nvSpPr>
          <p:cNvPr id="90" name="CustomShape 1"/>
          <p:cNvSpPr/>
          <p:nvPr/>
        </p:nvSpPr>
        <p:spPr>
          <a:xfrm>
            <a:off x="1043640" y="188640"/>
            <a:ext cx="705600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7192D"/>
                </a:solidFill>
                <a:latin typeface="Georgia"/>
                <a:ea typeface="DejaVu Sans"/>
              </a:rPr>
              <a:t>Структурное подразделение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7192D"/>
                </a:solidFill>
                <a:latin typeface="Georgia"/>
                <a:ea typeface="DejaVu Sans"/>
              </a:rPr>
              <a:t>«Володинский детский сад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7192D"/>
                </a:solidFill>
                <a:latin typeface="Georgia"/>
                <a:ea typeface="DejaVu Sans"/>
              </a:rPr>
              <a:t>МАОУ  «Юргинская средняя общеобразовательная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A7192D"/>
                </a:solidFill>
                <a:latin typeface="Georgia"/>
                <a:ea typeface="DejaVu Sans"/>
              </a:rPr>
              <a:t> школа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91" name="CustomShape 2"/>
          <p:cNvSpPr/>
          <p:nvPr/>
        </p:nvSpPr>
        <p:spPr>
          <a:xfrm>
            <a:off x="934560" y="1700640"/>
            <a:ext cx="6860520" cy="118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2060"/>
                </a:solidFill>
                <a:latin typeface="Franklin Gothic Book"/>
                <a:ea typeface="DejaVu Sans"/>
              </a:rPr>
              <a:t>    ПРОЕКТ </a:t>
            </a:r>
            <a:endParaRPr lang="ru-RU" sz="3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3600" b="1" strike="noStrike" spc="-1">
                <a:solidFill>
                  <a:srgbClr val="002060"/>
                </a:solidFill>
                <a:latin typeface="Franklin Gothic Book"/>
                <a:ea typeface="DejaVu Sans"/>
              </a:rPr>
              <a:t>«ОВОЩИ- ПОЛЕЗНЫЕ ПРОДУКТЫ»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92" name="CustomShape 3"/>
          <p:cNvSpPr/>
          <p:nvPr/>
        </p:nvSpPr>
        <p:spPr>
          <a:xfrm>
            <a:off x="5940000" y="3789000"/>
            <a:ext cx="2951640" cy="1461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3300"/>
                </a:solidFill>
                <a:latin typeface="Georgia"/>
                <a:ea typeface="DejaVu Sans"/>
              </a:rPr>
              <a:t>Выполнили: Распопова К.Н.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>
                <a:solidFill>
                  <a:srgbClr val="FF3300"/>
                </a:solidFill>
                <a:latin typeface="Georgia"/>
                <a:ea typeface="DejaVu Sans"/>
              </a:rPr>
              <a:t>Дети старшей и подготовительной группы.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93" name="Picture 4"/>
          <p:cNvPicPr/>
          <p:nvPr/>
        </p:nvPicPr>
        <p:blipFill>
          <a:blip r:embed="rId3"/>
          <a:stretch/>
        </p:blipFill>
        <p:spPr>
          <a:xfrm>
            <a:off x="7527240" y="5229720"/>
            <a:ext cx="1616040" cy="1627560"/>
          </a:xfrm>
          <a:prstGeom prst="rect">
            <a:avLst/>
          </a:prstGeom>
          <a:ln>
            <a:noFill/>
          </a:ln>
        </p:spPr>
      </p:pic>
      <p:pic>
        <p:nvPicPr>
          <p:cNvPr id="94" name="Picture 2"/>
          <p:cNvPicPr/>
          <p:nvPr/>
        </p:nvPicPr>
        <p:blipFill>
          <a:blip r:embed="rId4"/>
          <a:stretch/>
        </p:blipFill>
        <p:spPr>
          <a:xfrm>
            <a:off x="0" y="0"/>
            <a:ext cx="9443160" cy="6857280"/>
          </a:xfrm>
          <a:prstGeom prst="rect">
            <a:avLst/>
          </a:prstGeom>
          <a:ln>
            <a:noFill/>
          </a:ln>
        </p:spPr>
      </p:pic>
      <p:sp>
        <p:nvSpPr>
          <p:cNvPr id="95" name="CustomShape 4"/>
          <p:cNvSpPr/>
          <p:nvPr/>
        </p:nvSpPr>
        <p:spPr>
          <a:xfrm>
            <a:off x="611640" y="0"/>
            <a:ext cx="6890760" cy="64487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 smtClean="0">
                <a:solidFill>
                  <a:srgbClr val="A7192D"/>
                </a:solidFill>
                <a:latin typeface="Georgia"/>
                <a:ea typeface="DejaVu Sans"/>
              </a:rPr>
              <a:t>МБДОУ № 496</a:t>
            </a:r>
          </a:p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A7192D"/>
                </a:solidFill>
                <a:latin typeface="Georgia"/>
              </a:rPr>
              <a:t>г</a:t>
            </a:r>
            <a:r>
              <a:rPr lang="ru-RU" b="1" spc="-1" dirty="0" smtClean="0">
                <a:solidFill>
                  <a:srgbClr val="A7192D"/>
                </a:solidFill>
                <a:latin typeface="Georgia"/>
              </a:rPr>
              <a:t>. </a:t>
            </a:r>
            <a:r>
              <a:rPr lang="ru-RU" b="1" spc="-1" dirty="0" smtClean="0">
                <a:solidFill>
                  <a:srgbClr val="A7192D"/>
                </a:solidFill>
                <a:latin typeface="Georgia"/>
              </a:rPr>
              <a:t>Екатеринбург, 2024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96" name="CustomShape 5"/>
          <p:cNvSpPr/>
          <p:nvPr/>
        </p:nvSpPr>
        <p:spPr>
          <a:xfrm>
            <a:off x="1907640" y="1845000"/>
            <a:ext cx="5400000" cy="2010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Georgia"/>
                <a:ea typeface="DejaVu Sans"/>
              </a:rPr>
              <a:t> </a:t>
            </a:r>
            <a:endParaRPr lang="ru-RU" sz="36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C00000"/>
                </a:solidFill>
                <a:latin typeface="Georgia"/>
                <a:ea typeface="DejaVu Sans"/>
              </a:rPr>
              <a:t>«Овощи - полезные продукты»</a:t>
            </a:r>
            <a:r>
              <a:rPr lang="ru-RU" sz="1800" b="1" strike="noStrike" spc="-1">
                <a:solidFill>
                  <a:srgbClr val="C00000"/>
                </a:solidFill>
                <a:latin typeface="Georgia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97" name="CustomShape 6"/>
          <p:cNvSpPr/>
          <p:nvPr/>
        </p:nvSpPr>
        <p:spPr>
          <a:xfrm>
            <a:off x="5220000" y="4437000"/>
            <a:ext cx="3923280" cy="147587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3300"/>
                </a:solidFill>
                <a:latin typeface="Georgia"/>
                <a:ea typeface="DejaVu Sans"/>
              </a:rPr>
              <a:t>Выполнили: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FF3300"/>
                </a:solidFill>
                <a:latin typeface="Georgia"/>
                <a:ea typeface="DejaVu Sans"/>
              </a:rPr>
              <a:t> </a:t>
            </a:r>
            <a:r>
              <a:rPr lang="ru-RU" b="1" spc="-1" dirty="0" smtClean="0">
                <a:solidFill>
                  <a:srgbClr val="FF3300"/>
                </a:solidFill>
                <a:latin typeface="Georgia"/>
                <a:ea typeface="DejaVu Sans"/>
              </a:rPr>
              <a:t>Дети </a:t>
            </a:r>
            <a:r>
              <a:rPr lang="ru-RU" sz="1800" b="1" strike="noStrike" spc="-1" dirty="0" smtClean="0">
                <a:solidFill>
                  <a:srgbClr val="FF3300"/>
                </a:solidFill>
                <a:latin typeface="Georgia"/>
                <a:ea typeface="DejaVu Sans"/>
              </a:rPr>
              <a:t>подготовительной группы</a:t>
            </a:r>
          </a:p>
          <a:p>
            <a:pPr>
              <a:lnSpc>
                <a:spcPct val="100000"/>
              </a:lnSpc>
            </a:pPr>
            <a:r>
              <a:rPr lang="ru-RU" b="1" spc="-1" dirty="0" smtClean="0">
                <a:solidFill>
                  <a:srgbClr val="FF3300"/>
                </a:solidFill>
                <a:latin typeface="Georgia"/>
              </a:rPr>
              <a:t>Воспитатель: </a:t>
            </a:r>
            <a:r>
              <a:rPr lang="ru-RU" b="1" spc="-1" dirty="0" err="1" smtClean="0">
                <a:solidFill>
                  <a:srgbClr val="FF3300"/>
                </a:solidFill>
                <a:latin typeface="Georgia"/>
              </a:rPr>
              <a:t>Сержантова</a:t>
            </a:r>
            <a:r>
              <a:rPr lang="ru-RU" b="1" spc="-1" dirty="0" smtClean="0">
                <a:solidFill>
                  <a:srgbClr val="FF3300"/>
                </a:solidFill>
                <a:latin typeface="Georgia"/>
              </a:rPr>
              <a:t> Людмила Анатольевна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1" name="Picture 2"/>
          <p:cNvPicPr/>
          <p:nvPr/>
        </p:nvPicPr>
        <p:blipFill>
          <a:blip r:embed="rId2"/>
          <a:stretch/>
        </p:blipFill>
        <p:spPr>
          <a:xfrm>
            <a:off x="-146520" y="0"/>
            <a:ext cx="9289800" cy="6857280"/>
          </a:xfrm>
          <a:prstGeom prst="rect">
            <a:avLst/>
          </a:prstGeom>
          <a:ln>
            <a:noFill/>
          </a:ln>
        </p:spPr>
      </p:pic>
      <p:sp>
        <p:nvSpPr>
          <p:cNvPr id="152" name="CustomShape 2"/>
          <p:cNvSpPr/>
          <p:nvPr/>
        </p:nvSpPr>
        <p:spPr>
          <a:xfrm>
            <a:off x="694800" y="548640"/>
            <a:ext cx="2681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 </a:t>
            </a:r>
            <a:r>
              <a:rPr lang="ru-RU" sz="1800" b="0" strike="noStrike" spc="-1">
                <a:solidFill>
                  <a:srgbClr val="FF0000"/>
                </a:solidFill>
                <a:latin typeface="Franklin Gothic Book"/>
                <a:ea typeface="DejaVu Sans"/>
              </a:rPr>
              <a:t>3 этап: Заключительный.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53" name="CustomShape 3"/>
          <p:cNvSpPr/>
          <p:nvPr/>
        </p:nvSpPr>
        <p:spPr>
          <a:xfrm>
            <a:off x="539640" y="980640"/>
            <a:ext cx="457128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 -Конкурс творческих работ детей и родителей из природного материала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54" name="Рисунок 8"/>
          <p:cNvPicPr/>
          <p:nvPr/>
        </p:nvPicPr>
        <p:blipFill>
          <a:blip r:embed="rId3"/>
          <a:stretch/>
        </p:blipFill>
        <p:spPr>
          <a:xfrm>
            <a:off x="5076000" y="188640"/>
            <a:ext cx="3599640" cy="2807640"/>
          </a:xfrm>
          <a:prstGeom prst="rect">
            <a:avLst/>
          </a:prstGeom>
          <a:ln w="9360">
            <a:noFill/>
          </a:ln>
        </p:spPr>
      </p:pic>
      <p:pic>
        <p:nvPicPr>
          <p:cNvPr id="155" name="Рисунок 9"/>
          <p:cNvPicPr/>
          <p:nvPr/>
        </p:nvPicPr>
        <p:blipFill>
          <a:blip r:embed="rId4"/>
          <a:stretch/>
        </p:blipFill>
        <p:spPr>
          <a:xfrm>
            <a:off x="683640" y="1845000"/>
            <a:ext cx="2951640" cy="2663640"/>
          </a:xfrm>
          <a:prstGeom prst="rect">
            <a:avLst/>
          </a:prstGeom>
          <a:ln w="9360">
            <a:noFill/>
          </a:ln>
        </p:spPr>
      </p:pic>
      <p:pic>
        <p:nvPicPr>
          <p:cNvPr id="156" name="Рисунок 10"/>
          <p:cNvPicPr/>
          <p:nvPr/>
        </p:nvPicPr>
        <p:blipFill>
          <a:blip r:embed="rId5"/>
          <a:stretch/>
        </p:blipFill>
        <p:spPr>
          <a:xfrm>
            <a:off x="3996000" y="3285000"/>
            <a:ext cx="3167640" cy="2375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58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59" name="CustomShape 2"/>
          <p:cNvSpPr/>
          <p:nvPr/>
        </p:nvSpPr>
        <p:spPr>
          <a:xfrm>
            <a:off x="971640" y="476640"/>
            <a:ext cx="489600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 - Родители привлекают своих детей дома к совместному приготовлению блюд из овощей.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60" name="Рисунок 6"/>
          <p:cNvPicPr/>
          <p:nvPr/>
        </p:nvPicPr>
        <p:blipFill>
          <a:blip r:embed="rId3"/>
          <a:stretch/>
        </p:blipFill>
        <p:spPr>
          <a:xfrm>
            <a:off x="2051640" y="1412640"/>
            <a:ext cx="4751640" cy="3671640"/>
          </a:xfrm>
          <a:prstGeom prst="rect">
            <a:avLst/>
          </a:prstGeom>
          <a:ln w="9360">
            <a:noFill/>
          </a:ln>
        </p:spPr>
      </p:pic>
      <p:pic>
        <p:nvPicPr>
          <p:cNvPr id="161" name="Рисунок 7"/>
          <p:cNvPicPr/>
          <p:nvPr/>
        </p:nvPicPr>
        <p:blipFill>
          <a:blip r:embed="rId4"/>
          <a:stretch/>
        </p:blipFill>
        <p:spPr>
          <a:xfrm>
            <a:off x="7236360" y="3429000"/>
            <a:ext cx="1520280" cy="18072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63" name="Picture 2"/>
          <p:cNvPicPr/>
          <p:nvPr/>
        </p:nvPicPr>
        <p:blipFill>
          <a:blip r:embed="rId2"/>
          <a:stretch/>
        </p:blipFill>
        <p:spPr>
          <a:xfrm>
            <a:off x="-65880" y="0"/>
            <a:ext cx="9209160" cy="7002360"/>
          </a:xfrm>
          <a:prstGeom prst="rect">
            <a:avLst/>
          </a:prstGeom>
          <a:ln>
            <a:noFill/>
          </a:ln>
        </p:spPr>
      </p:pic>
      <p:sp>
        <p:nvSpPr>
          <p:cNvPr id="164" name="CustomShape 2"/>
          <p:cNvSpPr/>
          <p:nvPr/>
        </p:nvSpPr>
        <p:spPr>
          <a:xfrm>
            <a:off x="971640" y="1196640"/>
            <a:ext cx="6696000" cy="2037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Таким образом, совместная проектная деятельность объединила воспитателя, детей и родителей в общей творческой работе и сплотила детско-взрослый коллектив.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результате работы над проектом у детей повысился интерес к своему здоровью посредством организации здорового питания. Установилась взаимосвязь по созданию совместных с родителями проектов, что повышает качество реализации образовательного процесса ДОУ.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165" name="Рисунок 6"/>
          <p:cNvPicPr/>
          <p:nvPr/>
        </p:nvPicPr>
        <p:blipFill>
          <a:blip r:embed="rId3"/>
          <a:stretch/>
        </p:blipFill>
        <p:spPr>
          <a:xfrm>
            <a:off x="3708000" y="3069000"/>
            <a:ext cx="2449440" cy="1727640"/>
          </a:xfrm>
          <a:prstGeom prst="rect">
            <a:avLst/>
          </a:prstGeom>
          <a:ln w="9360">
            <a:noFill/>
          </a:ln>
        </p:spPr>
      </p:pic>
      <p:pic>
        <p:nvPicPr>
          <p:cNvPr id="166" name="Рисунок 7"/>
          <p:cNvPicPr/>
          <p:nvPr/>
        </p:nvPicPr>
        <p:blipFill>
          <a:blip r:embed="rId4"/>
          <a:stretch/>
        </p:blipFill>
        <p:spPr>
          <a:xfrm>
            <a:off x="1043640" y="3069000"/>
            <a:ext cx="2663640" cy="1727640"/>
          </a:xfrm>
          <a:prstGeom prst="rect">
            <a:avLst/>
          </a:prstGeom>
          <a:ln w="9360">
            <a:noFill/>
          </a:ln>
        </p:spPr>
      </p:pic>
      <p:pic>
        <p:nvPicPr>
          <p:cNvPr id="167" name="Рисунок 8"/>
          <p:cNvPicPr/>
          <p:nvPr/>
        </p:nvPicPr>
        <p:blipFill>
          <a:blip r:embed="rId5"/>
          <a:stretch/>
        </p:blipFill>
        <p:spPr>
          <a:xfrm>
            <a:off x="6156000" y="3069000"/>
            <a:ext cx="2159640" cy="173880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1">
                <a:solidFill>
                  <a:srgbClr val="4E3B30"/>
                </a:solidFill>
                <a:latin typeface="Franklin Gothic Medium"/>
              </a:rPr>
              <a:t>СССпапа</a:t>
            </a:r>
            <a:endParaRPr lang="ru-RU" sz="3600" b="0" strike="noStrike" spc="-1">
              <a:latin typeface="Arial"/>
            </a:endParaRPr>
          </a:p>
        </p:txBody>
      </p:sp>
      <p:pic>
        <p:nvPicPr>
          <p:cNvPr id="169" name="Picture 2"/>
          <p:cNvPicPr/>
          <p:nvPr/>
        </p:nvPicPr>
        <p:blipFill>
          <a:blip r:embed="rId2"/>
          <a:stretch/>
        </p:blipFill>
        <p:spPr>
          <a:xfrm>
            <a:off x="-395280" y="0"/>
            <a:ext cx="9538560" cy="7219080"/>
          </a:xfrm>
          <a:prstGeom prst="rect">
            <a:avLst/>
          </a:prstGeom>
          <a:ln>
            <a:noFill/>
          </a:ln>
        </p:spPr>
      </p:pic>
      <p:sp>
        <p:nvSpPr>
          <p:cNvPr id="170" name="CustomShape 2"/>
          <p:cNvSpPr/>
          <p:nvPr/>
        </p:nvSpPr>
        <p:spPr>
          <a:xfrm>
            <a:off x="366120" y="260640"/>
            <a:ext cx="8168040" cy="91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СПАСИБО ЗА ВНИМАНИЕ!!!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171" name="CustomShape 3"/>
          <p:cNvSpPr/>
          <p:nvPr/>
        </p:nvSpPr>
        <p:spPr>
          <a:xfrm>
            <a:off x="2267640" y="1845000"/>
            <a:ext cx="5328000" cy="1064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ОВОЩИ НА СТОЛЕ -  ЗДОРОВЬЕ НА СТО ЛЕТ!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172" name="Рисунок 10"/>
          <p:cNvPicPr/>
          <p:nvPr/>
        </p:nvPicPr>
        <p:blipFill>
          <a:blip r:embed="rId3"/>
          <a:stretch/>
        </p:blipFill>
        <p:spPr>
          <a:xfrm>
            <a:off x="-324720" y="1628640"/>
            <a:ext cx="1961280" cy="121068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CustomShape 1"/>
          <p:cNvSpPr/>
          <p:nvPr/>
        </p:nvSpPr>
        <p:spPr>
          <a:xfrm>
            <a:off x="5724000" y="476640"/>
            <a:ext cx="3419280" cy="909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cap="all" spc="-1">
                <a:solidFill>
                  <a:srgbClr val="FF0000"/>
                </a:solidFill>
                <a:latin typeface="Franklin Gothic Medium"/>
              </a:rPr>
              <a:t>Чтоб здоровым,</a:t>
            </a:r>
            <a:r>
              <a:t/>
            </a:r>
            <a:br/>
            <a:r>
              <a:rPr lang="ru-RU" sz="2000" b="0" strike="noStrike" cap="all" spc="-1">
                <a:solidFill>
                  <a:srgbClr val="FF0000"/>
                </a:solidFill>
                <a:latin typeface="Franklin Gothic Medium"/>
              </a:rPr>
              <a:t> сильным быть</a:t>
            </a:r>
            <a:r>
              <a:t/>
            </a:r>
            <a:br/>
            <a:r>
              <a:rPr lang="ru-RU" sz="2000" b="0" strike="noStrike" cap="all" spc="-1">
                <a:solidFill>
                  <a:srgbClr val="FF0000"/>
                </a:solidFill>
                <a:latin typeface="Franklin Gothic Medium"/>
              </a:rPr>
              <a:t>Надо овощи любить</a:t>
            </a:r>
            <a:r>
              <a:t/>
            </a:r>
            <a:br/>
            <a:r>
              <a:rPr lang="ru-RU" sz="2000" b="0" strike="noStrike" cap="all" spc="-1">
                <a:solidFill>
                  <a:srgbClr val="FF0000"/>
                </a:solidFill>
                <a:latin typeface="Franklin Gothic Medium"/>
              </a:rPr>
              <a:t>Все без исключения.</a:t>
            </a:r>
            <a:r>
              <a:t/>
            </a:r>
            <a:br/>
            <a:r>
              <a:rPr lang="ru-RU" sz="2000" b="0" strike="noStrike" cap="all" spc="-1">
                <a:solidFill>
                  <a:srgbClr val="FF0000"/>
                </a:solidFill>
                <a:latin typeface="Franklin Gothic Medium"/>
              </a:rPr>
              <a:t>В этом нет сомнения!</a:t>
            </a:r>
            <a:endParaRPr lang="ru-RU" sz="2000" b="0" strike="noStrike" spc="-1">
              <a:latin typeface="Arial"/>
            </a:endParaRPr>
          </a:p>
        </p:txBody>
      </p:sp>
      <p:pic>
        <p:nvPicPr>
          <p:cNvPr id="99" name="Picture 3"/>
          <p:cNvPicPr/>
          <p:nvPr/>
        </p:nvPicPr>
        <p:blipFill>
          <a:blip r:embed="rId2"/>
          <a:stretch/>
        </p:blipFill>
        <p:spPr>
          <a:xfrm>
            <a:off x="1259640" y="332640"/>
            <a:ext cx="2818440" cy="1870920"/>
          </a:xfrm>
          <a:prstGeom prst="rect">
            <a:avLst/>
          </a:prstGeom>
          <a:ln w="9360"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-299880" y="-23760"/>
            <a:ext cx="9743400" cy="6904800"/>
          </a:xfrm>
          <a:prstGeom prst="roundRect">
            <a:avLst>
              <a:gd name="adj" fmla="val 8594"/>
            </a:avLst>
          </a:prstGeom>
          <a:blipFill rotWithShape="0">
            <a:blip r:embed="rId3"/>
            <a:stretch>
              <a:fillRect/>
            </a:stretch>
          </a:blipFill>
          <a:ln>
            <a:noFill/>
          </a:ln>
          <a:effectLst>
            <a:outerShdw blurRad="50800" dist="50010" dir="571807" algn="ctr" rotWithShape="0">
              <a:srgbClr val="000000">
                <a:alpha val="44000"/>
              </a:srgbClr>
            </a:outerShdw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01" name="Рисунок 6"/>
          <p:cNvPicPr/>
          <p:nvPr/>
        </p:nvPicPr>
        <p:blipFill>
          <a:blip r:embed="rId4"/>
          <a:stretch/>
        </p:blipFill>
        <p:spPr>
          <a:xfrm>
            <a:off x="1187640" y="4581000"/>
            <a:ext cx="1906920" cy="1339200"/>
          </a:xfrm>
          <a:prstGeom prst="rect">
            <a:avLst/>
          </a:prstGeom>
          <a:ln>
            <a:noFill/>
          </a:ln>
          <a:effectLst>
            <a:outerShdw blurRad="292100" dist="138988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" name="CustomShape 3"/>
          <p:cNvSpPr/>
          <p:nvPr/>
        </p:nvSpPr>
        <p:spPr>
          <a:xfrm>
            <a:off x="323640" y="1124640"/>
            <a:ext cx="718272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u="sng" strike="noStrike" spc="-1">
                <a:solidFill>
                  <a:srgbClr val="000000"/>
                </a:solidFill>
                <a:uFillTx/>
                <a:latin typeface="Franklin Gothic Book"/>
                <a:ea typeface="DejaVu Sans"/>
              </a:rPr>
              <a:t>Актуальность</a:t>
            </a:r>
            <a:r>
              <a:rPr lang="ru-RU" sz="18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: Залог здоровья дошкольников - правильное питание.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sp>
        <p:nvSpPr>
          <p:cNvPr id="103" name="CustomShape 4"/>
          <p:cNvSpPr/>
          <p:nvPr/>
        </p:nvSpPr>
        <p:spPr>
          <a:xfrm>
            <a:off x="251640" y="1484640"/>
            <a:ext cx="8891640" cy="3625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Правильное питание содействует формированию здорового образа жизни дошкольников и является одним из факторов, обеспечивающих высокий уровень сопротивляемости детского организма к заболеваниям. Дети, питаясь дома вкусными булочками, сухариками, чипсами, отказываются пить молоко, есть полезные для здоровья каши и овощи, приготовленные поваром в детском саду. Они ждут, что мама вечером снова им купит шоколадку, пиццу, колу. А так как основы здоровья закладываются в семье, я решила обратить пристальное внимание родителей и детей на здоровое питание, на пищу, богатую витаминами- это овощи. Важно  донести до сознания детей пользу употребления в пищу овощей  для здоровья человека, т. е. привить детям основы здорового питания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. Сотрудничество родителей и педагогов в данном вопросе позволяет решать поставленную задачу намного эффективнее.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 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</p:txBody>
      </p:sp>
      <p:pic>
        <p:nvPicPr>
          <p:cNvPr id="104" name="Рисунок 11"/>
          <p:cNvPicPr/>
          <p:nvPr/>
        </p:nvPicPr>
        <p:blipFill>
          <a:blip r:embed="rId5"/>
          <a:stretch/>
        </p:blipFill>
        <p:spPr>
          <a:xfrm>
            <a:off x="6156000" y="4221000"/>
            <a:ext cx="1551960" cy="1551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CustomShape 1"/>
          <p:cNvSpPr/>
          <p:nvPr/>
        </p:nvSpPr>
        <p:spPr>
          <a:xfrm>
            <a:off x="683640" y="457200"/>
            <a:ext cx="7560000" cy="16750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ru-RU" sz="3600" b="1" i="1" strike="noStrike" cap="all" spc="-1">
                <a:solidFill>
                  <a:srgbClr val="C00000"/>
                </a:solidFill>
                <a:latin typeface="Franklin Gothic Medium"/>
              </a:rPr>
              <a:t> 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06" name="CustomShape 2"/>
          <p:cNvSpPr/>
          <p:nvPr/>
        </p:nvSpPr>
        <p:spPr>
          <a:xfrm>
            <a:off x="2483640" y="3285000"/>
            <a:ext cx="6507000" cy="279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7" name="CustomShape 3"/>
          <p:cNvSpPr/>
          <p:nvPr/>
        </p:nvSpPr>
        <p:spPr>
          <a:xfrm>
            <a:off x="1187640" y="768960"/>
            <a:ext cx="4968000" cy="8827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300" b="0" strike="noStrike" spc="-1">
                <a:solidFill>
                  <a:srgbClr val="111111"/>
                </a:solidFill>
                <a:latin typeface="Arial"/>
                <a:ea typeface="Times New Roman"/>
              </a:rPr>
              <a:t>Формирование представлений о правильном здоровом питании среди детей и родителей для нормальной жизнедеятельности организма в течении всей жизни, о культуре питания, о здоровом образе жизни.</a:t>
            </a:r>
            <a:endParaRPr lang="ru-RU" sz="1300" b="0" strike="noStrike" spc="-1">
              <a:latin typeface="Arial"/>
            </a:endParaRPr>
          </a:p>
        </p:txBody>
      </p:sp>
      <p:pic>
        <p:nvPicPr>
          <p:cNvPr id="108" name="Picture 3"/>
          <p:cNvPicPr/>
          <p:nvPr/>
        </p:nvPicPr>
        <p:blipFill>
          <a:blip r:embed="rId2"/>
          <a:stretch/>
        </p:blipFill>
        <p:spPr>
          <a:xfrm>
            <a:off x="0" y="0"/>
            <a:ext cx="9143280" cy="7516440"/>
          </a:xfrm>
          <a:prstGeom prst="rect">
            <a:avLst/>
          </a:prstGeom>
          <a:ln>
            <a:noFill/>
          </a:ln>
        </p:spPr>
      </p:pic>
      <p:sp>
        <p:nvSpPr>
          <p:cNvPr id="109" name="CustomShape 4"/>
          <p:cNvSpPr/>
          <p:nvPr/>
        </p:nvSpPr>
        <p:spPr>
          <a:xfrm>
            <a:off x="1907640" y="1268640"/>
            <a:ext cx="5688000" cy="1307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Цель проекта: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Формирование представлений о правильном здоровом питании среди детей и родителей для нормальной жизнедеятельности организма в течении всей жизни, о культуре питания, о здоровом образе жизни.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110" name="CustomShape 5"/>
          <p:cNvSpPr/>
          <p:nvPr/>
        </p:nvSpPr>
        <p:spPr>
          <a:xfrm>
            <a:off x="971640" y="2781000"/>
            <a:ext cx="7091640" cy="4470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1) Формирование у детей познавательного интереса к окружающему миру.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2)Расширение  представлений детей об овощах </a:t>
            </a:r>
            <a:r>
              <a:rPr lang="ru-RU" sz="16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названиях, форме, цвете, вкусе, запахе, твердости (мягкости)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3) Приобщать родителей и детей к совместной творческой деятельности.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4)</a:t>
            </a:r>
            <a:r>
              <a:rPr lang="ru-RU" sz="16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Развивать умения правильно выбирать продукты для здорового питания.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5)</a:t>
            </a:r>
            <a:r>
              <a:rPr lang="ru-RU" sz="16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 Развивать внимание, память и логическое мышление детей.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6)</a:t>
            </a:r>
            <a:r>
              <a:rPr lang="ru-RU" sz="16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 Развивать творческие способности в процессе познавательно-исследовательской деятельности.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                        </a:t>
            </a:r>
            <a:r>
              <a:rPr lang="ru-RU" sz="1600" b="1" i="1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Тип проекта:</a:t>
            </a:r>
            <a:r>
              <a:rPr lang="ru-RU" sz="16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  познавательно – исследовательский, творческий.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1" i="1" strike="noStrike" spc="-1" dirty="0">
                <a:solidFill>
                  <a:srgbClr val="C00000"/>
                </a:solidFill>
                <a:latin typeface="Franklin Gothic Book"/>
                <a:ea typeface="DejaVu Sans"/>
              </a:rPr>
              <a:t>                        </a:t>
            </a:r>
            <a:r>
              <a:rPr lang="ru-RU" sz="1600" b="1" i="1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Продолжительность:</a:t>
            </a:r>
            <a:r>
              <a:rPr lang="ru-RU" sz="1600" b="1" i="1" strike="noStrike" spc="-1" dirty="0">
                <a:solidFill>
                  <a:srgbClr val="C00000"/>
                </a:solidFill>
                <a:latin typeface="Franklin Gothic Book"/>
                <a:ea typeface="DejaVu Sans"/>
              </a:rPr>
              <a:t> </a:t>
            </a:r>
            <a:r>
              <a:rPr lang="ru-RU" sz="16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Краткосрочный.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Franklin Gothic Book"/>
                <a:ea typeface="DejaVu Sans"/>
              </a:rPr>
              <a:t> </a:t>
            </a: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 dirty="0">
              <a:latin typeface="Arial"/>
            </a:endParaRPr>
          </a:p>
        </p:txBody>
      </p:sp>
      <p:sp>
        <p:nvSpPr>
          <p:cNvPr id="111" name="CustomShape 6"/>
          <p:cNvSpPr/>
          <p:nvPr/>
        </p:nvSpPr>
        <p:spPr>
          <a:xfrm>
            <a:off x="2051640" y="2349000"/>
            <a:ext cx="525600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В качестве </a:t>
            </a:r>
            <a:r>
              <a:rPr lang="ru-RU" sz="1800" b="1" i="1" strike="noStrike" spc="-1">
                <a:solidFill>
                  <a:srgbClr val="C00000"/>
                </a:solidFill>
                <a:latin typeface="Franklin Gothic Book"/>
                <a:ea typeface="DejaVu Sans"/>
              </a:rPr>
              <a:t>основных</a:t>
            </a:r>
            <a:r>
              <a:rPr lang="ru-RU" sz="18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 </a:t>
            </a:r>
            <a:r>
              <a:rPr lang="ru-RU" sz="1800" b="1" i="1" strike="noStrike" spc="-1">
                <a:solidFill>
                  <a:srgbClr val="C00000"/>
                </a:solidFill>
                <a:latin typeface="Franklin Gothic Book"/>
                <a:ea typeface="DejaVu Sans"/>
              </a:rPr>
              <a:t>задач</a:t>
            </a:r>
            <a:r>
              <a:rPr lang="ru-RU" sz="18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  были определены: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13" name="Picture 2"/>
          <p:cNvPicPr/>
          <p:nvPr/>
        </p:nvPicPr>
        <p:blipFill>
          <a:blip r:embed="rId2"/>
          <a:stretch/>
        </p:blipFill>
        <p:spPr>
          <a:xfrm>
            <a:off x="0" y="0"/>
            <a:ext cx="9143280" cy="6857280"/>
          </a:xfrm>
          <a:prstGeom prst="rect">
            <a:avLst/>
          </a:prstGeom>
          <a:ln>
            <a:noFill/>
          </a:ln>
        </p:spPr>
      </p:pic>
      <p:sp>
        <p:nvSpPr>
          <p:cNvPr id="114" name="CustomShape 2"/>
          <p:cNvSpPr/>
          <p:nvPr/>
        </p:nvSpPr>
        <p:spPr>
          <a:xfrm>
            <a:off x="2123640" y="105264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5" name="CustomShape 3"/>
          <p:cNvSpPr/>
          <p:nvPr/>
        </p:nvSpPr>
        <p:spPr>
          <a:xfrm>
            <a:off x="0" y="342000"/>
            <a:ext cx="7667640" cy="28292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000" b="0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Ожидаемые результаты: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11111"/>
                </a:solidFill>
                <a:latin typeface="Times New Roman"/>
                <a:ea typeface="Times New Roman"/>
              </a:rPr>
              <a:t>1) Знания о витаминах, содержащихся в овощах их полезных свойствах.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11111"/>
                </a:solidFill>
                <a:latin typeface="Times New Roman"/>
                <a:ea typeface="Times New Roman"/>
              </a:rPr>
              <a:t>2) Умение сравнивать, классифицировать овощи, полезные продукты для здорового питания.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11111"/>
                </a:solidFill>
                <a:latin typeface="Times New Roman"/>
                <a:ea typeface="Times New Roman"/>
              </a:rPr>
              <a:t>3)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Формирование начальных представлений о здоровом образе жизни.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4) Проявление  творческих способностей.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5) Расширение словарного запаса и повышение речевой активности детей.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pic>
        <p:nvPicPr>
          <p:cNvPr id="116" name="Рисунок 8"/>
          <p:cNvPicPr/>
          <p:nvPr/>
        </p:nvPicPr>
        <p:blipFill>
          <a:blip r:embed="rId3"/>
          <a:stretch/>
        </p:blipFill>
        <p:spPr>
          <a:xfrm>
            <a:off x="7380360" y="188640"/>
            <a:ext cx="1430280" cy="1842840"/>
          </a:xfrm>
          <a:prstGeom prst="rect">
            <a:avLst/>
          </a:prstGeom>
          <a:ln w="9360">
            <a:noFill/>
          </a:ln>
        </p:spPr>
      </p:pic>
      <p:pic>
        <p:nvPicPr>
          <p:cNvPr id="117" name="Рисунок 7"/>
          <p:cNvPicPr/>
          <p:nvPr/>
        </p:nvPicPr>
        <p:blipFill>
          <a:blip r:embed="rId4"/>
          <a:stretch/>
        </p:blipFill>
        <p:spPr>
          <a:xfrm>
            <a:off x="3060000" y="2853000"/>
            <a:ext cx="2303640" cy="195696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rmAutofit fontScale="82500" lnSpcReduction="20000"/>
          </a:bodyPr>
          <a:lstStyle/>
          <a:p>
            <a:pPr>
              <a:lnSpc>
                <a:spcPct val="100000"/>
              </a:lnSpc>
            </a:pPr>
            <a:r>
              <a:rPr lang="ru-RU" sz="3600" b="0" strike="noStrike" cap="all" spc="-1">
                <a:solidFill>
                  <a:srgbClr val="C00000"/>
                </a:solidFill>
                <a:latin typeface="Franklin Gothic Medium"/>
              </a:rPr>
              <a:t>План реализации проекта:</a:t>
            </a:r>
            <a:r>
              <a:t/>
            </a:r>
            <a:br/>
            <a:endParaRPr lang="ru-RU" sz="3600" b="0" strike="noStrike" spc="-1">
              <a:latin typeface="Arial"/>
            </a:endParaRPr>
          </a:p>
        </p:txBody>
      </p:sp>
      <p:pic>
        <p:nvPicPr>
          <p:cNvPr id="119" name="Picture 2"/>
          <p:cNvPicPr/>
          <p:nvPr/>
        </p:nvPicPr>
        <p:blipFill>
          <a:blip r:embed="rId2"/>
          <a:stretch/>
        </p:blipFill>
        <p:spPr>
          <a:xfrm>
            <a:off x="-74160" y="0"/>
            <a:ext cx="9217440" cy="6857280"/>
          </a:xfrm>
          <a:prstGeom prst="rect">
            <a:avLst/>
          </a:prstGeom>
          <a:ln>
            <a:noFill/>
          </a:ln>
        </p:spPr>
      </p:pic>
      <p:sp>
        <p:nvSpPr>
          <p:cNvPr id="120" name="CustomShape 2"/>
          <p:cNvSpPr/>
          <p:nvPr/>
        </p:nvSpPr>
        <p:spPr>
          <a:xfrm>
            <a:off x="971640" y="836640"/>
            <a:ext cx="3705840" cy="821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400" b="0" strike="noStrike" spc="-1">
                <a:solidFill>
                  <a:srgbClr val="C00000"/>
                </a:solidFill>
                <a:latin typeface="Times New Roman"/>
                <a:ea typeface="DejaVu Sans"/>
              </a:rPr>
              <a:t>План реализации проекта: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539640" y="1340640"/>
            <a:ext cx="5040000" cy="1855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Franklin Gothic Book"/>
                <a:ea typeface="DejaVu Sans"/>
              </a:rPr>
              <a:t>1 этап: Подготовительный.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Franklin Gothic Book"/>
                <a:ea typeface="DejaVu Sans"/>
              </a:rPr>
              <a:t>  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- Подбор литературы и иллюстративного материала по выбранной теме.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 - Подбор дидактических и настольно-печатных игр.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395640" y="-894240"/>
            <a:ext cx="5614920" cy="80978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11111"/>
                </a:solidFill>
                <a:latin typeface="Times New Roman"/>
                <a:ea typeface="Times New Roman"/>
              </a:rPr>
              <a:t>-Подготовка консультации для родителей на тему                       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11111"/>
                </a:solidFill>
                <a:latin typeface="Times New Roman"/>
                <a:ea typeface="Times New Roman"/>
              </a:rPr>
              <a:t>-«Здоровое питание- здоровый ребенок»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Franklin Gothic Book"/>
                <a:ea typeface="Times New Roman"/>
              </a:rPr>
              <a:t>2 этап: Основной.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Franklin Gothic Book"/>
                <a:ea typeface="Times New Roman"/>
              </a:rPr>
              <a:t>     -Познавательное развитие, беседа «Овощи» 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-Сюжетно-ролевая игра «Мини- маркет».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-Дидактические игры: «Чудесный мешочек» 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-</a:t>
            </a:r>
            <a:r>
              <a:rPr lang="ru-RU" sz="1600" b="0" strike="noStrike" spc="-1">
                <a:solidFill>
                  <a:srgbClr val="000000"/>
                </a:solidFill>
                <a:latin typeface="Franklin Gothic Book"/>
                <a:ea typeface="Times New Roman"/>
              </a:rPr>
              <a:t>Речевое развитие «Составление рассказа об овощах».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Franklin Gothic Book"/>
                <a:ea typeface="Times New Roman"/>
              </a:rPr>
              <a:t>   </a:t>
            </a:r>
            <a:r>
              <a:rPr lang="ru-RU" sz="1800" b="0" strike="noStrike" spc="-1">
                <a:solidFill>
                  <a:srgbClr val="FF0000"/>
                </a:solidFill>
                <a:latin typeface="Franklin Gothic Book"/>
                <a:ea typeface="Times New Roman"/>
              </a:rPr>
              <a:t>3 этап: Заключительный.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Franklin Gothic Book"/>
                <a:ea typeface="Times New Roman"/>
              </a:rPr>
              <a:t>    -Конкурс творческих работ детей и родителей из природного материала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Franklin Gothic Book"/>
                <a:ea typeface="Times New Roman"/>
              </a:rPr>
              <a:t>    - Родители привлекают своих детей дома к совместному приготовлению блюд из овощей.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Franklin Gothic Book"/>
                <a:ea typeface="Times New Roman"/>
              </a:rPr>
              <a:t> 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4" name="Picture 3"/>
          <p:cNvPicPr/>
          <p:nvPr/>
        </p:nvPicPr>
        <p:blipFill>
          <a:blip r:embed="rId3"/>
          <a:stretch/>
        </p:blipFill>
        <p:spPr>
          <a:xfrm>
            <a:off x="0" y="0"/>
            <a:ext cx="9143280" cy="6956280"/>
          </a:xfrm>
          <a:prstGeom prst="rect">
            <a:avLst/>
          </a:prstGeom>
          <a:ln w="9360"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1547640" y="620640"/>
            <a:ext cx="442728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6" name="CustomShape 3"/>
          <p:cNvSpPr/>
          <p:nvPr/>
        </p:nvSpPr>
        <p:spPr>
          <a:xfrm>
            <a:off x="395640" y="1011240"/>
            <a:ext cx="8208360" cy="2555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spAutoFit/>
          </a:bodyPr>
          <a:lstStyle/>
          <a:p>
            <a:pPr>
              <a:lnSpc>
                <a:spcPct val="100000"/>
              </a:lnSpc>
            </a:pP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u="sng" strike="noStrike" spc="-1">
                <a:solidFill>
                  <a:srgbClr val="0070C0"/>
                </a:solidFill>
                <a:uFillTx/>
                <a:latin typeface="Franklin Gothic Book"/>
                <a:ea typeface="Times New Roman"/>
              </a:rPr>
              <a:t>1 этап</a:t>
            </a:r>
            <a:r>
              <a:rPr lang="ru-RU" sz="1600" b="0" strike="noStrike" spc="-1">
                <a:solidFill>
                  <a:srgbClr val="0070C0"/>
                </a:solidFill>
                <a:latin typeface="Franklin Gothic Book"/>
                <a:ea typeface="Times New Roman"/>
              </a:rPr>
              <a:t>: </a:t>
            </a:r>
            <a:r>
              <a:rPr lang="ru-RU" sz="1600" b="0" strike="noStrike" spc="-1">
                <a:solidFill>
                  <a:srgbClr val="111111"/>
                </a:solidFill>
                <a:latin typeface="Franklin Gothic Book"/>
                <a:ea typeface="Times New Roman"/>
              </a:rPr>
              <a:t>Подготовительный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11111"/>
                </a:solidFill>
                <a:latin typeface="Franklin Gothic Book"/>
                <a:ea typeface="Times New Roman"/>
              </a:rPr>
              <a:t>- Создание предметно-развивающей среды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11111"/>
                </a:solidFill>
                <a:latin typeface="Franklin Gothic Book"/>
                <a:ea typeface="Times New Roman"/>
              </a:rPr>
              <a:t>- Подбор литературы и иллюстративного материала по выбранной теме.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11111"/>
                </a:solidFill>
                <a:latin typeface="Franklin Gothic Book"/>
                <a:ea typeface="Times New Roman"/>
              </a:rPr>
              <a:t>- Подбор дидактических и настольно-печатных игр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11111"/>
                </a:solidFill>
                <a:latin typeface="Franklin Gothic Book"/>
                <a:ea typeface="Times New Roman"/>
              </a:rPr>
              <a:t>- Создание альбома «Пословицы, поговорки и загадки об овощах и фруктах»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11111"/>
                </a:solidFill>
                <a:latin typeface="Franklin Gothic Book"/>
                <a:ea typeface="Times New Roman"/>
              </a:rPr>
              <a:t>- Наглядный материал для родителей  «Овощи».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11111"/>
                </a:solidFill>
                <a:latin typeface="Franklin Gothic Book"/>
                <a:ea typeface="Times New Roman"/>
              </a:rPr>
              <a:t>- Подготовка презентации «Овощи - полезные продукты»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111111"/>
                </a:solidFill>
                <a:latin typeface="Franklin Gothic Book"/>
                <a:ea typeface="Times New Roman"/>
              </a:rPr>
              <a:t>- Подготовка консультации для родителей на тему “Здоровое питание- здоровый ребенок».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  <p:sp>
        <p:nvSpPr>
          <p:cNvPr id="127" name="CustomShape 4"/>
          <p:cNvSpPr/>
          <p:nvPr/>
        </p:nvSpPr>
        <p:spPr>
          <a:xfrm>
            <a:off x="1979640" y="4221000"/>
            <a:ext cx="183960" cy="36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28" name="Рисунок 9"/>
          <p:cNvPicPr/>
          <p:nvPr/>
        </p:nvPicPr>
        <p:blipFill>
          <a:blip r:embed="rId4"/>
          <a:stretch/>
        </p:blipFill>
        <p:spPr>
          <a:xfrm>
            <a:off x="971640" y="3501000"/>
            <a:ext cx="2514960" cy="2066040"/>
          </a:xfrm>
          <a:prstGeom prst="rect">
            <a:avLst/>
          </a:prstGeom>
          <a:ln w="9360">
            <a:noFill/>
          </a:ln>
        </p:spPr>
      </p:pic>
      <p:sp>
        <p:nvSpPr>
          <p:cNvPr id="129" name="CustomShape 5"/>
          <p:cNvSpPr/>
          <p:nvPr/>
        </p:nvSpPr>
        <p:spPr>
          <a:xfrm>
            <a:off x="467640" y="5589360"/>
            <a:ext cx="3743640" cy="303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Сюжетно-ролевая игра «Овощной магазин»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30" name="Рисунок 11"/>
          <p:cNvPicPr/>
          <p:nvPr/>
        </p:nvPicPr>
        <p:blipFill>
          <a:blip r:embed="rId5"/>
          <a:stretch/>
        </p:blipFill>
        <p:spPr>
          <a:xfrm>
            <a:off x="5220000" y="3573000"/>
            <a:ext cx="2375640" cy="1967400"/>
          </a:xfrm>
          <a:prstGeom prst="rect">
            <a:avLst/>
          </a:prstGeom>
          <a:ln w="9360">
            <a:noFill/>
          </a:ln>
        </p:spPr>
      </p:pic>
      <p:sp>
        <p:nvSpPr>
          <p:cNvPr id="131" name="CustomShape 6"/>
          <p:cNvSpPr/>
          <p:nvPr/>
        </p:nvSpPr>
        <p:spPr>
          <a:xfrm>
            <a:off x="3996000" y="5589360"/>
            <a:ext cx="4896000" cy="51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4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Консультация для родителей  «Здоровое питание – здоровый        ребёнок»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3" name="Picture 2"/>
          <p:cNvPicPr/>
          <p:nvPr/>
        </p:nvPicPr>
        <p:blipFill>
          <a:blip r:embed="rId2"/>
          <a:stretch/>
        </p:blipFill>
        <p:spPr>
          <a:xfrm>
            <a:off x="-396720" y="0"/>
            <a:ext cx="9757800" cy="8291520"/>
          </a:xfrm>
          <a:prstGeom prst="rect">
            <a:avLst/>
          </a:prstGeom>
          <a:ln w="9360">
            <a:noFill/>
          </a:ln>
        </p:spPr>
      </p:pic>
      <p:sp>
        <p:nvSpPr>
          <p:cNvPr id="134" name="CustomShape 2"/>
          <p:cNvSpPr/>
          <p:nvPr/>
        </p:nvSpPr>
        <p:spPr>
          <a:xfrm>
            <a:off x="899640" y="1556640"/>
            <a:ext cx="6912000" cy="766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C00000"/>
                </a:solidFill>
                <a:latin typeface="Franklin Gothic Book"/>
                <a:ea typeface="DejaVu Sans"/>
              </a:rPr>
              <a:t>2 этап:  Основной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Познавательное развитие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Беседа «Фрукты и овощи»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НОД «Во саду ли, в огороде»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 ФЭМП «Собираем урожай» Дидактические игры:«Чудесный мешочек» (угадывание овощей  на ощупь, «Узнай по вкусу», «Найди по описанию», Доскажи словечко», «Назови ласково», «Собери, «Какое варенье?», «Посчитай», «Отгадай по описанию»,  пазлы «Овощи и фрукты», составление овощей и фруктов из мозаик, «Что сначала, что потом?» (от семян к урожаю, «Подбери по цвету», «Найди пару»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Речевое развитие.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Составление рассказа об овощах. Разучивание стихотворения Ю.Тувим «Овощи». </a:t>
            </a:r>
            <a:r>
              <a:rPr lang="ru-RU" sz="1600" b="0" u="sng" strike="noStrike" spc="-1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Чтение</a:t>
            </a: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Рассказ Даниил Хармс «Очень вкусный пирог». Театрализованная деятельность: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Инсценировка «Спор овощей». Раскраски «Овощи и фрукты» -самостоятельная деятельность детей. Пальчиковая гимнастика «Овощи».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600" b="0" strike="noStrike" spc="-1">
                <a:solidFill>
                  <a:srgbClr val="000000"/>
                </a:solidFill>
                <a:latin typeface="Franklin Gothic Book"/>
                <a:ea typeface="DejaVu Sans"/>
              </a:rPr>
              <a:t>     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6" name="CustomShape 2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7" name="CustomShape 3"/>
          <p:cNvSpPr/>
          <p:nvPr/>
        </p:nvSpPr>
        <p:spPr>
          <a:xfrm>
            <a:off x="155520" y="-144360"/>
            <a:ext cx="304200" cy="304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38" name="Picture 9"/>
          <p:cNvPicPr/>
          <p:nvPr/>
        </p:nvPicPr>
        <p:blipFill>
          <a:blip r:embed="rId2"/>
          <a:stretch/>
        </p:blipFill>
        <p:spPr>
          <a:xfrm>
            <a:off x="0" y="0"/>
            <a:ext cx="9118800" cy="6857280"/>
          </a:xfrm>
          <a:prstGeom prst="rect">
            <a:avLst/>
          </a:prstGeom>
          <a:ln>
            <a:noFill/>
          </a:ln>
        </p:spPr>
      </p:pic>
      <p:pic>
        <p:nvPicPr>
          <p:cNvPr id="139" name="Рисунок 10"/>
          <p:cNvPicPr/>
          <p:nvPr/>
        </p:nvPicPr>
        <p:blipFill>
          <a:blip r:embed="rId3"/>
          <a:stretch/>
        </p:blipFill>
        <p:spPr>
          <a:xfrm>
            <a:off x="2267640" y="1484640"/>
            <a:ext cx="2591640" cy="2376408"/>
          </a:xfrm>
          <a:prstGeom prst="rect">
            <a:avLst/>
          </a:prstGeom>
          <a:ln w="9360">
            <a:noFill/>
          </a:ln>
        </p:spPr>
      </p:pic>
      <p:pic>
        <p:nvPicPr>
          <p:cNvPr id="140" name="Рисунок 12"/>
          <p:cNvPicPr/>
          <p:nvPr/>
        </p:nvPicPr>
        <p:blipFill>
          <a:blip r:embed="rId4"/>
          <a:stretch/>
        </p:blipFill>
        <p:spPr>
          <a:xfrm>
            <a:off x="5292000" y="1484640"/>
            <a:ext cx="2974680" cy="2735640"/>
          </a:xfrm>
          <a:prstGeom prst="rect">
            <a:avLst/>
          </a:prstGeom>
          <a:ln w="9360">
            <a:noFill/>
          </a:ln>
        </p:spPr>
      </p:pic>
      <p:sp>
        <p:nvSpPr>
          <p:cNvPr id="141" name="CustomShape 4"/>
          <p:cNvSpPr/>
          <p:nvPr/>
        </p:nvSpPr>
        <p:spPr>
          <a:xfrm>
            <a:off x="2242988" y="4038120"/>
            <a:ext cx="2879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Беседа «Фрукты и овощи»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42" name="CustomShape 5"/>
          <p:cNvSpPr/>
          <p:nvPr/>
        </p:nvSpPr>
        <p:spPr>
          <a:xfrm>
            <a:off x="5305320" y="4365000"/>
            <a:ext cx="2969640" cy="36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 ФЭМП «Собираем урожай»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3" name="Рисунок 16"/>
          <p:cNvPicPr/>
          <p:nvPr/>
        </p:nvPicPr>
        <p:blipFill>
          <a:blip r:embed="rId5"/>
          <a:stretch/>
        </p:blipFill>
        <p:spPr>
          <a:xfrm>
            <a:off x="6876360" y="4869000"/>
            <a:ext cx="2015640" cy="1799640"/>
          </a:xfrm>
          <a:prstGeom prst="rect">
            <a:avLst/>
          </a:prstGeom>
          <a:ln w="936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ustomShape 1"/>
          <p:cNvSpPr/>
          <p:nvPr/>
        </p:nvSpPr>
        <p:spPr>
          <a:xfrm>
            <a:off x="304920" y="457200"/>
            <a:ext cx="8686080" cy="837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145" name="Picture 2"/>
          <p:cNvPicPr/>
          <p:nvPr/>
        </p:nvPicPr>
        <p:blipFill>
          <a:blip r:embed="rId2"/>
          <a:stretch/>
        </p:blipFill>
        <p:spPr>
          <a:xfrm>
            <a:off x="-11160" y="0"/>
            <a:ext cx="9276480" cy="685728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4"/>
          <p:cNvPicPr/>
          <p:nvPr/>
        </p:nvPicPr>
        <p:blipFill>
          <a:blip r:embed="rId3"/>
          <a:stretch/>
        </p:blipFill>
        <p:spPr>
          <a:xfrm>
            <a:off x="1475640" y="1196640"/>
            <a:ext cx="3167640" cy="2303640"/>
          </a:xfrm>
          <a:prstGeom prst="rect">
            <a:avLst/>
          </a:prstGeom>
          <a:ln w="9360">
            <a:noFill/>
          </a:ln>
        </p:spPr>
      </p:pic>
      <p:sp>
        <p:nvSpPr>
          <p:cNvPr id="147" name="CustomShape 2"/>
          <p:cNvSpPr/>
          <p:nvPr/>
        </p:nvSpPr>
        <p:spPr>
          <a:xfrm>
            <a:off x="1763640" y="3501000"/>
            <a:ext cx="2519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«Найди по описанию»,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«Назови ласково». 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6"/>
          <p:cNvPicPr/>
          <p:nvPr/>
        </p:nvPicPr>
        <p:blipFill>
          <a:blip r:embed="rId4"/>
          <a:stretch/>
        </p:blipFill>
        <p:spPr>
          <a:xfrm>
            <a:off x="4716000" y="1196640"/>
            <a:ext cx="3023640" cy="2303640"/>
          </a:xfrm>
          <a:prstGeom prst="rect">
            <a:avLst/>
          </a:prstGeom>
          <a:ln w="9360">
            <a:noFill/>
          </a:ln>
        </p:spPr>
      </p:pic>
      <p:sp>
        <p:nvSpPr>
          <p:cNvPr id="149" name="CustomShape 3"/>
          <p:cNvSpPr/>
          <p:nvPr/>
        </p:nvSpPr>
        <p:spPr>
          <a:xfrm>
            <a:off x="4788000" y="3573000"/>
            <a:ext cx="3815640" cy="6386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Театрализованная деятельность: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Инсценировка «Спор овощей».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507</TotalTime>
  <Words>331</Words>
  <Application>Microsoft Office PowerPoint</Application>
  <PresentationFormat>Экран (4:3)</PresentationFormat>
  <Paragraphs>125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/>
  <dc:creator>дом</dc:creator>
  <dc:description/>
  <cp:lastModifiedBy>Larisa</cp:lastModifiedBy>
  <cp:revision>17</cp:revision>
  <dcterms:created xsi:type="dcterms:W3CDTF">2018-02-04T12:55:29Z</dcterms:created>
  <dcterms:modified xsi:type="dcterms:W3CDTF">2025-04-10T08:00:46Z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13</vt:i4>
  </property>
</Properties>
</file>