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9" r:id="rId2"/>
    <p:sldId id="256" r:id="rId3"/>
    <p:sldId id="257" r:id="rId4"/>
    <p:sldId id="258" r:id="rId5"/>
    <p:sldId id="282" r:id="rId6"/>
    <p:sldId id="259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83" r:id="rId26"/>
    <p:sldId id="277" r:id="rId27"/>
    <p:sldId id="281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4D2E-6366-4C3C-985D-C53B50169765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712E-2219-4A39-9860-13762E07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5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712E-2219-4A39-9860-13762E07B8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r>
              <a:rPr lang="uk-U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 Херсонской области</a:t>
            </a:r>
            <a:r>
              <a:rPr lang="uk-U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«Херсонское профессиональное училище № 2»</a:t>
            </a:r>
            <a:r>
              <a:rPr lang="uk-U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lnSpc>
                <a:spcPct val="105000"/>
              </a:lnSpc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05000"/>
              </a:lnSpc>
              <a:spcAft>
                <a:spcPts val="0"/>
              </a:spcAft>
              <a:buNone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05000"/>
              </a:lnSpc>
              <a:spcAft>
                <a:spcPts val="0"/>
              </a:spcAft>
              <a:buNone/>
            </a:pPr>
            <a:endPara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0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ТЕОРЕТИЧЕСКОГО МАТЕРИАЛА   </a:t>
            </a:r>
            <a:endParaRPr lang="uk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 algn="ctr">
              <a:lnSpc>
                <a:spcPct val="10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МЕТОДИЧЕСКОЙ РАБОТЫ </a:t>
            </a:r>
            <a:r>
              <a:rPr lang="ru-RU" sz="2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</a:t>
            </a:r>
          </a:p>
          <a:p>
            <a:pPr indent="0" algn="ctr">
              <a:lnSpc>
                <a:spcPct val="105000"/>
              </a:lnSpc>
              <a:spcAft>
                <a:spcPts val="800"/>
              </a:spcAft>
              <a:buNone/>
            </a:pPr>
            <a:endParaRPr lang="ru-RU" sz="280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spcAft>
                <a:spcPts val="800"/>
              </a:spcAft>
              <a:buNone/>
            </a:pPr>
            <a:r>
              <a:rPr lang="ru-RU" sz="20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Разработала: методист Панькова Н.Н.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</a:t>
            </a:r>
            <a:br>
              <a:rPr lang="ru-RU" dirty="0" smtClean="0"/>
            </a:br>
            <a:r>
              <a:rPr lang="ru-RU" dirty="0" smtClean="0"/>
              <a:t>ПЕДАГОГИЧЕСКОГО СОВЕТА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4093108" cy="504827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dirty="0" smtClean="0"/>
              <a:t>Председатель – </a:t>
            </a:r>
          </a:p>
          <a:p>
            <a:pPr lvl="2"/>
            <a:r>
              <a:rPr lang="ru-RU" dirty="0" smtClean="0"/>
              <a:t>Директор  СПО</a:t>
            </a:r>
          </a:p>
          <a:p>
            <a:pPr lvl="1"/>
            <a:r>
              <a:rPr lang="ru-RU" dirty="0" smtClean="0"/>
              <a:t>Члены совета – </a:t>
            </a:r>
          </a:p>
          <a:p>
            <a:pPr lvl="2"/>
            <a:r>
              <a:rPr lang="ru-RU" dirty="0" smtClean="0"/>
              <a:t>Заместители директора</a:t>
            </a:r>
          </a:p>
          <a:p>
            <a:pPr lvl="2"/>
            <a:r>
              <a:rPr lang="ru-RU" dirty="0" smtClean="0"/>
              <a:t>Председатели МО</a:t>
            </a:r>
          </a:p>
          <a:p>
            <a:pPr lvl="2"/>
            <a:r>
              <a:rPr lang="ru-RU" dirty="0" smtClean="0"/>
              <a:t>Руководители </a:t>
            </a:r>
            <a:r>
              <a:rPr lang="ru-RU" dirty="0" err="1" smtClean="0"/>
              <a:t>физвоспитания</a:t>
            </a:r>
            <a:r>
              <a:rPr lang="ru-RU" dirty="0" smtClean="0"/>
              <a:t> и ОБЖ</a:t>
            </a:r>
          </a:p>
          <a:p>
            <a:pPr lvl="2"/>
            <a:r>
              <a:rPr lang="ru-RU" dirty="0" smtClean="0"/>
              <a:t>Методист</a:t>
            </a:r>
          </a:p>
          <a:p>
            <a:pPr lvl="2"/>
            <a:r>
              <a:rPr lang="ru-RU" dirty="0" smtClean="0"/>
              <a:t>Преподаватели</a:t>
            </a:r>
          </a:p>
          <a:p>
            <a:pPr lvl="2"/>
            <a:r>
              <a:rPr lang="ru-RU" dirty="0" smtClean="0"/>
              <a:t>Мастера производственного обучения</a:t>
            </a:r>
          </a:p>
          <a:p>
            <a:pPr lvl="1"/>
            <a:r>
              <a:rPr lang="ru-RU" dirty="0" smtClean="0"/>
              <a:t>Принимают участие в работе </a:t>
            </a:r>
          </a:p>
          <a:p>
            <a:pPr lvl="2"/>
            <a:r>
              <a:rPr lang="ru-RU" dirty="0" smtClean="0"/>
              <a:t>Руководители общественных организаций</a:t>
            </a:r>
          </a:p>
          <a:p>
            <a:pPr lvl="2"/>
            <a:r>
              <a:rPr lang="ru-RU" dirty="0" smtClean="0"/>
              <a:t>Работодатели</a:t>
            </a:r>
          </a:p>
          <a:p>
            <a:pPr lvl="2"/>
            <a:r>
              <a:rPr lang="ru-RU" dirty="0" smtClean="0"/>
              <a:t>Представители попечительского и координационного советов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2"/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439316" cy="466344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dirty="0" smtClean="0"/>
              <a:t>Утверждается приказом</a:t>
            </a:r>
          </a:p>
          <a:p>
            <a:pPr lvl="1"/>
            <a:r>
              <a:rPr lang="ru-RU" dirty="0" smtClean="0"/>
              <a:t>Секретарь избирается открытым голосованием</a:t>
            </a:r>
          </a:p>
          <a:p>
            <a:pPr lvl="1"/>
            <a:r>
              <a:rPr lang="ru-RU" dirty="0" smtClean="0"/>
              <a:t>Сроки проведения – не реже одного раза в два месяца</a:t>
            </a:r>
          </a:p>
          <a:p>
            <a:pPr lvl="1"/>
            <a:r>
              <a:rPr lang="ru-RU" dirty="0" smtClean="0"/>
              <a:t>Работает по плану на учебный год</a:t>
            </a:r>
          </a:p>
          <a:p>
            <a:pPr lvl="1"/>
            <a:r>
              <a:rPr lang="ru-RU" dirty="0" smtClean="0"/>
              <a:t>Итогом является протокол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ПЕДАГОГИЧЕСКИЙ СОВЕТ</a:t>
            </a:r>
            <a:br>
              <a:rPr lang="ru-RU" dirty="0" smtClean="0"/>
            </a:br>
            <a:r>
              <a:rPr lang="ru-RU" dirty="0" smtClean="0"/>
              <a:t>РАССМАТРИВАЕТ И ОБСУЖДАЕТ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1571612"/>
            <a:ext cx="2714644" cy="37147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ДОКУМЕНТАЦИЮ</a:t>
            </a:r>
          </a:p>
          <a:p>
            <a:pPr algn="ctr"/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мероприятия по реализации приказов, положений, инструкций</a:t>
            </a:r>
          </a:p>
          <a:p>
            <a:pPr>
              <a:buFontTx/>
              <a:buChar char="-"/>
            </a:pPr>
            <a:r>
              <a:rPr lang="ru-RU" dirty="0" smtClean="0"/>
              <a:t> планы учебной и воспитательной работы</a:t>
            </a:r>
          </a:p>
          <a:p>
            <a:pPr>
              <a:buFontTx/>
              <a:buChar char="-"/>
            </a:pPr>
            <a:r>
              <a:rPr lang="ru-RU" dirty="0" smtClean="0"/>
              <a:t> планы работы педагогического совета</a:t>
            </a: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44" y="1571612"/>
            <a:ext cx="2571768" cy="37147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 ПО ОБУЧАЮЩИМСЯ</a:t>
            </a:r>
          </a:p>
          <a:p>
            <a:pPr algn="ctr"/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состояние дисциплины и успеваемости</a:t>
            </a:r>
          </a:p>
          <a:p>
            <a:pPr>
              <a:buFontTx/>
              <a:buChar char="-"/>
            </a:pPr>
            <a:r>
              <a:rPr lang="ru-RU" dirty="0" smtClean="0"/>
              <a:t> отчисления, восстановления, переводы</a:t>
            </a:r>
          </a:p>
          <a:p>
            <a:pPr>
              <a:buFontTx/>
              <a:buChar char="-"/>
            </a:pPr>
            <a:r>
              <a:rPr lang="ru-RU" dirty="0" smtClean="0"/>
              <a:t> итоги приема и выпуска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1571612"/>
            <a:ext cx="2643206" cy="37147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 ПО ПЕДАГОГИЧЕСКОМУ КОЛЛЕКТИВУ</a:t>
            </a:r>
          </a:p>
          <a:p>
            <a:pPr algn="ctr"/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итоги учебной, воспитательной, методической работы </a:t>
            </a:r>
            <a:r>
              <a:rPr lang="ru-RU" sz="1400" dirty="0" smtClean="0"/>
              <a:t>(в целом, по структурным подразделениям, по направлениям работы)</a:t>
            </a:r>
          </a:p>
          <a:p>
            <a:pPr>
              <a:buFontTx/>
              <a:buChar char="-"/>
            </a:pPr>
            <a:r>
              <a:rPr lang="ru-RU" dirty="0" smtClean="0"/>
              <a:t> опыт работы МО, отдельно взятых  преподавателей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5786454"/>
            <a:ext cx="7500990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ИТОГИ оформляются протоколом. РЕШЕНИЯ выносятся с указанием сроков и ответственных лиц. Контролируется исполнение решений.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ЗАДАЧИ</a:t>
            </a:r>
            <a:br>
              <a:rPr lang="ru-RU" dirty="0" smtClean="0"/>
            </a:br>
            <a:r>
              <a:rPr lang="ru-RU" dirty="0" smtClean="0"/>
              <a:t>МЕТОДИЧЕСКОГО СОВЕТА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1"/>
          <a:ext cx="7499350" cy="517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884"/>
                <a:gridCol w="1785950"/>
                <a:gridCol w="362906"/>
                <a:gridCol w="1280168"/>
                <a:gridCol w="1285884"/>
                <a:gridCol w="433688"/>
                <a:gridCol w="1499870"/>
              </a:tblGrid>
              <a:tr h="212910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АНАЛИЗ методической оснащенности учебного процесса</a:t>
                      </a:r>
                    </a:p>
                    <a:p>
                      <a:endParaRPr lang="ru-RU" sz="1600" dirty="0"/>
                    </a:p>
                  </a:txBody>
                  <a:tcPr vert="vert270">
                    <a:solidFill>
                      <a:srgbClr val="ED37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АНАЛИЗ причин низкой успеваемости обучающихся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АНАЛИЗ качества методических разработок преподавателей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АНАЛИЗ методического мастерства преподавателей и мастеров производственного обучения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АНАЛИЗ качества проектов обучающихся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22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АНАЛИЗ причин недоработок и недостатков</a:t>
                      </a:r>
                      <a:endParaRPr lang="ru-RU" sz="1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020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РАЗРАБОТКА мер по совершенствованию умений,</a:t>
                      </a:r>
                      <a:r>
                        <a:rPr lang="ru-RU" sz="1600" baseline="0" dirty="0" smtClean="0"/>
                        <a:t> знаний и навыков обучающихся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ПРЕДЛОЖЕНИЯ по улучшению методической подготовленности преподавателей</a:t>
                      </a:r>
                      <a:endParaRPr lang="ru-RU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РЕКОМЕНДАЦИИ руководителям проектов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81092">
                <a:tc gridSpan="7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ПРЕДЛОЖЕНИЯ по совершенствованию профессиональной подготовки специалистов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</a:t>
            </a:r>
            <a:br>
              <a:rPr lang="ru-RU" dirty="0" smtClean="0"/>
            </a:br>
            <a:r>
              <a:rPr lang="ru-RU" dirty="0" smtClean="0"/>
              <a:t>МЕТОДИЧЕСКОГО СОВЕТА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285852" y="1571612"/>
            <a:ext cx="7500990" cy="5072098"/>
            <a:chOff x="1285852" y="1571612"/>
            <a:chExt cx="7500990" cy="5072098"/>
          </a:xfrm>
        </p:grpSpPr>
        <p:sp>
          <p:nvSpPr>
            <p:cNvPr id="4" name="Овал 3"/>
            <p:cNvSpPr/>
            <p:nvPr/>
          </p:nvSpPr>
          <p:spPr>
            <a:xfrm>
              <a:off x="3428992" y="1571612"/>
              <a:ext cx="3143272" cy="7143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ПРЕДСЕДАТЕЛЬ</a:t>
              </a:r>
            </a:p>
            <a:p>
              <a:pPr algn="ctr"/>
              <a:r>
                <a:rPr lang="ru-RU" dirty="0" smtClean="0"/>
                <a:t>МЕТОДИСТ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571604" y="2643182"/>
              <a:ext cx="3000396" cy="13573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УЧЕБНО-МЕТОДИЧЕСКОЕ НАПРАВЛЕНИЕ заместитель директора по учебной работе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500694" y="2643182"/>
              <a:ext cx="3000396" cy="13573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НАУЧНО-МЕТОДИЧЕСКОЕ НАПРАВЛЕНИЕ</a:t>
              </a:r>
            </a:p>
            <a:p>
              <a:pPr algn="ctr"/>
              <a:r>
                <a:rPr lang="ru-RU" b="1" dirty="0" smtClean="0"/>
                <a:t> методист</a:t>
              </a:r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3643306" y="4214818"/>
              <a:ext cx="278608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ПРЕДСЕДАТЕЛИ МО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85852" y="5357826"/>
              <a:ext cx="1857388" cy="57150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Руководители  проектов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43240" y="5357826"/>
              <a:ext cx="1857388" cy="57150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Руководители «школ»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00628" y="5357826"/>
              <a:ext cx="1857388" cy="57150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Руководители ВКР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58016" y="5357826"/>
              <a:ext cx="1857388" cy="57150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Руководители  РУПЛ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85852" y="6143644"/>
              <a:ext cx="7500990" cy="5000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Преподаватели общеобразовательных, специальных, профессиональных дисциплин. Мастера производственного обучения</a:t>
              </a:r>
              <a:endParaRPr lang="ru-RU" dirty="0"/>
            </a:p>
          </p:txBody>
        </p:sp>
        <p:cxnSp>
          <p:nvCxnSpPr>
            <p:cNvPr id="14" name="Прямая со стрелкой 13"/>
            <p:cNvCxnSpPr>
              <a:stCxn id="4" idx="4"/>
              <a:endCxn id="6" idx="0"/>
            </p:cNvCxnSpPr>
            <p:nvPr/>
          </p:nvCxnSpPr>
          <p:spPr>
            <a:xfrm rot="16200000" flipH="1">
              <a:off x="5822165" y="1464455"/>
              <a:ext cx="357190" cy="20002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4" idx="4"/>
              <a:endCxn id="5" idx="0"/>
            </p:cNvCxnSpPr>
            <p:nvPr/>
          </p:nvCxnSpPr>
          <p:spPr>
            <a:xfrm rot="5400000">
              <a:off x="3857620" y="1500174"/>
              <a:ext cx="357190" cy="19288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6" idx="2"/>
              <a:endCxn id="7" idx="7"/>
            </p:cNvCxnSpPr>
            <p:nvPr/>
          </p:nvCxnSpPr>
          <p:spPr>
            <a:xfrm rot="5400000">
              <a:off x="6337022" y="3684858"/>
              <a:ext cx="348225" cy="979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5" idx="2"/>
              <a:endCxn id="7" idx="1"/>
            </p:cNvCxnSpPr>
            <p:nvPr/>
          </p:nvCxnSpPr>
          <p:spPr>
            <a:xfrm rot="16200000" flipH="1">
              <a:off x="3387448" y="3684857"/>
              <a:ext cx="348225" cy="979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7" idx="4"/>
              <a:endCxn id="10" idx="0"/>
            </p:cNvCxnSpPr>
            <p:nvPr/>
          </p:nvCxnSpPr>
          <p:spPr>
            <a:xfrm rot="16200000" flipH="1">
              <a:off x="5368530" y="4797034"/>
              <a:ext cx="228608" cy="8929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7" idx="4"/>
              <a:endCxn id="9" idx="0"/>
            </p:cNvCxnSpPr>
            <p:nvPr/>
          </p:nvCxnSpPr>
          <p:spPr>
            <a:xfrm rot="5400000">
              <a:off x="4439837" y="4761316"/>
              <a:ext cx="228608" cy="9644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7" idx="4"/>
              <a:endCxn id="11" idx="0"/>
            </p:cNvCxnSpPr>
            <p:nvPr/>
          </p:nvCxnSpPr>
          <p:spPr>
            <a:xfrm rot="16200000" flipH="1">
              <a:off x="6297224" y="3868340"/>
              <a:ext cx="228608" cy="27503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7" idx="4"/>
              <a:endCxn id="8" idx="0"/>
            </p:cNvCxnSpPr>
            <p:nvPr/>
          </p:nvCxnSpPr>
          <p:spPr>
            <a:xfrm rot="5400000">
              <a:off x="3511143" y="3832622"/>
              <a:ext cx="228608" cy="28218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8" idx="2"/>
              <a:endCxn id="12" idx="0"/>
            </p:cNvCxnSpPr>
            <p:nvPr/>
          </p:nvCxnSpPr>
          <p:spPr>
            <a:xfrm rot="16200000" flipH="1">
              <a:off x="3518289" y="4625586"/>
              <a:ext cx="214314" cy="2821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9" idx="2"/>
              <a:endCxn id="12" idx="0"/>
            </p:cNvCxnSpPr>
            <p:nvPr/>
          </p:nvCxnSpPr>
          <p:spPr>
            <a:xfrm rot="16200000" flipH="1">
              <a:off x="4446983" y="5554280"/>
              <a:ext cx="214314" cy="964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10" idx="2"/>
              <a:endCxn id="12" idx="0"/>
            </p:cNvCxnSpPr>
            <p:nvPr/>
          </p:nvCxnSpPr>
          <p:spPr>
            <a:xfrm rot="5400000">
              <a:off x="5375678" y="5590000"/>
              <a:ext cx="214314" cy="892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11" idx="2"/>
              <a:endCxn id="12" idx="0"/>
            </p:cNvCxnSpPr>
            <p:nvPr/>
          </p:nvCxnSpPr>
          <p:spPr>
            <a:xfrm rot="5400000">
              <a:off x="6304372" y="4661306"/>
              <a:ext cx="214314" cy="2750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52673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ОБЯЗАННОСТИ</a:t>
            </a:r>
          </a:p>
          <a:p>
            <a:pPr lvl="1"/>
            <a:r>
              <a:rPr lang="ru-RU" dirty="0" smtClean="0"/>
              <a:t>Организует работу по научно-методическому обеспечению содержания образования</a:t>
            </a:r>
          </a:p>
          <a:p>
            <a:pPr lvl="1"/>
            <a:r>
              <a:rPr lang="ru-RU" dirty="0" smtClean="0"/>
              <a:t>Участвует в составлении рабочих учебных планов и рабочих программ по учебным дисциплинам и профессиональным модулям</a:t>
            </a:r>
          </a:p>
          <a:p>
            <a:pPr lvl="1"/>
            <a:r>
              <a:rPr lang="ru-RU" dirty="0" smtClean="0"/>
              <a:t>Составляет единый план методической работы на учебный год</a:t>
            </a:r>
          </a:p>
          <a:p>
            <a:pPr lvl="1"/>
            <a:r>
              <a:rPr lang="ru-RU" dirty="0" smtClean="0"/>
              <a:t>Принимает участие в разработке методических, дидактических, информационных материалов</a:t>
            </a:r>
          </a:p>
          <a:p>
            <a:pPr lvl="1"/>
            <a:r>
              <a:rPr lang="ru-RU" dirty="0" smtClean="0"/>
              <a:t>Принимает участие в подготовке и проведении педагогических и методических советов</a:t>
            </a:r>
          </a:p>
          <a:p>
            <a:pPr lvl="1"/>
            <a:r>
              <a:rPr lang="ru-RU" dirty="0" smtClean="0"/>
              <a:t>Организует  формы работы с педагогическим и работниками, способствующие повышению их квалификации</a:t>
            </a:r>
          </a:p>
          <a:p>
            <a:pPr lvl="1"/>
            <a:r>
              <a:rPr lang="ru-RU" dirty="0" smtClean="0"/>
              <a:t>Организует и координирует работу МО, обобщает и способствует распространению передового педагогического опыта</a:t>
            </a:r>
          </a:p>
          <a:p>
            <a:pPr lvl="1"/>
            <a:r>
              <a:rPr lang="ru-RU" dirty="0" smtClean="0"/>
              <a:t>Оказывает методическую помощь председателям МО в планировании и организации работы</a:t>
            </a:r>
          </a:p>
          <a:p>
            <a:pPr lvl="1"/>
            <a:r>
              <a:rPr lang="ru-RU" dirty="0" smtClean="0"/>
              <a:t>Оказывает консультативную и практическую помощь преподавателям  в определении содержаний, форм и методов обучения</a:t>
            </a:r>
          </a:p>
          <a:p>
            <a:pPr lvl="1"/>
            <a:r>
              <a:rPr lang="ru-RU" dirty="0" smtClean="0"/>
              <a:t>Организует и разрабатывает необходимую документацию по проведению конкурсов, выставок и др.</a:t>
            </a:r>
          </a:p>
          <a:p>
            <a:pPr lvl="1"/>
            <a:r>
              <a:rPr lang="ru-RU" dirty="0" smtClean="0"/>
              <a:t>Анализирует состояние учебно-методической, инновационной работы  в </a:t>
            </a:r>
            <a:r>
              <a:rPr lang="ru-RU" dirty="0"/>
              <a:t> </a:t>
            </a:r>
            <a:r>
              <a:rPr lang="ru-RU" dirty="0" smtClean="0"/>
              <a:t>СПО  и разрабатывает предложения по повышению ее эффективности</a:t>
            </a:r>
          </a:p>
          <a:p>
            <a:pPr lvl="1"/>
            <a:r>
              <a:rPr lang="ru-RU" dirty="0" smtClean="0"/>
              <a:t>Организует педагогические чтения, педагогические конференции , семинары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ПРАВА</a:t>
            </a:r>
          </a:p>
          <a:p>
            <a:pPr lvl="1"/>
            <a:r>
              <a:rPr lang="ru-RU" dirty="0" smtClean="0"/>
              <a:t>Вносит предложения по улучшению и  совершенствованию методической  работы в МО</a:t>
            </a:r>
          </a:p>
          <a:p>
            <a:pPr lvl="1"/>
            <a:r>
              <a:rPr lang="ru-RU" dirty="0" smtClean="0"/>
              <a:t>Участвует в работе педсоветов, </a:t>
            </a:r>
            <a:r>
              <a:rPr lang="ru-RU" dirty="0" err="1" smtClean="0"/>
              <a:t>методсоветов</a:t>
            </a:r>
            <a:r>
              <a:rPr lang="ru-RU" dirty="0" smtClean="0"/>
              <a:t>, аттестационных комиссий; в заседаниях МО при обсуждении  вопросов методической работы.</a:t>
            </a:r>
          </a:p>
          <a:p>
            <a:pPr lvl="1"/>
            <a:r>
              <a:rPr lang="ru-RU" dirty="0" smtClean="0"/>
              <a:t>Посещает все виды занятий, экзамены, внеклассные мероприятия</a:t>
            </a:r>
          </a:p>
          <a:p>
            <a:pPr lvl="1"/>
            <a:r>
              <a:rPr lang="ru-RU" dirty="0" smtClean="0"/>
              <a:t>Принимает участие в распределении педагогической нагрузки</a:t>
            </a:r>
          </a:p>
          <a:p>
            <a:pPr lvl="1"/>
            <a:r>
              <a:rPr lang="ru-RU" dirty="0" smtClean="0"/>
              <a:t>Осуществляет проверки и анализ методической работы  и учебно-методической документации преподавателей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 ЗА МЕТОДИЧЕСКОЙ РАБОТОЙ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ЦЕЛЬ – обеспечить качественное методическое сопровождение учебного и воспитательного процессов</a:t>
            </a:r>
          </a:p>
          <a:p>
            <a:r>
              <a:rPr lang="ru-RU" dirty="0" smtClean="0"/>
              <a:t>ЗАДАЧИ</a:t>
            </a:r>
          </a:p>
          <a:p>
            <a:pPr lvl="1"/>
            <a:r>
              <a:rPr lang="ru-RU" dirty="0" smtClean="0"/>
              <a:t>совершенствование методики преподавания в соответствии с ФГОС СПО</a:t>
            </a:r>
          </a:p>
          <a:p>
            <a:pPr lvl="1"/>
            <a:r>
              <a:rPr lang="ru-RU" dirty="0" smtClean="0"/>
              <a:t>обеспечение целенаправленной методической работы</a:t>
            </a:r>
          </a:p>
          <a:p>
            <a:pPr lvl="2"/>
            <a:r>
              <a:rPr lang="ru-RU" dirty="0" smtClean="0"/>
              <a:t>преподавателей</a:t>
            </a:r>
          </a:p>
          <a:p>
            <a:pPr lvl="2"/>
            <a:r>
              <a:rPr lang="ru-RU" dirty="0" smtClean="0"/>
              <a:t>цикловых методических комиссий</a:t>
            </a:r>
          </a:p>
          <a:p>
            <a:pPr lvl="2"/>
            <a:r>
              <a:rPr lang="ru-RU" dirty="0" smtClean="0"/>
              <a:t>структурных подразделений</a:t>
            </a:r>
          </a:p>
          <a:p>
            <a:r>
              <a:rPr lang="ru-RU" dirty="0" smtClean="0"/>
              <a:t>ФОРМЫ И МЕТОДЫ</a:t>
            </a:r>
          </a:p>
          <a:p>
            <a:pPr lvl="1"/>
            <a:r>
              <a:rPr lang="ru-RU" dirty="0" smtClean="0"/>
              <a:t>посещение занятий, экзаменов, Защит ВКР, внеклассных мероприятий</a:t>
            </a:r>
          </a:p>
          <a:p>
            <a:pPr lvl="1"/>
            <a:r>
              <a:rPr lang="ru-RU" dirty="0" smtClean="0"/>
              <a:t>собеседования, анкетирование преподавателей, родителей и обучающихся</a:t>
            </a:r>
          </a:p>
          <a:p>
            <a:pPr lvl="1"/>
            <a:r>
              <a:rPr lang="ru-RU" dirty="0" smtClean="0"/>
              <a:t>отчеты преподавателей, аттестационный материал</a:t>
            </a:r>
          </a:p>
          <a:p>
            <a:pPr lvl="1"/>
            <a:r>
              <a:rPr lang="ru-RU" dirty="0" smtClean="0"/>
              <a:t>анализ учебно-методических материалов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1571612"/>
            <a:ext cx="2000264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С ОТРЫВОМ ОТ РАБОТЫ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3643314"/>
            <a:ext cx="207170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БЕЗ ОТРЫВА ОТ РАБОТЫ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500174"/>
            <a:ext cx="457203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Курсы по программам (единовременные)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857364"/>
            <a:ext cx="457203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Модульные курсы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214554"/>
            <a:ext cx="457203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Стажировка на производстве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428992" y="3071810"/>
            <a:ext cx="1500198" cy="64294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Массовые формы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428992" y="4429132"/>
            <a:ext cx="2071702" cy="64294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Индивидуальные формы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2857496"/>
            <a:ext cx="3357586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Методические объединения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3214686"/>
            <a:ext cx="3357586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Семинары, конференции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3571876"/>
            <a:ext cx="3357586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«Школы»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86414" y="4143380"/>
            <a:ext cx="285755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Наставничество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5214950"/>
            <a:ext cx="285755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Самообразование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4857760"/>
            <a:ext cx="285755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/>
              <a:t>Вебинары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4500570"/>
            <a:ext cx="285755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Дистанционные курсы</a:t>
            </a:r>
            <a:endParaRPr lang="ru-RU" dirty="0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1000100" y="5643578"/>
            <a:ext cx="2643206" cy="92869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Изучение, обобщение педагогического опыта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5857892"/>
            <a:ext cx="457206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- Изучение вопросов развития науки, техники, технологии, экономики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Изучение директивных материалов, документов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stCxn id="4" idx="3"/>
            <a:endCxn id="7" idx="1"/>
          </p:cNvCxnSpPr>
          <p:nvPr/>
        </p:nvCxnSpPr>
        <p:spPr>
          <a:xfrm>
            <a:off x="3000364" y="2035959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3"/>
            <a:endCxn id="9" idx="2"/>
          </p:cNvCxnSpPr>
          <p:nvPr/>
        </p:nvCxnSpPr>
        <p:spPr>
          <a:xfrm flipV="1">
            <a:off x="3071802" y="3393281"/>
            <a:ext cx="357190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3"/>
            <a:endCxn id="10" idx="2"/>
          </p:cNvCxnSpPr>
          <p:nvPr/>
        </p:nvCxnSpPr>
        <p:spPr>
          <a:xfrm>
            <a:off x="3071802" y="4071942"/>
            <a:ext cx="357190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0"/>
            <a:endCxn id="12" idx="1"/>
          </p:cNvCxnSpPr>
          <p:nvPr/>
        </p:nvCxnSpPr>
        <p:spPr>
          <a:xfrm>
            <a:off x="4929190" y="339328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0"/>
            <a:endCxn id="16" idx="1"/>
          </p:cNvCxnSpPr>
          <p:nvPr/>
        </p:nvCxnSpPr>
        <p:spPr>
          <a:xfrm>
            <a:off x="5500694" y="4750603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0"/>
            <a:endCxn id="17" idx="1"/>
          </p:cNvCxnSpPr>
          <p:nvPr/>
        </p:nvCxnSpPr>
        <p:spPr>
          <a:xfrm flipV="1">
            <a:off x="5500694" y="4679165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5" idx="2"/>
            <a:endCxn id="19" idx="0"/>
          </p:cNvCxnSpPr>
          <p:nvPr/>
        </p:nvCxnSpPr>
        <p:spPr>
          <a:xfrm rot="5400000">
            <a:off x="6679437" y="5322107"/>
            <a:ext cx="28575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КАТЕГОРИИ РАБОТНИКОВ   СПО</a:t>
            </a:r>
            <a:br>
              <a:rPr lang="ru-RU" dirty="0" smtClean="0"/>
            </a:br>
            <a:r>
              <a:rPr lang="ru-RU" sz="2800" dirty="0" smtClean="0"/>
              <a:t>В СИСТЕМЕ ПОВЫШЕНИЯ КВАЛИФИКАЦИИ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1538" y="1928802"/>
            <a:ext cx="4021670" cy="47149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Директор</a:t>
            </a:r>
          </a:p>
          <a:p>
            <a:r>
              <a:rPr lang="ru-RU" dirty="0" smtClean="0"/>
              <a:t>Заместитель директора по учебной работе</a:t>
            </a:r>
          </a:p>
          <a:p>
            <a:r>
              <a:rPr lang="ru-RU" dirty="0" smtClean="0"/>
              <a:t>Методист</a:t>
            </a:r>
          </a:p>
          <a:p>
            <a:r>
              <a:rPr lang="ru-RU" dirty="0" smtClean="0"/>
              <a:t>Заведующие отделениями</a:t>
            </a:r>
          </a:p>
          <a:p>
            <a:r>
              <a:rPr lang="ru-RU" dirty="0" smtClean="0"/>
              <a:t>Руководитель отдела воспитательной работы</a:t>
            </a:r>
          </a:p>
          <a:p>
            <a:r>
              <a:rPr lang="ru-RU" dirty="0" smtClean="0"/>
              <a:t>Заведующие мастерскими</a:t>
            </a:r>
          </a:p>
          <a:p>
            <a:r>
              <a:rPr lang="ru-RU" dirty="0" smtClean="0"/>
              <a:t>Руководители </a:t>
            </a:r>
            <a:r>
              <a:rPr lang="ru-RU" dirty="0" err="1" smtClean="0"/>
              <a:t>физвоспитания</a:t>
            </a:r>
            <a:r>
              <a:rPr lang="ru-RU" dirty="0" smtClean="0"/>
              <a:t>, ОБЖ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28" y="1928802"/>
            <a:ext cx="3933060" cy="47149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Преподаватели</a:t>
            </a:r>
          </a:p>
          <a:p>
            <a:r>
              <a:rPr lang="ru-RU" dirty="0" smtClean="0"/>
              <a:t>Мастера производственного обучения</a:t>
            </a:r>
          </a:p>
          <a:p>
            <a:r>
              <a:rPr lang="ru-RU" dirty="0" smtClean="0"/>
              <a:t>Педагоги-организаторы</a:t>
            </a:r>
          </a:p>
          <a:p>
            <a:r>
              <a:rPr lang="ru-RU" dirty="0" smtClean="0"/>
              <a:t>Лаборанты</a:t>
            </a:r>
          </a:p>
          <a:p>
            <a:r>
              <a:rPr lang="ru-RU" dirty="0" smtClean="0"/>
              <a:t>Заведующий библиотекой, библиотекари</a:t>
            </a:r>
          </a:p>
          <a:p>
            <a:r>
              <a:rPr lang="ru-RU" dirty="0" smtClean="0"/>
              <a:t>воспитатели</a:t>
            </a:r>
          </a:p>
          <a:p>
            <a:r>
              <a:rPr lang="ru-RU" dirty="0" smtClean="0"/>
              <a:t>Классные руководители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НЕДОСТАТКИ ПОВЫШЕНИЯ КВАЛИФИКАЦИИ</a:t>
            </a:r>
            <a:br>
              <a:rPr lang="ru-RU" dirty="0" smtClean="0"/>
            </a:br>
            <a:r>
              <a:rPr lang="ru-RU" sz="3100" dirty="0" smtClean="0"/>
              <a:t>БЕЗ ОТРЫВА ОТ РАБОТЫ</a:t>
            </a: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0100" y="2071678"/>
            <a:ext cx="4093108" cy="45720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Массовые формы</a:t>
            </a:r>
          </a:p>
          <a:p>
            <a:pPr lvl="1"/>
            <a:r>
              <a:rPr lang="ru-RU" dirty="0" smtClean="0"/>
              <a:t>отсутствие единой направленности при выборе тематики разных форм работы</a:t>
            </a:r>
          </a:p>
          <a:p>
            <a:pPr lvl="1"/>
            <a:r>
              <a:rPr lang="ru-RU" dirty="0" smtClean="0"/>
              <a:t>формы и методы однообразны</a:t>
            </a:r>
          </a:p>
          <a:p>
            <a:pPr lvl="1"/>
            <a:r>
              <a:rPr lang="ru-RU" dirty="0" smtClean="0"/>
              <a:t>не учитываются особенности структурных подразделений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28" y="2071678"/>
            <a:ext cx="3933060" cy="45720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Индивидуальные формы</a:t>
            </a:r>
          </a:p>
          <a:p>
            <a:pPr lvl="1"/>
            <a:r>
              <a:rPr lang="ru-RU" dirty="0" smtClean="0"/>
              <a:t>формальное планирование</a:t>
            </a:r>
          </a:p>
          <a:p>
            <a:pPr lvl="1"/>
            <a:r>
              <a:rPr lang="ru-RU" dirty="0" smtClean="0"/>
              <a:t>Отсутствие конечного результата по отдельным пунктам планов</a:t>
            </a:r>
          </a:p>
          <a:p>
            <a:pPr lvl="1"/>
            <a:r>
              <a:rPr lang="ru-RU" dirty="0" smtClean="0"/>
              <a:t>Отсутствие системности в работе преподавателя в </a:t>
            </a:r>
            <a:r>
              <a:rPr lang="ru-RU" dirty="0" err="1" smtClean="0"/>
              <a:t>межаттестационнный</a:t>
            </a:r>
            <a:r>
              <a:rPr lang="ru-RU" dirty="0" smtClean="0"/>
              <a:t> период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406640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МЕТОДИЧЕСКОЙ РАБОТЫ СПО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204864"/>
            <a:ext cx="7478078" cy="1296144"/>
          </a:xfrm>
        </p:spPr>
        <p:txBody>
          <a:bodyPr>
            <a:noAutofit/>
          </a:bodyPr>
          <a:lstStyle/>
          <a:p>
            <a:endParaRPr lang="uk-UA" sz="2000" dirty="0"/>
          </a:p>
        </p:txBody>
      </p:sp>
      <p:pic>
        <p:nvPicPr>
          <p:cNvPr id="25602" name="Picture 2" descr="http://gym-smol.by/wp-content/uploads/2014/03/%D0%BC%D0%B5%D1%82%D0%BE%D0%B4-%D1%80%D0%B0%D0%B1%D0%BE%D1%82%D0%B0-300x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1" y="2852936"/>
            <a:ext cx="4934902" cy="3676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 ЗА ПОВЫШЕНИЕМ КВАЛИФИКАЦИИ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ЦЕЛЬ – обеспечение эффективности повышения квалификации педагогического состава, сотрудников</a:t>
            </a:r>
          </a:p>
          <a:p>
            <a:r>
              <a:rPr lang="ru-RU" dirty="0" smtClean="0"/>
              <a:t>ЗАДАЧИ</a:t>
            </a:r>
          </a:p>
          <a:p>
            <a:pPr lvl="1"/>
            <a:r>
              <a:rPr lang="ru-RU" dirty="0" smtClean="0"/>
              <a:t>Совершенствование профессиональной квалификации педагогического состава, сотрудников</a:t>
            </a:r>
          </a:p>
          <a:p>
            <a:pPr lvl="1"/>
            <a:r>
              <a:rPr lang="ru-RU" dirty="0" smtClean="0"/>
              <a:t>Совершенствование методической подготовленности педагогического состава, сотрудников</a:t>
            </a:r>
          </a:p>
          <a:p>
            <a:r>
              <a:rPr lang="ru-RU" dirty="0" smtClean="0"/>
              <a:t>ФОРМЫ И МЕТОДЫ</a:t>
            </a:r>
          </a:p>
          <a:p>
            <a:pPr lvl="1"/>
            <a:r>
              <a:rPr lang="ru-RU" dirty="0" smtClean="0"/>
              <a:t>Разработка методических рекомендаций, предложений по темам учебного курса, отдельным вопросам после повышения квалификации</a:t>
            </a:r>
          </a:p>
          <a:p>
            <a:pPr lvl="1"/>
            <a:r>
              <a:rPr lang="ru-RU" dirty="0" smtClean="0"/>
              <a:t>Создание дидактического материала по темам курса, отдельным вопросам после повышения квалификации</a:t>
            </a:r>
          </a:p>
          <a:p>
            <a:pPr lvl="1"/>
            <a:r>
              <a:rPr lang="ru-RU" dirty="0" smtClean="0"/>
              <a:t>Внедрение новаторских методов организации учебного процесса</a:t>
            </a:r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ЦИКЛОВЫХ МЕТОДИЧЕСКИХ КОМИССИЙ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СТРУКТУРА ПЛАНА работы методического объединения (МО)</a:t>
            </a:r>
          </a:p>
          <a:p>
            <a:pPr lvl="1"/>
            <a:r>
              <a:rPr lang="ru-RU" dirty="0" smtClean="0"/>
              <a:t>Задачи МО на учебный год</a:t>
            </a:r>
          </a:p>
          <a:p>
            <a:pPr lvl="1"/>
            <a:r>
              <a:rPr lang="ru-RU" dirty="0" smtClean="0"/>
              <a:t>Организационная работа</a:t>
            </a:r>
          </a:p>
          <a:p>
            <a:pPr lvl="1"/>
            <a:r>
              <a:rPr lang="ru-RU" dirty="0" smtClean="0"/>
              <a:t>Учебно-воспитательная деятельность</a:t>
            </a:r>
          </a:p>
          <a:p>
            <a:pPr lvl="1"/>
            <a:r>
              <a:rPr lang="ru-RU" dirty="0" smtClean="0"/>
              <a:t>Научно-методическая и инновационная деятельность</a:t>
            </a:r>
          </a:p>
          <a:p>
            <a:pPr lvl="1"/>
            <a:r>
              <a:rPr lang="ru-RU" dirty="0" smtClean="0"/>
              <a:t>Повышение квалификации преподавателей</a:t>
            </a:r>
          </a:p>
          <a:p>
            <a:pPr lvl="1"/>
            <a:r>
              <a:rPr lang="ru-RU" dirty="0" smtClean="0"/>
              <a:t>Контроль учебно-воспитательного процесса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ОРГАНИЗАЦИОННАЯ РАБОТА</a:t>
            </a:r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1000100" y="1285860"/>
            <a:ext cx="7929618" cy="5072098"/>
            <a:chOff x="1000100" y="1285860"/>
            <a:chExt cx="7929618" cy="507209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00100" y="1500174"/>
              <a:ext cx="2428892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Подбор, разработка, документов, материалов 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000100" y="3357562"/>
              <a:ext cx="2428892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Оформление, обсуждение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000100" y="5286388"/>
              <a:ext cx="2428892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Подготовка, проведение заседаний МО</a:t>
              </a:r>
              <a:endParaRPr lang="ru-RU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714744" y="1285860"/>
              <a:ext cx="2071702" cy="4286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 планированию</a:t>
              </a:r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714744" y="1785926"/>
              <a:ext cx="2286016" cy="4286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 учету и контролю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714744" y="2285992"/>
              <a:ext cx="2786082" cy="5000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 учебно-методическим вопросам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58082" y="1714488"/>
              <a:ext cx="1428760" cy="57150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 smtClean="0"/>
                <a:t>- отчеты</a:t>
              </a:r>
            </a:p>
            <a:p>
              <a:r>
                <a:rPr lang="ru-RU" sz="1400" dirty="0" smtClean="0"/>
                <a:t>- протоколы </a:t>
              </a:r>
              <a:endParaRPr lang="ru-RU" sz="14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58016" y="2643182"/>
              <a:ext cx="2000264" cy="14287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 учебные планы, нагрузка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рабочие программы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дидактический материал, разработки, рекомендации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714744" y="3357562"/>
              <a:ext cx="2071702" cy="4286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Планы работы</a:t>
              </a:r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714744" y="3857628"/>
              <a:ext cx="2071702" cy="5715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Задания для обучающихся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429388" y="4429132"/>
              <a:ext cx="2500330" cy="19288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 ЦМК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кабинетов (лабораторий)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кружков, секций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КТП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открытых уроков и внеклассных мероприятий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консультационных занятий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</a:t>
              </a:r>
              <a:r>
                <a:rPr lang="ru-RU" sz="1400" dirty="0" err="1" smtClean="0"/>
                <a:t>взаимопосещений</a:t>
              </a:r>
              <a:endParaRPr lang="ru-RU" sz="14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86182" y="4786322"/>
              <a:ext cx="2000264" cy="15001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 по курсовым работам (проектам)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по ВКР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КОС (ФОС)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по самостоятельной внеаудиторной работе</a:t>
              </a:r>
            </a:p>
          </p:txBody>
        </p:sp>
        <p:cxnSp>
          <p:nvCxnSpPr>
            <p:cNvPr id="17" name="Прямая со стрелкой 16"/>
            <p:cNvCxnSpPr>
              <a:stCxn id="4" idx="3"/>
              <a:endCxn id="7" idx="1"/>
            </p:cNvCxnSpPr>
            <p:nvPr/>
          </p:nvCxnSpPr>
          <p:spPr>
            <a:xfrm flipV="1">
              <a:off x="3428992" y="1500174"/>
              <a:ext cx="285752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4" idx="3"/>
              <a:endCxn id="8" idx="1"/>
            </p:cNvCxnSpPr>
            <p:nvPr/>
          </p:nvCxnSpPr>
          <p:spPr>
            <a:xfrm>
              <a:off x="3428992" y="200024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4" idx="3"/>
              <a:endCxn id="9" idx="1"/>
            </p:cNvCxnSpPr>
            <p:nvPr/>
          </p:nvCxnSpPr>
          <p:spPr>
            <a:xfrm>
              <a:off x="3428992" y="2000240"/>
              <a:ext cx="285752" cy="535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8" idx="3"/>
              <a:endCxn id="10" idx="1"/>
            </p:cNvCxnSpPr>
            <p:nvPr/>
          </p:nvCxnSpPr>
          <p:spPr>
            <a:xfrm>
              <a:off x="6000760" y="2000240"/>
              <a:ext cx="135732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9" idx="3"/>
              <a:endCxn id="11" idx="1"/>
            </p:cNvCxnSpPr>
            <p:nvPr/>
          </p:nvCxnSpPr>
          <p:spPr>
            <a:xfrm>
              <a:off x="6500826" y="2536025"/>
              <a:ext cx="357190" cy="8215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12" idx="3"/>
              <a:endCxn id="14" idx="1"/>
            </p:cNvCxnSpPr>
            <p:nvPr/>
          </p:nvCxnSpPr>
          <p:spPr>
            <a:xfrm>
              <a:off x="5786446" y="3571876"/>
              <a:ext cx="642942" cy="18216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13" idx="2"/>
              <a:endCxn id="15" idx="0"/>
            </p:cNvCxnSpPr>
            <p:nvPr/>
          </p:nvCxnSpPr>
          <p:spPr>
            <a:xfrm rot="16200000" flipH="1">
              <a:off x="4589859" y="4589867"/>
              <a:ext cx="357190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4" idx="2"/>
              <a:endCxn id="5" idx="0"/>
            </p:cNvCxnSpPr>
            <p:nvPr/>
          </p:nvCxnSpPr>
          <p:spPr>
            <a:xfrm rot="5400000">
              <a:off x="1785918" y="2928934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5" idx="2"/>
              <a:endCxn id="6" idx="0"/>
            </p:cNvCxnSpPr>
            <p:nvPr/>
          </p:nvCxnSpPr>
          <p:spPr>
            <a:xfrm rot="5400000">
              <a:off x="1750199" y="4822041"/>
              <a:ext cx="9286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5" idx="3"/>
              <a:endCxn id="12" idx="1"/>
            </p:cNvCxnSpPr>
            <p:nvPr/>
          </p:nvCxnSpPr>
          <p:spPr>
            <a:xfrm flipV="1">
              <a:off x="3428992" y="3571876"/>
              <a:ext cx="2857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stCxn id="5" idx="3"/>
              <a:endCxn id="13" idx="1"/>
            </p:cNvCxnSpPr>
            <p:nvPr/>
          </p:nvCxnSpPr>
          <p:spPr>
            <a:xfrm>
              <a:off x="3428992" y="3857628"/>
              <a:ext cx="2857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УЧЕБНО-ВОСПИТАТЕЛЬНАЯ ДЕЯТЕЛЬНОСТЬ</a:t>
            </a:r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000100" y="1428736"/>
            <a:ext cx="7929618" cy="5214974"/>
            <a:chOff x="1000100" y="1428736"/>
            <a:chExt cx="7929618" cy="521497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00100" y="1500174"/>
              <a:ext cx="2786082" cy="100013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АНАЛИЗ</a:t>
              </a:r>
            </a:p>
            <a:p>
              <a:pPr algn="ctr"/>
              <a:r>
                <a:rPr lang="ru-RU" dirty="0" smtClean="0"/>
                <a:t>качества теоретического обучения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000100" y="2643182"/>
              <a:ext cx="2786082" cy="107157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АНАЛИЗ</a:t>
              </a:r>
            </a:p>
            <a:p>
              <a:pPr algn="ctr"/>
              <a:r>
                <a:rPr lang="ru-RU" dirty="0" smtClean="0"/>
                <a:t>качества практического обучения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000100" y="3786190"/>
              <a:ext cx="2786082" cy="10525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АНАЛИЗ</a:t>
              </a:r>
            </a:p>
            <a:p>
              <a:pPr algn="ctr"/>
              <a:r>
                <a:rPr lang="ru-RU" dirty="0" smtClean="0"/>
                <a:t>качества воспитательных мероприятий</a:t>
              </a:r>
              <a:endParaRPr lang="ru-RU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1538" y="5000636"/>
              <a:ext cx="2786082" cy="100013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АНАЛИЗ</a:t>
              </a:r>
            </a:p>
            <a:p>
              <a:pPr algn="ctr"/>
              <a:r>
                <a:rPr lang="ru-RU" dirty="0" smtClean="0"/>
                <a:t>результата деятельности преподавателя</a:t>
              </a: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71604" y="6072206"/>
              <a:ext cx="1928826" cy="57150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ИТОГИ</a:t>
              </a:r>
              <a:endParaRPr lang="ru-RU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14810" y="1428736"/>
              <a:ext cx="4714908" cy="11430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 качество знаний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посещаемость занятий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выполнение учебных планов и программ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качество самостоятельной работы обучающихся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качество индивидуальной работы</a:t>
              </a:r>
              <a:endParaRPr lang="ru-RU" sz="1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14810" y="2643182"/>
              <a:ext cx="4714908" cy="10715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 качество практических умений и навыков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качество выполнения практических (лабораторных) работ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эффективность работы кружков, секций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эффективность работы в сотрудничестве</a:t>
              </a:r>
              <a:endParaRPr lang="ru-RU" sz="14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14810" y="3929066"/>
              <a:ext cx="4714908" cy="7858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 активность и самостоятельность обучающихся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роль классного руководителя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эффективность мероприятий</a:t>
              </a:r>
              <a:endParaRPr lang="ru-RU" sz="1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14810" y="5000636"/>
              <a:ext cx="4714908" cy="10001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 освоение общих и профессиональных компетенций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качество профессиональной подготовки (дипломное проектирование)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качество работы консультантов и рецензентов</a:t>
              </a:r>
              <a:endParaRPr lang="ru-RU" sz="1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14810" y="6072206"/>
              <a:ext cx="4714908" cy="5715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 smtClean="0"/>
                <a:t>качество организационной работы  </a:t>
              </a:r>
              <a:r>
                <a:rPr lang="ru-RU" sz="1400" dirty="0" smtClean="0">
                  <a:sym typeface="Wingdings"/>
                </a:rPr>
                <a:t> характерные недостатки  причины  мероприятия по их устранению</a:t>
              </a:r>
              <a:endParaRPr lang="ru-RU" sz="1400" dirty="0" smtClean="0"/>
            </a:p>
          </p:txBody>
        </p:sp>
        <p:cxnSp>
          <p:nvCxnSpPr>
            <p:cNvPr id="16" name="Прямая соединительная линия 15"/>
            <p:cNvCxnSpPr>
              <a:stCxn id="4" idx="3"/>
              <a:endCxn id="9" idx="1"/>
            </p:cNvCxnSpPr>
            <p:nvPr/>
          </p:nvCxnSpPr>
          <p:spPr>
            <a:xfrm>
              <a:off x="3786182" y="2000240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5" idx="3"/>
              <a:endCxn id="10" idx="1"/>
            </p:cNvCxnSpPr>
            <p:nvPr/>
          </p:nvCxnSpPr>
          <p:spPr>
            <a:xfrm>
              <a:off x="3786182" y="3178967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6" idx="3"/>
              <a:endCxn id="12" idx="1"/>
            </p:cNvCxnSpPr>
            <p:nvPr/>
          </p:nvCxnSpPr>
          <p:spPr>
            <a:xfrm>
              <a:off x="3786182" y="4312451"/>
              <a:ext cx="428628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7" idx="3"/>
              <a:endCxn id="13" idx="1"/>
            </p:cNvCxnSpPr>
            <p:nvPr/>
          </p:nvCxnSpPr>
          <p:spPr>
            <a:xfrm flipV="1">
              <a:off x="3857620" y="5500690"/>
              <a:ext cx="357190" cy="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8" idx="6"/>
              <a:endCxn id="14" idx="1"/>
            </p:cNvCxnSpPr>
            <p:nvPr/>
          </p:nvCxnSpPr>
          <p:spPr>
            <a:xfrm>
              <a:off x="3500430" y="6357958"/>
              <a:ext cx="7143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821637" y="4179099"/>
              <a:ext cx="435771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НАУЧНО-МЕТОДИЧЕСКАЯ И ИННОВАЦИОННАЯ ДЕЯТЕЛЬНОСТЬ</a:t>
            </a:r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000100" y="2000240"/>
            <a:ext cx="7929618" cy="4572032"/>
            <a:chOff x="1000100" y="2000240"/>
            <a:chExt cx="7929618" cy="457203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00100" y="2285992"/>
              <a:ext cx="2000264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На заседаниях МО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000100" y="3286124"/>
              <a:ext cx="2143140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Индивидуальная работа преподавателя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000100" y="4286256"/>
              <a:ext cx="2786082" cy="78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Изучение, обобщение и распространение педагогического опыта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00100" y="5643578"/>
              <a:ext cx="2786082" cy="78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Посещение и анализ открытых занятий и мероприятий коллег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14744" y="2000240"/>
              <a:ext cx="5214974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</a:rPr>
                <a:t>обсуждение вопросов методик преподавания, организации практики, т.д.;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</a:rPr>
                <a:t> обсуждение методических разработок, рекомендаций;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</a:rPr>
                <a:t> обсуждение итогов </a:t>
              </a:r>
              <a:r>
                <a:rPr lang="ru-RU" sz="1600" dirty="0" err="1" smtClean="0">
                  <a:solidFill>
                    <a:schemeClr val="tx1"/>
                  </a:solidFill>
                </a:rPr>
                <a:t>взаимопосещений</a:t>
              </a:r>
              <a:r>
                <a:rPr lang="ru-RU" sz="1600" dirty="0" smtClean="0">
                  <a:solidFill>
                    <a:schemeClr val="tx1"/>
                  </a:solidFill>
                </a:rPr>
                <a:t> занятий;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</a:rPr>
                <a:t> сообщения методического характера.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14744" y="3429000"/>
              <a:ext cx="4643470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</a:rPr>
                <a:t>См. «Структура методической работы»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</a:rPr>
                <a:t>См. «Повышение квалификации»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4429124" y="4143380"/>
              <a:ext cx="1928826" cy="35719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коллегиально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4429124" y="4786322"/>
              <a:ext cx="1928826" cy="35719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индивидуально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858016" y="4214818"/>
              <a:ext cx="207170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- оформление статей, докладов, т.д.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29124" y="5715016"/>
              <a:ext cx="1928826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Анализ занятия, мероприятия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6643702" y="5500702"/>
              <a:ext cx="2286016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выводы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715140" y="6143644"/>
              <a:ext cx="221457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предложения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>
              <a:stCxn id="7" idx="3"/>
              <a:endCxn id="13" idx="1"/>
            </p:cNvCxnSpPr>
            <p:nvPr/>
          </p:nvCxnSpPr>
          <p:spPr>
            <a:xfrm>
              <a:off x="3786182" y="6036487"/>
              <a:ext cx="64294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13" idx="3"/>
              <a:endCxn id="14" idx="3"/>
            </p:cNvCxnSpPr>
            <p:nvPr/>
          </p:nvCxnSpPr>
          <p:spPr>
            <a:xfrm flipV="1">
              <a:off x="6357950" y="5866559"/>
              <a:ext cx="620532" cy="1699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13" idx="3"/>
              <a:endCxn id="15" idx="1"/>
            </p:cNvCxnSpPr>
            <p:nvPr/>
          </p:nvCxnSpPr>
          <p:spPr>
            <a:xfrm>
              <a:off x="6357950" y="6036487"/>
              <a:ext cx="681508" cy="1699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6" idx="3"/>
              <a:endCxn id="10" idx="2"/>
            </p:cNvCxnSpPr>
            <p:nvPr/>
          </p:nvCxnSpPr>
          <p:spPr>
            <a:xfrm flipV="1">
              <a:off x="3786182" y="4321975"/>
              <a:ext cx="642942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6" idx="3"/>
              <a:endCxn id="11" idx="2"/>
            </p:cNvCxnSpPr>
            <p:nvPr/>
          </p:nvCxnSpPr>
          <p:spPr>
            <a:xfrm>
              <a:off x="3786182" y="4679165"/>
              <a:ext cx="64294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10" idx="0"/>
              <a:endCxn id="12" idx="2"/>
            </p:cNvCxnSpPr>
            <p:nvPr/>
          </p:nvCxnSpPr>
          <p:spPr>
            <a:xfrm>
              <a:off x="6357950" y="4321975"/>
              <a:ext cx="500066" cy="3500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11" idx="0"/>
              <a:endCxn id="12" idx="2"/>
            </p:cNvCxnSpPr>
            <p:nvPr/>
          </p:nvCxnSpPr>
          <p:spPr>
            <a:xfrm flipV="1">
              <a:off x="6357950" y="4672018"/>
              <a:ext cx="500066" cy="2928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5" idx="3"/>
              <a:endCxn id="9" idx="1"/>
            </p:cNvCxnSpPr>
            <p:nvPr/>
          </p:nvCxnSpPr>
          <p:spPr>
            <a:xfrm>
              <a:off x="3143240" y="371475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4" idx="3"/>
              <a:endCxn id="8" idx="1"/>
            </p:cNvCxnSpPr>
            <p:nvPr/>
          </p:nvCxnSpPr>
          <p:spPr>
            <a:xfrm>
              <a:off x="3000364" y="2643182"/>
              <a:ext cx="7143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4" idx="2"/>
            </p:cNvCxnSpPr>
            <p:nvPr/>
          </p:nvCxnSpPr>
          <p:spPr>
            <a:xfrm rot="16200000" flipH="1">
              <a:off x="2214546" y="2786058"/>
              <a:ext cx="285752" cy="714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10800000" flipV="1">
              <a:off x="1714480" y="4143380"/>
              <a:ext cx="1071570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714480" y="5072074"/>
              <a:ext cx="1571636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99288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1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ИНДИВИДУАЛЬНАЯ МЕТОДИЧЕСКАЯ РАБОТА ПРЕПОДАВАТЕЛЕЙ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0100" y="2000240"/>
            <a:ext cx="4093108" cy="46434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Методические разработки:</a:t>
            </a:r>
          </a:p>
          <a:p>
            <a:pPr lvl="1"/>
            <a:r>
              <a:rPr lang="ru-RU" dirty="0" smtClean="0"/>
              <a:t>разработки открытых уроков</a:t>
            </a:r>
          </a:p>
          <a:p>
            <a:pPr lvl="1"/>
            <a:r>
              <a:rPr lang="ru-RU" dirty="0" smtClean="0"/>
              <a:t>опорные конспекты</a:t>
            </a:r>
          </a:p>
          <a:p>
            <a:pPr lvl="1"/>
            <a:r>
              <a:rPr lang="ru-RU" dirty="0" smtClean="0"/>
              <a:t>учебные пособия</a:t>
            </a:r>
          </a:p>
          <a:p>
            <a:pPr lvl="1"/>
            <a:r>
              <a:rPr lang="ru-RU" dirty="0" smtClean="0"/>
              <a:t>наглядные пособия, раздаточный материал</a:t>
            </a:r>
          </a:p>
          <a:p>
            <a:pPr lvl="1"/>
            <a:r>
              <a:rPr lang="ru-RU" dirty="0" smtClean="0"/>
              <a:t>сборники задач, практических работ</a:t>
            </a:r>
          </a:p>
          <a:p>
            <a:pPr lvl="1"/>
            <a:r>
              <a:rPr lang="ru-RU" dirty="0" smtClean="0"/>
              <a:t>тесты, карточки, схемы</a:t>
            </a:r>
          </a:p>
          <a:p>
            <a:pPr lvl="1"/>
            <a:r>
              <a:rPr lang="ru-RU" dirty="0" smtClean="0"/>
              <a:t>РП и КТП</a:t>
            </a:r>
          </a:p>
          <a:p>
            <a:pPr lvl="1"/>
            <a:r>
              <a:rPr lang="ru-RU" dirty="0" smtClean="0"/>
              <a:t>КОС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2000240"/>
            <a:ext cx="4004498" cy="46434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Методические рекомендации:</a:t>
            </a:r>
          </a:p>
          <a:p>
            <a:pPr lvl="1"/>
            <a:r>
              <a:rPr lang="ru-RU" dirty="0" smtClean="0"/>
              <a:t>по изучению отдельных разделов, тем дисциплины</a:t>
            </a:r>
          </a:p>
          <a:p>
            <a:pPr lvl="1"/>
            <a:r>
              <a:rPr lang="ru-RU" dirty="0" smtClean="0"/>
              <a:t>по курсовому и дипломному проектированию</a:t>
            </a:r>
          </a:p>
          <a:p>
            <a:pPr lvl="1"/>
            <a:r>
              <a:rPr lang="ru-RU" dirty="0" smtClean="0"/>
              <a:t>По технологии проведения практики</a:t>
            </a:r>
          </a:p>
          <a:p>
            <a:pPr lvl="1"/>
            <a:r>
              <a:rPr lang="ru-RU" dirty="0" smtClean="0"/>
              <a:t>По проверке профессиональных умений, знаний, навыков</a:t>
            </a:r>
          </a:p>
          <a:p>
            <a:pPr lvl="1"/>
            <a:r>
              <a:rPr lang="ru-RU" dirty="0" smtClean="0"/>
              <a:t>По воспитательной работе</a:t>
            </a:r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249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56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КОНТРОЛЯ В МО</a:t>
            </a:r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000100" y="1214422"/>
            <a:ext cx="8001056" cy="5643578"/>
            <a:chOff x="1000100" y="1214422"/>
            <a:chExt cx="8001056" cy="564357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00100" y="2000240"/>
              <a:ext cx="1857388" cy="13573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Выполнение учебных планов и программ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85852" y="1214422"/>
              <a:ext cx="7500990" cy="28575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Изучение и реализация директивных материалов и документов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с двумя вырезанными противолежащими углами 5"/>
            <p:cNvSpPr/>
            <p:nvPr/>
          </p:nvSpPr>
          <p:spPr>
            <a:xfrm>
              <a:off x="1000100" y="3714752"/>
              <a:ext cx="1857388" cy="642942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РП, КТП,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рабочие планы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>
              <a:off x="1000100" y="4357694"/>
              <a:ext cx="1857388" cy="571504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технологические карты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/>
          </p:nvSpPr>
          <p:spPr>
            <a:xfrm>
              <a:off x="1000100" y="4929198"/>
              <a:ext cx="1857388" cy="35719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ОКР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с двумя вырезанными противолежащими углами 10"/>
            <p:cNvSpPr/>
            <p:nvPr/>
          </p:nvSpPr>
          <p:spPr>
            <a:xfrm>
              <a:off x="1000100" y="5286388"/>
              <a:ext cx="1857388" cy="35719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ЛПЗ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с двумя вырезанными противолежащими углами 11"/>
            <p:cNvSpPr/>
            <p:nvPr/>
          </p:nvSpPr>
          <p:spPr>
            <a:xfrm>
              <a:off x="1000100" y="5643578"/>
              <a:ext cx="1857388" cy="571504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зачеты, экзамены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00364" y="2000240"/>
              <a:ext cx="1857388" cy="13573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Качество преподавания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000628" y="2000240"/>
              <a:ext cx="2000264" cy="13573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Качество воспитательных мероприятий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143768" y="2000240"/>
              <a:ext cx="1857388" cy="13573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Качество методической работы и повышения квалификации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с двумя вырезанными противолежащими углами 15"/>
            <p:cNvSpPr/>
            <p:nvPr/>
          </p:nvSpPr>
          <p:spPr>
            <a:xfrm>
              <a:off x="3000364" y="3643314"/>
              <a:ext cx="1857388" cy="107157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качество умений, знаний, навыков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с двумя вырезанными противолежащими углами 16"/>
            <p:cNvSpPr/>
            <p:nvPr/>
          </p:nvSpPr>
          <p:spPr>
            <a:xfrm>
              <a:off x="3000364" y="4714884"/>
              <a:ext cx="1857388" cy="785818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chemeClr val="tx1"/>
                  </a:solidFill>
                </a:rPr>
                <a:t>сформирован-ные</a:t>
              </a:r>
              <a:r>
                <a:rPr lang="ru-RU" dirty="0" smtClean="0">
                  <a:solidFill>
                    <a:schemeClr val="tx1"/>
                  </a:solidFill>
                </a:rPr>
                <a:t> компетенции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с двумя вырезанными противолежащими углами 17"/>
            <p:cNvSpPr/>
            <p:nvPr/>
          </p:nvSpPr>
          <p:spPr>
            <a:xfrm>
              <a:off x="3000364" y="5500702"/>
              <a:ext cx="1857388" cy="1357298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chemeClr val="tx1"/>
                  </a:solidFill>
                </a:rPr>
                <a:t>учебно</a:t>
              </a:r>
              <a:r>
                <a:rPr lang="ru-RU" dirty="0" smtClean="0">
                  <a:solidFill>
                    <a:schemeClr val="tx1"/>
                  </a:solidFill>
                </a:rPr>
                <a:t>- методическое обеспечение занятий, проектов, ВКР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с двумя вырезанными противолежащими углами 18"/>
            <p:cNvSpPr/>
            <p:nvPr/>
          </p:nvSpPr>
          <p:spPr>
            <a:xfrm>
              <a:off x="5072066" y="3714752"/>
              <a:ext cx="1857388" cy="642942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роль и влияние преподавателя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с двумя вырезанными противолежащими углами 19"/>
            <p:cNvSpPr/>
            <p:nvPr/>
          </p:nvSpPr>
          <p:spPr>
            <a:xfrm>
              <a:off x="5072066" y="4357694"/>
              <a:ext cx="1857388" cy="642942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активность обучающихся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с двумя вырезанными противолежащими углами 20"/>
            <p:cNvSpPr/>
            <p:nvPr/>
          </p:nvSpPr>
          <p:spPr>
            <a:xfrm>
              <a:off x="5072066" y="5000636"/>
              <a:ext cx="1857388" cy="107157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навыки общественно-полезной деятельности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с двумя вырезанными противолежащими углами 21"/>
            <p:cNvSpPr/>
            <p:nvPr/>
          </p:nvSpPr>
          <p:spPr>
            <a:xfrm>
              <a:off x="5072066" y="6072206"/>
              <a:ext cx="1857388" cy="642942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гражданская позиция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с двумя вырезанными противолежащими углами 22"/>
            <p:cNvSpPr/>
            <p:nvPr/>
          </p:nvSpPr>
          <p:spPr>
            <a:xfrm>
              <a:off x="7143768" y="3714752"/>
              <a:ext cx="1857388" cy="2928958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влияние данной работы на качество образования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Прямая соединительная линия 24"/>
            <p:cNvCxnSpPr>
              <a:stCxn id="4" idx="0"/>
            </p:cNvCxnSpPr>
            <p:nvPr/>
          </p:nvCxnSpPr>
          <p:spPr>
            <a:xfrm rot="5400000" flipH="1" flipV="1">
              <a:off x="1678761" y="1750207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13" idx="0"/>
            </p:cNvCxnSpPr>
            <p:nvPr/>
          </p:nvCxnSpPr>
          <p:spPr>
            <a:xfrm rot="5400000" flipH="1" flipV="1">
              <a:off x="3679025" y="1750207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14" idx="0"/>
            </p:cNvCxnSpPr>
            <p:nvPr/>
          </p:nvCxnSpPr>
          <p:spPr>
            <a:xfrm rot="5400000" flipH="1" flipV="1">
              <a:off x="5750727" y="1750207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15" idx="0"/>
            </p:cNvCxnSpPr>
            <p:nvPr/>
          </p:nvCxnSpPr>
          <p:spPr>
            <a:xfrm rot="5400000" flipH="1" flipV="1">
              <a:off x="7822429" y="1750207"/>
              <a:ext cx="50006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4" idx="2"/>
              <a:endCxn id="6" idx="3"/>
            </p:cNvCxnSpPr>
            <p:nvPr/>
          </p:nvCxnSpPr>
          <p:spPr>
            <a:xfrm rot="5400000">
              <a:off x="1750199" y="3536157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13" idx="2"/>
              <a:endCxn id="16" idx="3"/>
            </p:cNvCxnSpPr>
            <p:nvPr/>
          </p:nvCxnSpPr>
          <p:spPr>
            <a:xfrm rot="5400000">
              <a:off x="3786182" y="350043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14" idx="2"/>
              <a:endCxn id="19" idx="3"/>
            </p:cNvCxnSpPr>
            <p:nvPr/>
          </p:nvCxnSpPr>
          <p:spPr>
            <a:xfrm rot="5400000">
              <a:off x="5822165" y="3536157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15" idx="2"/>
              <a:endCxn id="23" idx="3"/>
            </p:cNvCxnSpPr>
            <p:nvPr/>
          </p:nvCxnSpPr>
          <p:spPr>
            <a:xfrm rot="5400000">
              <a:off x="7893867" y="3536157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методической работы;</a:t>
            </a:r>
          </a:p>
          <a:p>
            <a:r>
              <a:rPr lang="ru-RU" dirty="0" smtClean="0"/>
              <a:t>Повышение квалификации педагогических работников СПО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Организация работы цикловых методических комиссий.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РАБОТА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000100" y="1428736"/>
            <a:ext cx="7858180" cy="5000660"/>
            <a:chOff x="1000100" y="1428736"/>
            <a:chExt cx="7858180" cy="50006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00100" y="1500174"/>
              <a:ext cx="2714644" cy="1571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ЦЕЛЬ:</a:t>
              </a:r>
            </a:p>
            <a:p>
              <a:r>
                <a:rPr lang="ru-RU" sz="1400" dirty="0" smtClean="0"/>
                <a:t>Содействие развитию педагогического потенциала педагогического коллектива и повышению качества образовательного процесса</a:t>
              </a:r>
              <a:endParaRPr lang="ru-RU" sz="1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86446" y="1428736"/>
              <a:ext cx="3000396" cy="17145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учебно-методическим оснащением учебно-воспитательного процесса </a:t>
              </a:r>
              <a:r>
                <a:rPr lang="ru-RU" sz="1400" dirty="0" smtClean="0">
                  <a:solidFill>
                    <a:srgbClr val="FFC000"/>
                  </a:solidFill>
                </a:rPr>
                <a:t>(«ЧТО» применять при обучении. Какой дидактический материал)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умением пользоваться арсеналом методических средств </a:t>
              </a:r>
              <a:r>
                <a:rPr lang="ru-RU" sz="1400" dirty="0" smtClean="0">
                  <a:solidFill>
                    <a:srgbClr val="FFC000"/>
                  </a:solidFill>
                </a:rPr>
                <a:t>(«КАК» использовать дидактический материал)</a:t>
              </a:r>
              <a:endParaRPr lang="ru-RU" sz="1400" dirty="0">
                <a:solidFill>
                  <a:srgbClr val="FFC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00100" y="5286388"/>
              <a:ext cx="2714644" cy="1143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НАПРАВЛЕНИЯ работы</a:t>
              </a:r>
              <a:endParaRPr lang="ru-RU" sz="14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00100" y="3571876"/>
              <a:ext cx="4857784" cy="12144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ЗАДАЧИ: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Совершенствование содержания и качества обучения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Совершенствование методики преподавания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Совершенствование методики воспитания обучающихся</a:t>
              </a:r>
              <a:endParaRPr lang="ru-RU" sz="1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143636" y="3571876"/>
              <a:ext cx="2714644" cy="27860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 подготовленностью педагогических работников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уровнем изученности современного передового опыта работы преподавателей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уровнем подготовки выпускников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уровнем аттестации преподавателей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анализом методической работы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рекомендациями вышестоящих организаций</a:t>
              </a:r>
              <a:endParaRPr lang="ru-RU" sz="1400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3857620" y="1928802"/>
              <a:ext cx="1785950" cy="64294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Вооружить преподавателя</a:t>
              </a:r>
              <a:endParaRPr lang="ru-RU" sz="1200" dirty="0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857620" y="5500702"/>
              <a:ext cx="1785950" cy="64294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определяются</a:t>
              </a:r>
              <a:endParaRPr lang="ru-RU" sz="1200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1678761" y="3321843"/>
              <a:ext cx="357190" cy="1588"/>
            </a:xfrm>
            <a:prstGeom prst="straightConnector1">
              <a:avLst/>
            </a:prstGeom>
            <a:ln w="28575" cmpd="dbl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>
              <a:off x="1679555" y="5035561"/>
              <a:ext cx="357190" cy="1588"/>
            </a:xfrm>
            <a:prstGeom prst="straightConnector1">
              <a:avLst/>
            </a:prstGeom>
            <a:ln w="28575" cmpd="dbl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9057"/>
            <a:ext cx="8604448" cy="63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8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МЕТОДИЧЕСКОЙ РАБОТЫ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000100" y="1071546"/>
            <a:ext cx="7858974" cy="5643602"/>
            <a:chOff x="1000100" y="1071546"/>
            <a:chExt cx="7858974" cy="564360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858016" y="1071546"/>
              <a:ext cx="2000264" cy="857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Массовые формы работы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0100" y="3429000"/>
              <a:ext cx="2071702" cy="6429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Индивидуальные формы работы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786050" y="2357430"/>
              <a:ext cx="1928826" cy="7143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Педагогический совет</a:t>
              </a:r>
              <a:endParaRPr lang="ru-RU" sz="1600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857752" y="2357430"/>
              <a:ext cx="1928826" cy="7143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Методический совет</a:t>
              </a:r>
              <a:endParaRPr lang="ru-RU" sz="16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929454" y="2357430"/>
              <a:ext cx="1928826" cy="7143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Методические объединения (МО)</a:t>
              </a:r>
              <a:endParaRPr lang="ru-RU" sz="16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000100" y="1500174"/>
              <a:ext cx="1643074" cy="18573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Tx/>
                <a:buChar char="-"/>
              </a:pPr>
              <a:r>
                <a:rPr lang="ru-RU" sz="1400" dirty="0" smtClean="0"/>
                <a:t> конференции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педагогические чтения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семинары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совещания</a:t>
              </a:r>
            </a:p>
            <a:p>
              <a:pPr>
                <a:buFontTx/>
                <a:buChar char="-"/>
              </a:pPr>
              <a:r>
                <a:rPr lang="ru-RU" sz="1400" dirty="0" smtClean="0"/>
                <a:t> «школы» и т.д.</a:t>
              </a:r>
              <a:endParaRPr lang="ru-RU" sz="1400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214678" y="3357562"/>
              <a:ext cx="1714512" cy="7143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Кабинет</a:t>
              </a:r>
            </a:p>
            <a:p>
              <a:pPr algn="ctr"/>
              <a:r>
                <a:rPr lang="ru-RU" sz="1600" dirty="0" smtClean="0"/>
                <a:t>(лаборатория)</a:t>
              </a:r>
              <a:endParaRPr lang="ru-RU" sz="1600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786182" y="4357694"/>
              <a:ext cx="1928826" cy="7143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Индивидуальная работа преподавателя</a:t>
              </a:r>
              <a:endParaRPr lang="ru-RU" sz="1600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072066" y="3357562"/>
              <a:ext cx="1714512" cy="7143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Заседания МО</a:t>
              </a:r>
              <a:endParaRPr lang="ru-RU" sz="1600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929454" y="3357562"/>
              <a:ext cx="1714512" cy="7143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Рабочие группы в составе МО</a:t>
              </a:r>
              <a:endParaRPr lang="ru-RU" sz="1600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286512" y="4429132"/>
              <a:ext cx="2286016" cy="6429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Председатель МО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1071538" y="4429132"/>
              <a:ext cx="2286016" cy="6429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Методисты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4214810" y="5572140"/>
              <a:ext cx="3929090" cy="64294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Заместитель директора по учебной работе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Куб 32"/>
            <p:cNvSpPr/>
            <p:nvPr/>
          </p:nvSpPr>
          <p:spPr>
            <a:xfrm>
              <a:off x="1000100" y="5357826"/>
              <a:ext cx="2428892" cy="1357322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Ответственность за работу</a:t>
              </a:r>
            </a:p>
            <a:p>
              <a:pPr algn="ctr"/>
              <a:r>
                <a:rPr lang="ru-RU" dirty="0" smtClean="0"/>
                <a:t>Результат деятельности</a:t>
              </a:r>
              <a:endParaRPr lang="ru-RU" dirty="0"/>
            </a:p>
          </p:txBody>
        </p:sp>
        <p:cxnSp>
          <p:nvCxnSpPr>
            <p:cNvPr id="44" name="Прямая со стрелкой 43"/>
            <p:cNvCxnSpPr>
              <a:stCxn id="4" idx="2"/>
              <a:endCxn id="8" idx="0"/>
            </p:cNvCxnSpPr>
            <p:nvPr/>
          </p:nvCxnSpPr>
          <p:spPr>
            <a:xfrm rot="16200000" flipH="1">
              <a:off x="7661693" y="2125256"/>
              <a:ext cx="428628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stCxn id="4" idx="2"/>
              <a:endCxn id="7" idx="0"/>
            </p:cNvCxnSpPr>
            <p:nvPr/>
          </p:nvCxnSpPr>
          <p:spPr>
            <a:xfrm rot="5400000">
              <a:off x="6625843" y="1125125"/>
              <a:ext cx="428628" cy="20359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stCxn id="4" idx="2"/>
              <a:endCxn id="6" idx="0"/>
            </p:cNvCxnSpPr>
            <p:nvPr/>
          </p:nvCxnSpPr>
          <p:spPr>
            <a:xfrm rot="5400000">
              <a:off x="5589992" y="89274"/>
              <a:ext cx="428628" cy="41076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rot="10800000" flipV="1">
              <a:off x="2714612" y="1714488"/>
              <a:ext cx="4143404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8" idx="2"/>
            </p:cNvCxnSpPr>
            <p:nvPr/>
          </p:nvCxnSpPr>
          <p:spPr>
            <a:xfrm rot="16200000" flipH="1">
              <a:off x="7768850" y="3196826"/>
              <a:ext cx="285752" cy="3571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stCxn id="8" idx="2"/>
              <a:endCxn id="28" idx="0"/>
            </p:cNvCxnSpPr>
            <p:nvPr/>
          </p:nvCxnSpPr>
          <p:spPr>
            <a:xfrm rot="5400000">
              <a:off x="6768719" y="2232414"/>
              <a:ext cx="285752" cy="19645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8" idx="2"/>
            </p:cNvCxnSpPr>
            <p:nvPr/>
          </p:nvCxnSpPr>
          <p:spPr>
            <a:xfrm rot="5400000">
              <a:off x="5947182" y="1410877"/>
              <a:ext cx="285752" cy="360761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>
              <a:stCxn id="8" idx="2"/>
            </p:cNvCxnSpPr>
            <p:nvPr/>
          </p:nvCxnSpPr>
          <p:spPr>
            <a:xfrm rot="5400000">
              <a:off x="6161496" y="2625323"/>
              <a:ext cx="1285884" cy="217885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28" idx="2"/>
            </p:cNvCxnSpPr>
            <p:nvPr/>
          </p:nvCxnSpPr>
          <p:spPr>
            <a:xfrm rot="16200000" flipH="1">
              <a:off x="6429388" y="3571876"/>
              <a:ext cx="285752" cy="12858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stCxn id="29" idx="2"/>
            </p:cNvCxnSpPr>
            <p:nvPr/>
          </p:nvCxnSpPr>
          <p:spPr>
            <a:xfrm rot="5400000">
              <a:off x="7536677" y="4107661"/>
              <a:ext cx="285752" cy="2143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27" idx="3"/>
            </p:cNvCxnSpPr>
            <p:nvPr/>
          </p:nvCxnSpPr>
          <p:spPr>
            <a:xfrm>
              <a:off x="5715008" y="4714884"/>
              <a:ext cx="50006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>
              <a:off x="3071802" y="5000636"/>
              <a:ext cx="1357322" cy="7143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rot="5400000">
              <a:off x="2107389" y="5250669"/>
              <a:ext cx="214314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rot="10800000" flipV="1">
              <a:off x="3500430" y="5000636"/>
              <a:ext cx="3071834" cy="7143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rot="10800000">
              <a:off x="3571868" y="5786454"/>
              <a:ext cx="642942" cy="14287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>
              <a:stCxn id="5" idx="2"/>
            </p:cNvCxnSpPr>
            <p:nvPr/>
          </p:nvCxnSpPr>
          <p:spPr>
            <a:xfrm rot="16200000" flipH="1">
              <a:off x="1910934" y="4196958"/>
              <a:ext cx="285752" cy="3571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rot="5400000">
              <a:off x="6929454" y="3929066"/>
              <a:ext cx="3857652" cy="1588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 rot="10800000">
              <a:off x="8143900" y="5857892"/>
              <a:ext cx="7143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5"/>
            <a:ext cx="8136904" cy="60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5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715272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 ПОВЫШЕНИЯ ЭФФЕКТИВНОСТИ МЕТОДИЧЕСКОЙ РАБОТЫ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2214554"/>
            <a:ext cx="8286808" cy="4429156"/>
            <a:chOff x="642910" y="2214554"/>
            <a:chExt cx="8286808" cy="442915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42910" y="2214554"/>
              <a:ext cx="3000396" cy="44291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СОВЕРШЕНСТВОВАНИЕ СИСТЕМЫ ПЛАНИРОВАНИЯ</a:t>
              </a:r>
            </a:p>
            <a:p>
              <a:pPr algn="ctr"/>
              <a:endParaRPr lang="ru-RU" dirty="0" smtClean="0"/>
            </a:p>
            <a:p>
              <a:r>
                <a:rPr lang="ru-RU" dirty="0" smtClean="0"/>
                <a:t>- план работы преподавателя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план работы кабинета (лаборатории)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план работы МО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план работы методиста (методического кабинета)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план работы СПО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643306" y="2214554"/>
              <a:ext cx="2214578" cy="442915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ПОВЫШЕНИЕ МЕТОДИЧЕСКОЙ ГРАМОТНОСТИ КОЛЛЕКТИВА</a:t>
              </a:r>
            </a:p>
            <a:p>
              <a:pPr algn="ctr"/>
              <a:endParaRPr lang="ru-RU" dirty="0" smtClean="0"/>
            </a:p>
            <a:p>
              <a:r>
                <a:rPr lang="ru-RU" dirty="0" smtClean="0"/>
                <a:t>- семинары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конференции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«школы»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курсы повышения квалификации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стажировки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дистанционные </a:t>
              </a:r>
              <a:r>
                <a:rPr lang="ru-RU" dirty="0" err="1" smtClean="0"/>
                <a:t>вебинары</a:t>
              </a:r>
              <a:endParaRPr lang="ru-RU" dirty="0" smtClean="0"/>
            </a:p>
            <a:p>
              <a:pPr>
                <a:buFontTx/>
                <a:buChar char="-"/>
              </a:pPr>
              <a:r>
                <a:rPr lang="ru-RU" dirty="0" smtClean="0"/>
                <a:t> индивидуальная работа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857884" y="2214554"/>
              <a:ext cx="3000396" cy="192882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СОВЕРШЕНСТВОВАНИЕ СИСТЕМЫ КАЧЕСТВА</a:t>
              </a:r>
            </a:p>
            <a:p>
              <a:r>
                <a:rPr lang="ru-RU" dirty="0" smtClean="0"/>
                <a:t>- индивидуальной методической работы и самообразования работников</a:t>
              </a:r>
              <a:endParaRPr lang="ru-RU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857884" y="4143380"/>
              <a:ext cx="3071834" cy="2500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СОВЕРШЕНСТВОВАНИЕ СИСТЕМЫ КОНТРОЛЯ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отзывы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отчеты,  протоколы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анкетирование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анализы занятий</a:t>
              </a:r>
            </a:p>
            <a:p>
              <a:pPr>
                <a:buFontTx/>
                <a:buChar char="-"/>
              </a:pPr>
              <a:r>
                <a:rPr lang="ru-RU" dirty="0" smtClean="0"/>
                <a:t> аттестационные материалы</a:t>
              </a:r>
            </a:p>
            <a:p>
              <a:pPr>
                <a:buFontTx/>
                <a:buChar char="-"/>
              </a:pPr>
              <a:endParaRPr lang="ru-RU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ПЕДАГОГИЧЕСКИЙ СОВЕТ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Обеспечивает КОЛЛЕГИАЛЬНОСТЬ обсуждения вопросов деятельности образовательного учреждения.</a:t>
            </a:r>
          </a:p>
          <a:p>
            <a:r>
              <a:rPr lang="ru-RU" dirty="0" smtClean="0"/>
              <a:t>Основные ЗАДАЧИ:</a:t>
            </a:r>
          </a:p>
          <a:p>
            <a:pPr lvl="1"/>
            <a:r>
              <a:rPr lang="ru-RU" dirty="0" smtClean="0"/>
              <a:t>обеспечение подготовки квалифицированных конкурентоспособных специалистов</a:t>
            </a:r>
          </a:p>
          <a:p>
            <a:pPr lvl="1"/>
            <a:r>
              <a:rPr lang="ru-RU" dirty="0" smtClean="0"/>
              <a:t>постоянное совершенствование КАЧЕСТВА образования</a:t>
            </a:r>
          </a:p>
          <a:p>
            <a:pPr lvl="1"/>
            <a:r>
              <a:rPr lang="ru-RU" dirty="0" smtClean="0"/>
              <a:t>всестороннее воспитание будущего специалиста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782</TotalTime>
  <Words>1450</Words>
  <Application>Microsoft Office PowerPoint</Application>
  <PresentationFormat>Экран (4:3)</PresentationFormat>
  <Paragraphs>341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Государственное бюджетное образовательное учреждение среднего профессионального образования Херсонской области «Херсонское профессиональное училище № 2» </vt:lpstr>
      <vt:lpstr>ОРГАНИЗАЦИЯ МЕТОДИЧЕСКОЙ РАБОТЫ СПО</vt:lpstr>
      <vt:lpstr>Презентация PowerPoint</vt:lpstr>
      <vt:lpstr>МЕТОДИЧЕСКАЯ РАБОТА</vt:lpstr>
      <vt:lpstr>Презентация PowerPoint</vt:lpstr>
      <vt:lpstr>СТРУКТУРА МЕТОДИЧЕСКОЙ РАБОТЫ</vt:lpstr>
      <vt:lpstr>Презентация PowerPoint</vt:lpstr>
      <vt:lpstr>ПУТИ ПОВЫШЕНИЯ ЭФФЕКТИВНОСТИ МЕТОДИЧЕСКОЙ РАБОТЫ</vt:lpstr>
      <vt:lpstr>ПЕДАГОГИЧЕСКИЙ СОВЕТ</vt:lpstr>
      <vt:lpstr>СОСТАВ  ПЕДАГОГИЧЕСКОГО СОВЕТА</vt:lpstr>
      <vt:lpstr>ПЕДАГОГИЧЕСКИЙ СОВЕТ РАССМАТРИВАЕТ И ОБСУЖДАЕТ</vt:lpstr>
      <vt:lpstr>ОСНОВНЫЕ ЗАДАЧИ МЕТОДИЧЕСКОГО СОВЕТА</vt:lpstr>
      <vt:lpstr>СОСТАВ  МЕТОДИЧЕСКОГО СОВЕТА</vt:lpstr>
      <vt:lpstr>МЕТОДИСТ</vt:lpstr>
      <vt:lpstr>МЕТОДИСТ</vt:lpstr>
      <vt:lpstr>КОНТРОЛЬ ЗА МЕТОДИЧЕСКОЙ РАБОТОЙ</vt:lpstr>
      <vt:lpstr>ПОВЫШЕНИЕ КВАЛИФИКАЦИИ</vt:lpstr>
      <vt:lpstr>КАТЕГОРИИ РАБОТНИКОВ   СПО В СИСТЕМЕ ПОВЫШЕНИЯ КВАЛИФИКАЦИИ</vt:lpstr>
      <vt:lpstr>НЕДОСТАТКИ ПОВЫШЕНИЯ КВАЛИФИКАЦИИ БЕЗ ОТРЫВА ОТ РАБОТЫ</vt:lpstr>
      <vt:lpstr>КОНТРОЛЬ ЗА ПОВЫШЕНИЕМ КВАЛИФИКАЦИИ</vt:lpstr>
      <vt:lpstr>РАБОТА ЦИКЛОВЫХ МЕТОДИЧЕСКИХ КОМИССИЙ</vt:lpstr>
      <vt:lpstr>ОРГАНИЗАЦИОННАЯ РАБОТА</vt:lpstr>
      <vt:lpstr>УЧЕБНО-ВОСПИТАТЕЛЬНАЯ ДЕЯТЕЛЬНОСТЬ</vt:lpstr>
      <vt:lpstr>НАУЧНО-МЕТОДИЧЕСКАЯ И ИННОВАЦИОННАЯ ДЕЯТЕЛЬНОСТЬ</vt:lpstr>
      <vt:lpstr>Презентация PowerPoint</vt:lpstr>
      <vt:lpstr>ИНДИВИДУАЛЬНАЯ МЕТОДИЧЕСКАЯ РАБОТА ПРЕПОДАВАТЕЛЕЙ</vt:lpstr>
      <vt:lpstr>Презентация PowerPoint</vt:lpstr>
      <vt:lpstr>СИСТЕМА КОНТРОЛЯ В МО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МЕТОДИЧЕСКОЙ РАБОТЫ КОЛЛЕДЖА</dc:title>
  <dc:creator>-</dc:creator>
  <cp:lastModifiedBy>user</cp:lastModifiedBy>
  <cp:revision>77</cp:revision>
  <dcterms:created xsi:type="dcterms:W3CDTF">2014-09-27T11:33:02Z</dcterms:created>
  <dcterms:modified xsi:type="dcterms:W3CDTF">2025-04-16T09:28:22Z</dcterms:modified>
</cp:coreProperties>
</file>