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302" r:id="rId2"/>
    <p:sldId id="289" r:id="rId3"/>
    <p:sldId id="258" r:id="rId4"/>
    <p:sldId id="271" r:id="rId5"/>
    <p:sldId id="264" r:id="rId6"/>
    <p:sldId id="272" r:id="rId7"/>
    <p:sldId id="273" r:id="rId8"/>
    <p:sldId id="274" r:id="rId9"/>
    <p:sldId id="275" r:id="rId10"/>
    <p:sldId id="285" r:id="rId11"/>
    <p:sldId id="290" r:id="rId12"/>
    <p:sldId id="299" r:id="rId13"/>
    <p:sldId id="300" r:id="rId14"/>
    <p:sldId id="278" r:id="rId15"/>
    <p:sldId id="297" r:id="rId16"/>
    <p:sldId id="296" r:id="rId17"/>
    <p:sldId id="291" r:id="rId18"/>
    <p:sldId id="298" r:id="rId19"/>
    <p:sldId id="279" r:id="rId20"/>
    <p:sldId id="292" r:id="rId21"/>
    <p:sldId id="280" r:id="rId22"/>
    <p:sldId id="295" r:id="rId23"/>
    <p:sldId id="282" r:id="rId24"/>
    <p:sldId id="294" r:id="rId25"/>
    <p:sldId id="283" r:id="rId26"/>
    <p:sldId id="293" r:id="rId27"/>
    <p:sldId id="284" r:id="rId28"/>
    <p:sldId id="301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02" autoAdjust="0"/>
  </p:normalViewPr>
  <p:slideViewPr>
    <p:cSldViewPr>
      <p:cViewPr varScale="1">
        <p:scale>
          <a:sx n="62" d="100"/>
          <a:sy n="62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EB767C9-54FD-43B3-8ADB-D4F602227227}" type="datetimeFigureOut">
              <a:rPr lang="ru-RU" smtClean="0"/>
              <a:pPr/>
              <a:t>24.04.2025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81AD84F-3994-4C9B-BD90-3541419EA6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14" y="476672"/>
            <a:ext cx="7534050" cy="619268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интеллектуальных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</a:t>
            </a:r>
          </a:p>
          <a:p>
            <a:pPr algn="ctr">
              <a:spcBef>
                <a:spcPts val="0"/>
              </a:spcBef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игрового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набора </a:t>
            </a:r>
            <a:endParaRPr lang="ru-RU" sz="2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головоломок» смарт-тренинг для детей старшего дошкольного возраста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3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r"/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Сюгина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учитель-дефектолог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5143512"/>
            <a:ext cx="6286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:\Работа Е.А. Сюгина\КУРСЫ\Обучение СМАРТ-ТРЕНИНГ\20240523_100523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82240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8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14290"/>
            <a:ext cx="8072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«МИР ГОЛОВОЛОМОК»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 smtClean="0"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смарт</a:t>
            </a:r>
            <a:r>
              <a:rPr lang="ru-RU" sz="2400" b="1" dirty="0" smtClean="0"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тренинг для дошкольников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1" y="3591066"/>
            <a:ext cx="2857520" cy="290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01339"/>
            <a:ext cx="4143404" cy="289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1538" y="928670"/>
            <a:ext cx="79296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2024 г. наш Центр является сетевой инновационной площадкой по теме «МИР ГОЛОВОЛОМОК» смарт-тренинг для дошкольников. </a:t>
            </a: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творческих и умственных способностей детей старшего дошкольного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младшего школьного возраста.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norka\Desktop\478acfc02d42db86af844ec1b271575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8497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260648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(по-русски «умная») тренировка — 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тренировка  ума.</a:t>
            </a:r>
          </a:p>
        </p:txBody>
      </p:sp>
    </p:spTree>
    <p:extLst>
      <p:ext uri="{BB962C8B-B14F-4D97-AF65-F5344CB8AC3E}">
        <p14:creationId xmlns:p14="http://schemas.microsoft.com/office/powerpoint/2010/main" val="11897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777686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Этапы формирования игры с головоломками</a:t>
            </a:r>
          </a:p>
          <a:p>
            <a:pPr marL="400050" indent="-400050" algn="ctr" fontAlgn="t">
              <a:buAutoNum type="romanU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 fontAlgn="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Создание у детей положительного отношения к играм-головоломкам</a:t>
            </a:r>
          </a:p>
          <a:p>
            <a:pPr marL="285750" indent="-285750" algn="just"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Привлечение внимания к способам действий с игрой</a:t>
            </a:r>
          </a:p>
          <a:p>
            <a:pPr marL="285750" indent="-285750" fontAlgn="t"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Этап</a:t>
            </a:r>
          </a:p>
          <a:p>
            <a:pPr algn="ctr" fontAlgn="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Ознакомление и изучение головоломки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Зрительное обследование частей головоломки</a:t>
            </a:r>
          </a:p>
          <a:p>
            <a:pPr marL="285750" indent="-285750"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Тактильное обследование головоломки</a:t>
            </a:r>
          </a:p>
          <a:p>
            <a:pPr marL="285750" indent="-285750"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Подсчет количества частей головоломки</a:t>
            </a:r>
          </a:p>
          <a:p>
            <a:pPr marL="285750" indent="-285750" fontAlgn="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Целостная фигура, которая получается при правильном сложении головоломки</a:t>
            </a:r>
          </a:p>
          <a:p>
            <a:pPr marL="285750" indent="-285750" fontAlgn="t"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 fontAlgn="t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xn--16-kmc.xn--80aafey1amqq.xn--d1acj3b/images/events/cover/eeab89b5411ddbbee227f42c9ff9fb01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3916338" cy="26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32187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Этапы формирования игры с головоломками</a:t>
            </a:r>
          </a:p>
          <a:p>
            <a:pPr marL="285750" indent="-285750" fontAlgn="t"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Этап. Формирование специфических игровых действий с головоломкой</a:t>
            </a:r>
          </a:p>
          <a:p>
            <a:pPr algn="ctr" fontAlgn="t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- Совместно со взрослыми</a:t>
            </a:r>
          </a:p>
          <a:p>
            <a:pPr fontAlgn="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-  По подражанию</a:t>
            </a:r>
          </a:p>
          <a:p>
            <a:pPr fontAlgn="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- Самостоятельно</a:t>
            </a:r>
          </a:p>
          <a:p>
            <a:pPr algn="just" fontAlgn="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t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 fontAlgn="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 fontAlgn="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по образцу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без предъявления образца</a:t>
            </a:r>
          </a:p>
          <a:p>
            <a:pPr marL="285750" indent="-285750" algn="just" fontAlgn="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Собранная головоломка                        </a:t>
            </a:r>
          </a:p>
          <a:p>
            <a:pPr marL="285750" indent="-285750" algn="just" fontAlgn="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Схема</a:t>
            </a:r>
          </a:p>
          <a:p>
            <a:pPr marL="285750" indent="-285750" algn="just" fontAlgn="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памяти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563888" y="2924944"/>
            <a:ext cx="288032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5436096" y="2924944"/>
            <a:ext cx="36004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xn--16-kmc.xn--80aafey1amqq.xn--d1acj3b/images/events/cover/eeab89b5411ddbbee227f42c9ff9fb01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49080"/>
            <a:ext cx="3916338" cy="260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63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11960" y="285728"/>
            <a:ext cx="46085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endPara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Красноухов Владимир Иванович </a:t>
            </a:r>
          </a:p>
          <a:p>
            <a:pPr algn="ctr" fontAlgn="t"/>
            <a:endPara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родился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августа 1944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</a:t>
            </a:r>
          </a:p>
          <a:p>
            <a:pPr algn="ctr" fontAlgn="t"/>
            <a:r>
              <a:rPr lang="ru-RU" sz="2400" dirty="0"/>
              <a:t> </a:t>
            </a:r>
            <a:r>
              <a:rPr lang="ru-RU" sz="2400" dirty="0" smtClean="0"/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изобретатель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игр и механических головоломок,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игрового набора «Мир головоломок».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93C5BE-1010-45E7-AE25-EE2E3FF82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2971522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404665"/>
            <a:ext cx="705678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набор «Мир головоломок» включает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5 игр-головоломок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Складушки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Слагалица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Осенний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кубик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Гала-куб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Репка</a:t>
            </a:r>
          </a:p>
          <a:p>
            <a:r>
              <a:rPr lang="ru-RU" dirty="0"/>
              <a:t> 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F32B39C-F5B3-4D0E-8354-1003644C3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48" y="1844824"/>
            <a:ext cx="475104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49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5820" y="2774187"/>
            <a:ext cx="24568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Суть игры-в составлении</a:t>
            </a:r>
          </a:p>
          <a:p>
            <a:pPr fontAlgn="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рисунка путём соединения</a:t>
            </a:r>
          </a:p>
          <a:p>
            <a:pPr fontAlgn="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квадратных фишек так, чтобы </a:t>
            </a:r>
          </a:p>
          <a:p>
            <a:pPr fontAlgn="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углы или стороны совпали</a:t>
            </a:r>
          </a:p>
          <a:p>
            <a:pPr fontAlgn="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 цвету.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74231" y="285728"/>
            <a:ext cx="59411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Складушки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F9642D-AC4E-4601-95F9-B15CD007265A}"/>
              </a:ext>
            </a:extLst>
          </p:cNvPr>
          <p:cNvSpPr txBox="1"/>
          <p:nvPr/>
        </p:nvSpPr>
        <p:spPr>
          <a:xfrm>
            <a:off x="1259632" y="1052736"/>
            <a:ext cx="758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Головоломка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представляет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собой набор из 9 квадратных фишек с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нанесёнными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них рисунками в виде ¼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круга,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расположенных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 углам, которые окрашены в 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три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цвета.</a:t>
            </a:r>
          </a:p>
        </p:txBody>
      </p:sp>
      <p:pic>
        <p:nvPicPr>
          <p:cNvPr id="1026" name="Picture 2" descr="https://cdn3.imgbb.ru/community/201/2011761/201607/e871ceab7d0b3aa56862c479a6d905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1" t="18021" r="5298" b="26385"/>
          <a:stretch/>
        </p:blipFill>
        <p:spPr bwMode="auto">
          <a:xfrm>
            <a:off x="3635896" y="2636912"/>
            <a:ext cx="5209208" cy="25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Работа Е.А. Сюгина\Дефектолог\Лекционно-просветительская деятельность\МИр головоломок\складушки\20240916_1123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42166" r="29353" b="-3343"/>
          <a:stretch/>
        </p:blipFill>
        <p:spPr bwMode="auto">
          <a:xfrm rot="5400000">
            <a:off x="5054662" y="2555492"/>
            <a:ext cx="3569335" cy="32545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Работа Е.А. Сюгина\Дефектолог\Лекционно-просветительская деятельность\МИр головоломок\складушки\20240916_112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t="20064" r="5803" b="4472"/>
          <a:stretch/>
        </p:blipFill>
        <p:spPr bwMode="auto">
          <a:xfrm>
            <a:off x="1636440" y="1793547"/>
            <a:ext cx="3600400" cy="353723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6128" y="3702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t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Складушки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pPr algn="ctr" fontAlgn="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Первый уровень сложности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32656"/>
            <a:ext cx="48965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Складушки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pPr algn="ctr" fontAlgn="t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 fontAlgn="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уровень сложности</a:t>
            </a:r>
          </a:p>
        </p:txBody>
      </p:sp>
      <p:pic>
        <p:nvPicPr>
          <p:cNvPr id="3076" name="Picture 4" descr="D:\Работа Е.А. Сюгина\Дефектолог\Лекционно-просветительская деятельность\МИр головоломок\складушки\20240916_1129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7" b="31439"/>
          <a:stretch/>
        </p:blipFill>
        <p:spPr bwMode="auto">
          <a:xfrm rot="5400000">
            <a:off x="5121459" y="2540770"/>
            <a:ext cx="4061918" cy="3000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та Е.А. Сюгина\Дефектолог\Лекционно-просветительская деятельность\МИр головоломок\складушки\20240916_1125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7623" y="2564904"/>
            <a:ext cx="3960439" cy="32403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9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3124" y="223183"/>
            <a:ext cx="5715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Головоломка "</a:t>
            </a:r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Слагалица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000100" y="1714488"/>
            <a:ext cx="685804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Суть </a:t>
            </a: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Составление жанровых картинок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Составление фигур по заданным силуэтам</a:t>
            </a:r>
            <a:b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Составление фигур с заданными свойствами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AutoShape 3" descr="https://allpuzzles.ru/wp-content/uploads/2021/01/golovolomka-slagalitca-foto-kra-12789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3" name="Picture 5" descr="https://www.dumka.ru/products_pictures/golovolomka-slagalitca-foto-kra-12789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1" y="3214687"/>
            <a:ext cx="3472885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1538" y="1071546"/>
            <a:ext cx="6072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Игра-головоломка «</a:t>
            </a:r>
            <a:r>
              <a:rPr kumimoji="0" lang="ru-RU" sz="2000" b="1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Слагалица</a:t>
            </a:r>
            <a:r>
              <a:rPr kumimoji="0" lang="ru-RU" sz="2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состоит из 7 игровых элементов и коробочки.</a:t>
            </a:r>
            <a:endParaRPr kumimoji="0" lang="ru-RU" sz="20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s://www.dumka.ru/products_pictures/golovolomka-slagalitca-foto-kra-12789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3376024"/>
            <a:ext cx="4286280" cy="34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allpuzzles.ru/wp-content/uploads/2021/01/golovolomka-slagalitca-foto-kra-12789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18" y="1714488"/>
            <a:ext cx="1845720" cy="147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8847"/>
            <a:ext cx="77768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Aft>
                <a:spcPts val="0"/>
              </a:spcAft>
              <a:buNone/>
            </a:pPr>
            <a:endParaRPr lang="ru-RU" dirty="0" smtClean="0">
              <a:latin typeface="Times New Roman"/>
              <a:ea typeface="Times New Roman"/>
            </a:endParaRPr>
          </a:p>
          <a:p>
            <a:pPr marL="45720" indent="0" algn="ctr">
              <a:spcAft>
                <a:spcPts val="0"/>
              </a:spcAft>
              <a:buNone/>
            </a:pPr>
            <a:r>
              <a:rPr lang="ru-RU" sz="3200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Интеллектуальное </a:t>
            </a:r>
            <a:r>
              <a:rPr lang="ru-RU" sz="3200" i="1" dirty="0">
                <a:solidFill>
                  <a:srgbClr val="FF0000"/>
                </a:solidFill>
                <a:latin typeface="Times New Roman"/>
                <a:ea typeface="Times New Roman"/>
              </a:rPr>
              <a:t>развитие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spcAft>
                <a:spcPts val="0"/>
              </a:spcAft>
              <a:buNone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багаж знаний и способность применять эти знания в нестандартных ситуациях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 algn="just">
              <a:spcAft>
                <a:spcPts val="0"/>
              </a:spcAft>
              <a:buNone/>
            </a:pPr>
            <a:endParaRPr lang="ru-RU" sz="2400" dirty="0">
              <a:latin typeface="Times New Roman"/>
              <a:ea typeface="Times New Roman"/>
            </a:endParaRPr>
          </a:p>
        </p:txBody>
      </p:sp>
      <p:pic>
        <p:nvPicPr>
          <p:cNvPr id="1026" name="Picture 2" descr="C:\Users\linorka\Desktop\d064dcf9aaf6aea3dd54c4acb2868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6" y="3212976"/>
            <a:ext cx="50017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 Е.А. Сюгина\Дефектолог\Лекционно-просветительская деятельность\МИр головоломок\слагалица\20240917_0813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6648" r="3623" b="26136"/>
          <a:stretch/>
        </p:blipFill>
        <p:spPr bwMode="auto">
          <a:xfrm>
            <a:off x="1112042" y="694154"/>
            <a:ext cx="2682200" cy="24008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 Е.А. Сюгина\Дефектолог\Лекционно-просветительская деятельность\МИр головоломок\слагалица\20240917_0815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2" b="14651"/>
          <a:stretch/>
        </p:blipFill>
        <p:spPr bwMode="auto">
          <a:xfrm>
            <a:off x="5588119" y="744490"/>
            <a:ext cx="2890306" cy="2362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та Е.А. Сюгина\Дефектолог\Лекционно-просветительская деятельность\МИр головоломок\слагалица\20240917_0816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" t="6022" b="12752"/>
          <a:stretch/>
        </p:blipFill>
        <p:spPr bwMode="auto">
          <a:xfrm>
            <a:off x="3393716" y="3615318"/>
            <a:ext cx="3000187" cy="26517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55264" y="3138278"/>
            <a:ext cx="2808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1. По контуру</a:t>
            </a:r>
            <a:endParaRPr kumimoji="0" lang="ru-RU" sz="20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6009081" y="2861280"/>
            <a:ext cx="245825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Без контура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53448" y="6260614"/>
            <a:ext cx="23762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3. Сложи рядом 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1236" y="-315416"/>
            <a:ext cx="52952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t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Головоломка 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Слагалица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9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57167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Головоломка «Осенний кубик»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728" y="928670"/>
            <a:ext cx="7143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dirty="0"/>
          </a:p>
          <a:p>
            <a:pPr algn="just" fontAlgn="base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Представляет собой набор из 6 деревянных игровых элементов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/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>Суть игры-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составление конструкций 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моделирования,  используя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 имеющиеся детали.</a:t>
            </a:r>
          </a:p>
        </p:txBody>
      </p:sp>
      <p:pic>
        <p:nvPicPr>
          <p:cNvPr id="38916" name="Picture 4" descr="https://www.dumka.ru/products_pictures/golovolomka-osennii-kubik-foto-kra-12788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786058"/>
            <a:ext cx="3786214" cy="3786214"/>
          </a:xfrm>
          <a:prstGeom prst="rect">
            <a:avLst/>
          </a:prstGeom>
          <a:noFill/>
        </p:spPr>
      </p:pic>
      <p:pic>
        <p:nvPicPr>
          <p:cNvPr id="38918" name="Picture 6" descr="Головоломка &quot;Осенний кубик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786190"/>
            <a:ext cx="3695700" cy="2466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3506" y="332656"/>
            <a:ext cx="5232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Головоломка «Осенний кубик»</a:t>
            </a:r>
          </a:p>
        </p:txBody>
      </p:sp>
      <p:pic>
        <p:nvPicPr>
          <p:cNvPr id="5122" name="Picture 2" descr="D:\Работа Е.А. Сюгина\Дефектолог\Лекционно-просветительская деятельность\МИр головоломок\Осенний куб\20240917_105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75" y="997496"/>
            <a:ext cx="3312367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абота Е.А. Сюгина\Дефектолог\Лекционно-просветительская деятельность\МИр головоломок\Осенний куб\20240917_105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80729"/>
            <a:ext cx="3087756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Работа Е.А. Сюгина\Дефектолог\Лекционно-просветительская деятельность\МИр головоломок\Осенний куб\20240917_1057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0"/>
          <a:stretch/>
        </p:blipFill>
        <p:spPr bwMode="auto">
          <a:xfrm>
            <a:off x="3271357" y="3798332"/>
            <a:ext cx="3028836" cy="2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7" y="3768550"/>
            <a:ext cx="1656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1835696" y="3768550"/>
            <a:ext cx="468052" cy="3693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051982" y="3613666"/>
            <a:ext cx="9043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dirty="0"/>
          </a:p>
        </p:txBody>
      </p:sp>
      <p:sp>
        <p:nvSpPr>
          <p:cNvPr id="9" name="5-конечная звезда 8"/>
          <p:cNvSpPr/>
          <p:nvPr/>
        </p:nvSpPr>
        <p:spPr>
          <a:xfrm>
            <a:off x="7470166" y="3583884"/>
            <a:ext cx="468052" cy="3693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7983938" y="3564930"/>
            <a:ext cx="468052" cy="3693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630932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4317723" y="6231850"/>
            <a:ext cx="468052" cy="3693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4971752" y="6245264"/>
            <a:ext cx="468052" cy="3693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5537708" y="6245264"/>
            <a:ext cx="468052" cy="3693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5988" y="317172"/>
            <a:ext cx="5500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Головоломка «</a:t>
            </a:r>
            <a:r>
              <a:rPr lang="ru-RU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Гала-куб</a:t>
            </a: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214422"/>
            <a:ext cx="74540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состав головоломки "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Гала-куб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" входят: деревянная коробочка и 8 рабочих элементов (это кубики и параллелепипеды).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игры- выполнить различные постройки из элементов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набора, познакомиться с симметрией.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Головоломка Гала-ку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2324" y="2857496"/>
            <a:ext cx="5500726" cy="3671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Работа Е.А. Сюгина\Дефектолог\Лекционно-просветительская деятельность\МИр головоломок\Гала-куб\20240917_094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41000" y="2991613"/>
            <a:ext cx="3013657" cy="3024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3" descr="D:\Работа Е.А. Сюгина\Дефектолог\Лекционно-просветительская деятельность\МИр головоломок\Гала-куб\20240917_094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30" y="764704"/>
            <a:ext cx="3055249" cy="28083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Работа Е.А. Сюгина\Дефектолог\Лекционно-просветительская деятельность\МИр головоломок\Гала-куб\20240917_0938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54" y="764704"/>
            <a:ext cx="3029429" cy="28083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03748" y="260648"/>
            <a:ext cx="4716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Головоломка «Гала-куб»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5657" y="3768550"/>
            <a:ext cx="1656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25600" y="3953216"/>
            <a:ext cx="1656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3563888" y="6309320"/>
            <a:ext cx="2367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dirty="0"/>
          </a:p>
        </p:txBody>
      </p:sp>
      <p:sp>
        <p:nvSpPr>
          <p:cNvPr id="7" name="5-конечная звезда 6"/>
          <p:cNvSpPr/>
          <p:nvPr/>
        </p:nvSpPr>
        <p:spPr>
          <a:xfrm>
            <a:off x="1882768" y="3768551"/>
            <a:ext cx="382176" cy="3449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7051967" y="3920951"/>
            <a:ext cx="382176" cy="3449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7596336" y="3920951"/>
            <a:ext cx="382176" cy="3449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4016936" y="6296306"/>
            <a:ext cx="382176" cy="3449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4551512" y="6296306"/>
            <a:ext cx="382176" cy="3449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5148064" y="6282372"/>
            <a:ext cx="382176" cy="34490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6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298" y="142852"/>
            <a:ext cx="5500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Головоломка «Репка»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142976" y="1124744"/>
            <a:ext cx="75724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Представляет</a:t>
            </a:r>
            <a:r>
              <a:rPr kumimoji="0" lang="ru-RU" sz="2000" b="1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обой набор из 12 деревянных элементов разной конфигурации, уложенных в коробочку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Суть игры</a:t>
            </a:r>
            <a:r>
              <a:rPr kumimoji="0" lang="ru-RU" sz="20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составление различных образов из элементов набора путём наложения, соотнесения с изображением на карточке и подбора недостающих 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элементов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также решение головоломки – составление образа по сплошной заливке.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 descr="https://www.dumka.ru/products_pictures/golovolomka-repka-foto-art-1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063736"/>
            <a:ext cx="4572032" cy="3794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6827" y="260648"/>
            <a:ext cx="328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Головоломка «Репка»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та Е.А. Сюгина\Дефектолог\Лекционно-просветительская деятельность\МИр головоломок\Репка\20240917_154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3"/>
            <a:ext cx="3024336" cy="2385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 Е.А. Сюгина\Дефектолог\Лекционно-просветительская деятельность\МИр головоломок\Репка\20240917_154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0918"/>
            <a:ext cx="2536920" cy="2182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та Е.А. Сюгина\Дефектолог\Лекционно-просветительская деятельность\МИр головоломок\Репка\20240917_1542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2855957" cy="2385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22001" y="3423088"/>
            <a:ext cx="1535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 По контуру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80112" y="3284588"/>
            <a:ext cx="26677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По контуру и подбор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недостающих элементов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02332" y="61137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Составление образа по сплошной заливке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6482" y="5373216"/>
            <a:ext cx="3708446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08613" y="188640"/>
            <a:ext cx="788386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игр-головоломок для развития детей дошкольного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Возможность проявить свою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в рамках нестандартной, неоднозначной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Головоломки позволяют решать одну и ту же задачу несколькими способами, что чрезвычайно полезно для формирования у детей гибкости, инициативности мыслительных процессов, способности переносить сформированные умственные действия на новое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сосредоточенно думать, способность к длительному умственному напряжению, интерес к интеллектуальной деятельности, познавательный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5111824"/>
            <a:ext cx="3708446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31640" y="289888"/>
            <a:ext cx="73448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и становлению нравственно-волевых качеств личности дошкольника, формируют усидчивость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Способствуют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успешной подготовке детей к обучению в школе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Развивают пространственные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представления; воображение; конструктивное мышление;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сообразительность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целенаправленность в решении практических и интеллектуальных задач. </a:t>
            </a:r>
          </a:p>
        </p:txBody>
      </p:sp>
    </p:spTree>
    <p:extLst>
      <p:ext uri="{BB962C8B-B14F-4D97-AF65-F5344CB8AC3E}">
        <p14:creationId xmlns:p14="http://schemas.microsoft.com/office/powerpoint/2010/main" val="278380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4"/>
            <a:ext cx="8100392" cy="69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207096" y="466220"/>
            <a:ext cx="7742094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     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Слово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«головоломка»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произошло от выражения «ломать голову» - решать трудноразрешимую задачу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      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Ц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ели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и задачи у всех головоломок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одинаковые: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+mn-ea" charset="0"/>
                <a:cs typeface="Times New Roman" pitchFamily="18" charset="0"/>
              </a:rPr>
              <a:t>уч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ить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детей обдумывать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 и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планировать свои действия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,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формировать</a:t>
            </a:r>
            <a:r>
              <a:rPr kumimoji="0" lang="ru-RU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 умение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 строить от простого к сложному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,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способствовать развитию познавательного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интереса, мелкой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моторики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, памяти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, речи, внимания,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логического,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пространственного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+mn-ea" charset="0"/>
                <a:cs typeface="Times New Roman" pitchFamily="18" charset="0"/>
              </a:rPr>
              <a:t>мышления.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+mn-ea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kartinkof.club/uploads/posts/2022-09/1662451967_35-kartinkof-club-p-novie-i-krasivie-kartinki-golovolomki-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751" y="3974823"/>
            <a:ext cx="4000497" cy="259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6" descr="https://im0-tub-ru.yandex.net/i?id=72e2511a581634e38bfe789c8a85afbf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786190"/>
            <a:ext cx="3143272" cy="281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099" y="25400"/>
            <a:ext cx="7913713" cy="1320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Немного истории и интересные факты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1071538" y="1071546"/>
            <a:ext cx="5643602" cy="1217613"/>
          </a:xfrm>
        </p:spPr>
        <p:txBody>
          <a:bodyPr>
            <a:normAutofit lnSpcReduction="10000"/>
          </a:bodyPr>
          <a:lstStyle/>
          <a:p>
            <a:pPr marL="0" indent="0" algn="just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Самая известная головоломка на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сегодняшний день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 кубик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Рубика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изобретенная Эрне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Рубиком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1974 году.</a:t>
            </a:r>
          </a:p>
          <a:p>
            <a:pPr marL="0" indent="0" algn="just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221" name="Picture 4" descr="http://file.mobilmusic.ru/04/9a/a7/8555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286" y="967040"/>
            <a:ext cx="1965061" cy="196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3"/>
          <p:cNvSpPr txBox="1">
            <a:spLocks noChangeArrowheads="1"/>
          </p:cNvSpPr>
          <p:nvPr/>
        </p:nvSpPr>
        <p:spPr bwMode="auto">
          <a:xfrm>
            <a:off x="1071538" y="2857496"/>
            <a:ext cx="678180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457200" eaLnBrk="1" hangingPunct="1"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Головоломки со спичками стали популярными в конце XIX века, когда была издана книга шведского педагога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Софуса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Тромгольта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 «Игры со спичками. Задачи и развлечения».</a:t>
            </a:r>
          </a:p>
        </p:txBody>
      </p:sp>
      <p:sp>
        <p:nvSpPr>
          <p:cNvPr id="9223" name="Rectangle 3"/>
          <p:cNvSpPr txBox="1">
            <a:spLocks noChangeArrowheads="1"/>
          </p:cNvSpPr>
          <p:nvPr/>
        </p:nvSpPr>
        <p:spPr bwMode="auto">
          <a:xfrm>
            <a:off x="1071538" y="2071678"/>
            <a:ext cx="5732462" cy="86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457200" eaLnBrk="1" hangingPunct="1">
              <a:buClr>
                <a:schemeClr val="accent1"/>
              </a:buClr>
              <a:buSzPct val="80000"/>
              <a:buFont typeface="Wingdings 3" pitchFamily="18" charset="2"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«Пятнашки» — самая популярная головоломка во всем мире на рубеже XIX и XX веков.</a:t>
            </a:r>
          </a:p>
          <a:p>
            <a:pPr algn="just" defTabSz="457200" eaLnBrk="1" hangingPunct="1"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6EFC1DC-BB43-4DF3-91FB-42A03813E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4143380"/>
            <a:ext cx="3571900" cy="236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71677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ИГР-ГОЛОВОЛОМОК ДЛЯ ДЕТЕЙ СТАРШЕГО ДОШКОЛЬНОГО ВОЗРАСТА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6858000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1. Устные головоломки</a:t>
            </a:r>
            <a:r>
              <a:rPr lang="ru-RU" dirty="0"/>
              <a:t> – задачи, полное условие которых может быть сообщено в устной форме, не требующие для решения привлечения никаких дополнительных предметов (загадки, шарады, </a:t>
            </a:r>
            <a:r>
              <a:rPr lang="ru-RU" dirty="0" err="1"/>
              <a:t>данетки</a:t>
            </a:r>
            <a:r>
              <a:rPr lang="ru-RU" dirty="0"/>
              <a:t> и т.п.).</a:t>
            </a:r>
          </a:p>
        </p:txBody>
      </p:sp>
      <p:sp>
        <p:nvSpPr>
          <p:cNvPr id="24578" name="AutoShape 2" descr="https://s0.slide-share.ru/s_slide/0334faf4d77f07fe777b6082c53523c6/bb67a96c-c3d9-499c-a6fc-b52377029fb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https://s0.slide-share.ru/s_slide/0334faf4d77f07fe777b6082c53523c6/bb67a96c-c3d9-499c-a6fc-b52377029fb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https://s0.slide-share.ru/s_slide/0334faf4d77f07fe777b6082c53523c6/bb67a96c-c3d9-499c-a6fc-b52377029fb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1913" y="1628775"/>
            <a:ext cx="6318250" cy="3852863"/>
          </a:xfrm>
          <a:prstGeom prst="rect">
            <a:avLst/>
          </a:prstGeom>
        </p:spPr>
        <p:txBody>
          <a:bodyPr/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altLang="ru-RU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Устные головоломки.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altLang="ru-RU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Головоломки с предметами.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altLang="ru-RU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Механические головоломки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altLang="ru-RU" sz="2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Печатные головоломки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4429132"/>
            <a:ext cx="14954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07" y="5286388"/>
            <a:ext cx="1835358" cy="1400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072914"/>
            <a:ext cx="15906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714488"/>
            <a:ext cx="118222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4500570"/>
            <a:ext cx="2075741" cy="205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071810"/>
            <a:ext cx="1571636" cy="208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3714752"/>
            <a:ext cx="1385884" cy="127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4572008"/>
            <a:ext cx="1643074" cy="1599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14" y="6350"/>
            <a:ext cx="6000792" cy="7588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Устные головоломки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071538" y="642918"/>
            <a:ext cx="7388225" cy="1836737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головоломки, условие которых может быть передано в устной речи без привлечения каких-либо дополнительных предметов. </a:t>
            </a: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 3" pitchFamily="18" charset="2"/>
              <a:buNone/>
            </a:pP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 typeface="Wingdings 3" pitchFamily="18" charset="2"/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alt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 можно отнести: ребусы, загадки, шарады,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парадоксы.</a:t>
            </a:r>
            <a:endParaRPr lang="ru-RU" alt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Рисунок 3" descr="http://allforchildren.ru/rebus/rebus3/3-00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214554"/>
            <a:ext cx="2519362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3786182" y="2276475"/>
            <a:ext cx="4929221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Первый слог - местоименье,</a:t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Второй - весенний месяц яркий,</a:t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конце частица для смягченья,</a:t>
            </a:r>
            <a:b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целом - остров очень жаркий.   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Я-май-ка</a:t>
            </a:r>
            <a:r>
              <a:rPr lang="ru-RU" alt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4" descr="http://mtdata.ru/u1/photo4949/20638961075-0/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714752"/>
            <a:ext cx="2911475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Рисунок 7" descr="http://allforchildren.ru/rebus/rebus5/5-026.gif"/>
          <p:cNvPicPr>
            <a:picLocks noChangeAspect="1" noChangeArrowheads="1"/>
          </p:cNvPicPr>
          <p:nvPr/>
        </p:nvPicPr>
        <p:blipFill>
          <a:blip r:embed="rId4" cstate="print"/>
          <a:srcRect l="3618" t="2859" r="2255" b="6387"/>
          <a:stretch>
            <a:fillRect/>
          </a:stretch>
        </p:blipFill>
        <p:spPr bwMode="auto">
          <a:xfrm>
            <a:off x="1071538" y="4229001"/>
            <a:ext cx="3586163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357422" y="6350"/>
            <a:ext cx="6215106" cy="75882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ГОЛОВОЛОМКИ С ПРЕДМЕТАМИ</a:t>
            </a:r>
            <a:endParaRPr lang="ru-RU" alt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071538" y="928670"/>
            <a:ext cx="7243763" cy="1189038"/>
          </a:xfrm>
        </p:spPr>
        <p:txBody>
          <a:bodyPr/>
          <a:lstStyle/>
          <a:p>
            <a:pPr algn="just" eaLnBrk="1" hangingPunct="1"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Это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головоломки, в которых активно используются обычные бытовые предметы: головоломки со спичками, монетами, карточные головоломки.</a:t>
            </a:r>
          </a:p>
        </p:txBody>
      </p:sp>
      <p:pic>
        <p:nvPicPr>
          <p:cNvPr id="12292" name="Рисунок 3" descr="Из кораблика 4 треугольника"/>
          <p:cNvPicPr>
            <a:picLocks noChangeAspect="1" noChangeArrowheads="1"/>
          </p:cNvPicPr>
          <p:nvPr/>
        </p:nvPicPr>
        <p:blipFill>
          <a:blip r:embed="rId2" cstate="print"/>
          <a:srcRect l="2911" t="5756" r="2708" b="16890"/>
          <a:stretch>
            <a:fillRect/>
          </a:stretch>
        </p:blipFill>
        <p:spPr bwMode="auto">
          <a:xfrm>
            <a:off x="1500166" y="2428868"/>
            <a:ext cx="35973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2" descr="http://4.bp.blogspot.com/_5-Rzygt1yrY/Su11DlfaKZI/AAAAAAAAAWo/sm0-gxKPtLc/s1600/%D0%9C%D0%BE%D0%BD%D0%B5%D1%82%D1%8B_%D0%B7%D0%B0%D0%B4%D0%B0%D1%87%D0%B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2714620"/>
            <a:ext cx="3373702" cy="3718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3174" y="6350"/>
            <a:ext cx="5786478" cy="7588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ПЕЧАТНЫЕ ГОЛОВОЛОМКИ</a:t>
            </a:r>
            <a:endParaRPr lang="ru-RU" alt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000100" y="633413"/>
            <a:ext cx="7786742" cy="652447"/>
          </a:xfrm>
        </p:spPr>
        <p:txBody>
          <a:bodyPr>
            <a:normAutofit lnSpcReduction="10000"/>
          </a:bodyPr>
          <a:lstStyle/>
          <a:p>
            <a:pPr algn="ctr" eaLnBrk="1" hangingPunct="1"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Это те головоломки, для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выполнения которых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необходима бумага и карандаш. </a:t>
            </a:r>
          </a:p>
        </p:txBody>
      </p:sp>
      <p:pic>
        <p:nvPicPr>
          <p:cNvPr id="13316" name="Рисунок 3" descr="http://best-mama.com/uploads/posts/2009-04/1239300689_p0005.jpg"/>
          <p:cNvPicPr>
            <a:picLocks noChangeAspect="1" noChangeArrowheads="1"/>
          </p:cNvPicPr>
          <p:nvPr/>
        </p:nvPicPr>
        <p:blipFill>
          <a:blip r:embed="rId2" cstate="print"/>
          <a:srcRect l="3767" t="3394" r="4292" b="4317"/>
          <a:stretch>
            <a:fillRect/>
          </a:stretch>
        </p:blipFill>
        <p:spPr bwMode="auto">
          <a:xfrm>
            <a:off x="1214414" y="1156574"/>
            <a:ext cx="2565498" cy="29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4" descr="https://ds04.infourok.ru/uploads/ex/06cd/00099034-0c2e9733/hello_html_4accf2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857628"/>
            <a:ext cx="2143140" cy="278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http://www.sciencekids.co.nz/images/pictures/sudoku/easy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84784"/>
            <a:ext cx="2571768" cy="224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7" descr="http://static.nonograms.ru/files/nonograms/large/pudel8_12_1_1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857628"/>
            <a:ext cx="2357454" cy="278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115888"/>
            <a:ext cx="6286544" cy="7588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Механические головоломки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1071538" y="750888"/>
            <a:ext cx="7643866" cy="1392228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 3" pitchFamily="18" charset="2"/>
              <a:buNone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Это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всевозможные проволочные головоломки, головоломки типа Кубика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Рубика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пентамино и др.</a:t>
            </a:r>
          </a:p>
        </p:txBody>
      </p:sp>
      <p:pic>
        <p:nvPicPr>
          <p:cNvPr id="14340" name="Рисунок 5" descr="http://www.v3toys.ru/kiwi-public-data/Kiwi_Img/59d942897336d.jpg"/>
          <p:cNvPicPr>
            <a:picLocks noChangeAspect="1" noChangeArrowheads="1"/>
          </p:cNvPicPr>
          <p:nvPr/>
        </p:nvPicPr>
        <p:blipFill>
          <a:blip r:embed="rId2" cstate="print"/>
          <a:srcRect l="8131" t="12106" r="5481" b="1508"/>
          <a:stretch>
            <a:fillRect/>
          </a:stretch>
        </p:blipFill>
        <p:spPr bwMode="auto">
          <a:xfrm>
            <a:off x="6786578" y="2143116"/>
            <a:ext cx="150177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6" descr="http://stranasurprizov.ru/sites/default/files/2013/08/29/rubiks_zmeyka_rubika_bolsh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214554"/>
            <a:ext cx="1749425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7" descr="https://ozon-st.cdn.ngenix.net/multimedia/audio_cd_covers/1013169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928802"/>
            <a:ext cx="1944688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Рисунок 8" descr="http://img0.liveinternet.ru/images/attach/d/1/130/478/130478484_tangram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0250" y="4489450"/>
            <a:ext cx="184308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5" descr="https://pp.vk.me/c625527/v625527487/1b0dd/4zJzcKuWrQ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4221163"/>
            <a:ext cx="279241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1067</TotalTime>
  <Words>804</Words>
  <Application>Microsoft Office PowerPoint</Application>
  <PresentationFormat>Экран (4:3)</PresentationFormat>
  <Paragraphs>141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Солнцестояние</vt:lpstr>
      <vt:lpstr>Презентация PowerPoint</vt:lpstr>
      <vt:lpstr>Презентация PowerPoint</vt:lpstr>
      <vt:lpstr>Презентация PowerPoint</vt:lpstr>
      <vt:lpstr>Немного истории и интересные факты</vt:lpstr>
      <vt:lpstr>Презентация PowerPoint</vt:lpstr>
      <vt:lpstr>Устные головоломки</vt:lpstr>
      <vt:lpstr>ГОЛОВОЛОМКИ С ПРЕДМЕТАМИ</vt:lpstr>
      <vt:lpstr>ПЕЧАТНЫЕ ГОЛОВОЛОМКИ</vt:lpstr>
      <vt:lpstr>Механические головоломки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«МИР ГОЛОВОЛОМОК»  смарт-тренинг для дошкольников</dc:title>
  <dc:creator>Admin</dc:creator>
  <cp:lastModifiedBy>linorka</cp:lastModifiedBy>
  <cp:revision>134</cp:revision>
  <dcterms:created xsi:type="dcterms:W3CDTF">2021-10-16T07:29:13Z</dcterms:created>
  <dcterms:modified xsi:type="dcterms:W3CDTF">2025-04-24T10:41:21Z</dcterms:modified>
</cp:coreProperties>
</file>