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59" r:id="rId7"/>
    <p:sldId id="269" r:id="rId8"/>
    <p:sldId id="271" r:id="rId9"/>
    <p:sldId id="265" r:id="rId10"/>
    <p:sldId id="273" r:id="rId11"/>
    <p:sldId id="270" r:id="rId12"/>
    <p:sldId id="274" r:id="rId13"/>
    <p:sldId id="267" r:id="rId14"/>
    <p:sldId id="266" r:id="rId15"/>
    <p:sldId id="275" r:id="rId16"/>
    <p:sldId id="268" r:id="rId17"/>
    <p:sldId id="272" r:id="rId18"/>
    <p:sldId id="262" r:id="rId19"/>
    <p:sldId id="263" r:id="rId20"/>
  </p:sldIdLst>
  <p:sldSz cx="14630400" cy="8229600"/>
  <p:notesSz cx="8229600" cy="14630400"/>
  <p:embeddedFontLst>
    <p:embeddedFont>
      <p:font typeface="Nunito Semi Bold" panose="020B0604020202020204" charset="-52"/>
      <p:regular r:id="rId22"/>
    </p:embeddedFont>
    <p:embeddedFont>
      <p:font typeface="PT Sans" panose="020B0503020203020204" pitchFamily="34" charset="-52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9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DF11B10-2A65-EA3C-0580-B1C76B3AB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"/>
          <a:stretch/>
        </p:blipFill>
        <p:spPr bwMode="auto">
          <a:xfrm>
            <a:off x="469977" y="1197095"/>
            <a:ext cx="13882127" cy="69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1735814" y="70928"/>
            <a:ext cx="9555038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«</a:t>
            </a:r>
            <a:r>
              <a:rPr lang="en-US" sz="3000" dirty="0" err="1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Мини-музей</a:t>
            </a:r>
            <a:r>
              <a:rPr lang="en-US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ru-RU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</a:t>
            </a:r>
            <a:r>
              <a:rPr lang="en-US" sz="3000" dirty="0" err="1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одно</a:t>
            </a:r>
            <a:r>
              <a:rPr lang="ru-RU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го</a:t>
            </a:r>
            <a:r>
              <a:rPr lang="en-US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кра</a:t>
            </a:r>
            <a:r>
              <a:rPr lang="ru-RU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я</a:t>
            </a:r>
            <a:r>
              <a:rPr lang="en-US" sz="3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"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278296" y="1401639"/>
            <a:ext cx="13882127" cy="1302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b="1" i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Инновационный подход к патриотическому воспитанию. 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sz="2000" b="1" i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Создание</a:t>
            </a:r>
            <a:r>
              <a:rPr lang="en-US" sz="2000" b="1" i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2000" b="1" i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образовательного</a:t>
            </a:r>
            <a:r>
              <a:rPr lang="en-US" sz="2000" b="1" i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пространства для детей дошкольного возраста. 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sz="2000" b="1" i="1" dirty="0" err="1">
                <a:latin typeface="PT Sans" pitchFamily="34" charset="0"/>
                <a:ea typeface="PT Sans" pitchFamily="34" charset="-122"/>
                <a:cs typeface="PT Sans" pitchFamily="34" charset="-120"/>
              </a:rPr>
              <a:t>Знакомство</a:t>
            </a:r>
            <a:r>
              <a:rPr lang="en-US" sz="2000" b="1" i="1" dirty="0">
                <a:latin typeface="PT Sans" pitchFamily="34" charset="0"/>
                <a:ea typeface="PT Sans" pitchFamily="34" charset="-122"/>
                <a:cs typeface="PT Sans" pitchFamily="34" charset="-120"/>
              </a:rPr>
              <a:t> с историей и культурой родного края.</a:t>
            </a:r>
            <a:endParaRPr lang="en-US" sz="2000" b="1" i="1" dirty="0"/>
          </a:p>
        </p:txBody>
      </p:sp>
      <p:sp>
        <p:nvSpPr>
          <p:cNvPr id="7" name="Text 3"/>
          <p:cNvSpPr/>
          <p:nvPr/>
        </p:nvSpPr>
        <p:spPr>
          <a:xfrm>
            <a:off x="1340287" y="5497949"/>
            <a:ext cx="2880241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endParaRPr lang="en-US" sz="2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DAF4C-4C5C-372C-8377-07C98A5B4216}"/>
              </a:ext>
            </a:extLst>
          </p:cNvPr>
          <p:cNvSpPr txBox="1"/>
          <p:nvPr/>
        </p:nvSpPr>
        <p:spPr>
          <a:xfrm>
            <a:off x="3852780" y="2652459"/>
            <a:ext cx="6341165" cy="474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Урал могучий, степь цветущая!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 широкие, луга пахучие!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Неба бескрайняя синь лучистая,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Оренбуржье моё сердцем чистое!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Рожь твоя -сердце Родины!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Пуховая нить, кусты смородины…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Всё это долго-на века-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малая Родина моя!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59E19-D1C2-4681-00DB-D90C8E6A3F15}"/>
              </a:ext>
            </a:extLst>
          </p:cNvPr>
          <p:cNvSpPr txBox="1"/>
          <p:nvPr/>
        </p:nvSpPr>
        <p:spPr>
          <a:xfrm>
            <a:off x="2565289" y="714000"/>
            <a:ext cx="8133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МДОАУ «Детский сад №124 «Василёк» </a:t>
            </a:r>
            <a:r>
              <a:rPr lang="ru-RU" sz="2000" b="1" dirty="0" err="1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г.Орска</a:t>
            </a:r>
            <a:r>
              <a:rPr lang="ru-RU" sz="2000" b="1" dirty="0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User\Desktop\фото детей в портфолио\03.2017\20170220_072739.jpg">
            <a:extLst>
              <a:ext uri="{FF2B5EF4-FFF2-40B4-BE49-F238E27FC236}">
                <a16:creationId xmlns:a16="http://schemas.microsoft.com/office/drawing/2014/main" id="{6CDD6F1D-6C40-3EBF-B246-425ACFDC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011" y="425749"/>
            <a:ext cx="6357614" cy="476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Users\User\Desktop\фото детей в портфолио\03.2017\20170220_072941.jpg">
            <a:extLst>
              <a:ext uri="{FF2B5EF4-FFF2-40B4-BE49-F238E27FC236}">
                <a16:creationId xmlns:a16="http://schemas.microsoft.com/office/drawing/2014/main" id="{54DF36AA-7361-93CC-8E35-57161D45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2529" y="292387"/>
            <a:ext cx="3973099" cy="304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Users\User\Desktop\фото детей в портфолио\03.2017\20170220_073038.jpg">
            <a:extLst>
              <a:ext uri="{FF2B5EF4-FFF2-40B4-BE49-F238E27FC236}">
                <a16:creationId xmlns:a16="http://schemas.microsoft.com/office/drawing/2014/main" id="{BE03A3DE-6D02-19B8-D977-1AB520E19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84" y="4596509"/>
            <a:ext cx="3836504" cy="287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Users\User\Desktop\фото детей в портфолио\03.2017\20170220_073012.jpg">
            <a:extLst>
              <a:ext uri="{FF2B5EF4-FFF2-40B4-BE49-F238E27FC236}">
                <a16:creationId xmlns:a16="http://schemas.microsoft.com/office/drawing/2014/main" id="{D94CE2C1-13BB-871D-BC5D-86B495DA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8398" y="5249775"/>
            <a:ext cx="3973099" cy="2979825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7E21DC-976F-5747-B9B4-D198AABBBC93}"/>
              </a:ext>
            </a:extLst>
          </p:cNvPr>
          <p:cNvSpPr txBox="1"/>
          <p:nvPr/>
        </p:nvSpPr>
        <p:spPr>
          <a:xfrm>
            <a:off x="4548479" y="0"/>
            <a:ext cx="4731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традиции»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Users\User\Desktop\фото детей в портфолио\02.2017\20170203_071828.jpg">
            <a:extLst>
              <a:ext uri="{FF2B5EF4-FFF2-40B4-BE49-F238E27FC236}">
                <a16:creationId xmlns:a16="http://schemas.microsoft.com/office/drawing/2014/main" id="{3F6D1649-A2AA-59D2-31B4-FE6C3BAC2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0101" b="30050"/>
          <a:stretch>
            <a:fillRect/>
          </a:stretch>
        </p:blipFill>
        <p:spPr bwMode="auto">
          <a:xfrm>
            <a:off x="432372" y="425749"/>
            <a:ext cx="2484113" cy="1862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9FEAEB-2421-ACEE-4014-8C188E61B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8004" y="4385136"/>
            <a:ext cx="2826679" cy="212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8161DB-171E-870E-741A-6D4C10BC3F35}"/>
              </a:ext>
            </a:extLst>
          </p:cNvPr>
          <p:cNvSpPr txBox="1"/>
          <p:nvPr/>
        </p:nvSpPr>
        <p:spPr>
          <a:xfrm>
            <a:off x="-3876" y="2134581"/>
            <a:ext cx="416837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Стоит толстячок, </a:t>
            </a:r>
            <a:r>
              <a:rPr lang="ru-RU" sz="1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Подбоченивши</a:t>
            </a:r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бочок,</a:t>
            </a:r>
            <a:b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Шипит и кипит – Всем пить чай велит.        /Самовар/</a:t>
            </a:r>
          </a:p>
          <a:p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Чай из самовара пила вся страна. Но больше всего его употребляли в купеческих семьях.  Вообще-то чай пили из блюдечек. Сыпать в чай сахар было не принято. Им пользовались, как правило, вприкуску. Когда кто-то заканчивал чаепитие, то переворачивал блюдечко или чашку вверх дном и клал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сверху </a:t>
            </a:r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остатки сахара.</a:t>
            </a:r>
          </a:p>
          <a:p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Вода в самоваре закипала очень быстро, а остывала медленно. На вершине прибора было предусмотрено специальное место для заварочного чайника. Самовар как будто притягивал всех к общему столу, вести рядом с ним неторопливые, задушевные разговоры было очень удобно.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1C40F2B9-025A-2082-D098-1DC13AA6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9450" t="56699" r="8336" b="15581"/>
          <a:stretch>
            <a:fillRect/>
          </a:stretch>
        </p:blipFill>
        <p:spPr bwMode="auto">
          <a:xfrm>
            <a:off x="1922742" y="7044448"/>
            <a:ext cx="2178358" cy="105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C533BB-A7BE-D642-7063-42A019BE6515}"/>
              </a:ext>
            </a:extLst>
          </p:cNvPr>
          <p:cNvSpPr txBox="1"/>
          <p:nvPr/>
        </p:nvSpPr>
        <p:spPr>
          <a:xfrm>
            <a:off x="10738004" y="6492207"/>
            <a:ext cx="336214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Лапти деревенские, мастером сплетенные,</a:t>
            </a:r>
          </a:p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прошлом были обувью до того мудреною.</a:t>
            </a:r>
          </a:p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Лапти, лыком шитые, - русская история!</a:t>
            </a:r>
          </a:p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Сколько ими хожено по России всей!</a:t>
            </a:r>
          </a:p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Лапти – </a:t>
            </a:r>
            <a:r>
              <a:rPr lang="ru-RU" sz="1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лапоточки</a:t>
            </a:r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для сына и дочки,</a:t>
            </a:r>
          </a:p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девицы – подружки, для старика, старушки.</a:t>
            </a:r>
          </a:p>
          <a:p>
            <a:pPr algn="just"/>
            <a:r>
              <a:rPr lang="ru-RU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Хоть по улице гулять, хоть работать, хоть плясать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7" name="Picture 4" descr="http://cf.ppt-online.org/files/slide/s/SAc2udeqgUhTfL1JQNGswxHCX0ZoyPpKWmEi4b/slide-1.jpg">
            <a:extLst>
              <a:ext uri="{FF2B5EF4-FFF2-40B4-BE49-F238E27FC236}">
                <a16:creationId xmlns:a16="http://schemas.microsoft.com/office/drawing/2014/main" id="{2F08BD61-CB12-9528-BA6F-7081187B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1074" t="31500" r="49798" b="18298"/>
          <a:stretch>
            <a:fillRect/>
          </a:stretch>
        </p:blipFill>
        <p:spPr bwMode="auto">
          <a:xfrm>
            <a:off x="11396538" y="3146116"/>
            <a:ext cx="1687271" cy="123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26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9BD8FF-8E40-B967-3E76-6A329D10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80" y="1615075"/>
            <a:ext cx="7614482" cy="383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7C091-89C5-416D-3BE4-DEC129C220B4}"/>
              </a:ext>
            </a:extLst>
          </p:cNvPr>
          <p:cNvSpPr txBox="1"/>
          <p:nvPr/>
        </p:nvSpPr>
        <p:spPr>
          <a:xfrm>
            <a:off x="5377842" y="500113"/>
            <a:ext cx="4731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Оренбургские казаки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D:\Downloads\1733649892455.jpg">
            <a:extLst>
              <a:ext uri="{FF2B5EF4-FFF2-40B4-BE49-F238E27FC236}">
                <a16:creationId xmlns:a16="http://schemas.microsoft.com/office/drawing/2014/main" id="{3E8E651E-8A78-5717-BF1E-2BF4B8A49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t="29162" r="33397" b="46790"/>
          <a:stretch/>
        </p:blipFill>
        <p:spPr bwMode="auto">
          <a:xfrm>
            <a:off x="8919648" y="2347827"/>
            <a:ext cx="4825631" cy="4267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C4F3F8-ADDF-4533-322E-1D977E63FBDF}"/>
              </a:ext>
            </a:extLst>
          </p:cNvPr>
          <p:cNvSpPr txBox="1"/>
          <p:nvPr/>
        </p:nvSpPr>
        <p:spPr>
          <a:xfrm>
            <a:off x="7424546" y="6712527"/>
            <a:ext cx="7315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Женская казачья одежда, даже повседневная, шилась и украшалась с любовью.                                    Но особенно красивой, нарядной одежда казачки была в праздники. Для настоящей казачки важно было одеваться так, как требовала ситуация.                                                                                                   На все случаи жизни казачки имели одежду. 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FDFB5A-915A-D3C2-E768-5744907F053C}"/>
              </a:ext>
            </a:extLst>
          </p:cNvPr>
          <p:cNvSpPr txBox="1"/>
          <p:nvPr/>
        </p:nvSpPr>
        <p:spPr>
          <a:xfrm>
            <a:off x="885121" y="5453212"/>
            <a:ext cx="7315200" cy="46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135"/>
              </a:lnSpc>
            </a:pPr>
            <a:r>
              <a:rPr lang="ru-RU" sz="2400" b="1" i="0" u="none" strike="noStrike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край — Казачий край!</a:t>
            </a:r>
            <a:endParaRPr lang="ru-RU" sz="24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4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7D5338-50B4-1B22-D575-4689A8F15D2A}"/>
              </a:ext>
            </a:extLst>
          </p:cNvPr>
          <p:cNvSpPr txBox="1"/>
          <p:nvPr/>
        </p:nvSpPr>
        <p:spPr>
          <a:xfrm>
            <a:off x="-347870" y="1961219"/>
            <a:ext cx="7315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О, Казахстан, ты под палящим солнцем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Раскинул свой шатер степей, лесов...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Чтоб описать их красоту, не хватит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Всех самых лучших и прекрасных слов.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Ты подарил спокойствие всем тем,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Кто поживает под бескрайней высью,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 всей земли собрал народы ты к себе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Гордимся мы привольной этой жизнью!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твоих степях акыны процветали,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Здесь возрождалось то, что мир убил.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благодарны, что все эти дали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Ты без остатка людям подарил.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E1F8E7-3BE8-DCF5-D848-2EDB1126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785" y="2188755"/>
            <a:ext cx="8416233" cy="452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D95176-D8C6-972E-88EE-3B5BCF265B44}"/>
              </a:ext>
            </a:extLst>
          </p:cNvPr>
          <p:cNvSpPr txBox="1"/>
          <p:nvPr/>
        </p:nvSpPr>
        <p:spPr>
          <a:xfrm>
            <a:off x="5702576" y="401668"/>
            <a:ext cx="748913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«Казахский быт»</a:t>
            </a:r>
            <a:endParaRPr kumimoji="0" lang="ru-RU" sz="2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8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0026DD-7807-6657-EEE0-19E088FB5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733" y="4382288"/>
            <a:ext cx="5099040" cy="378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Users\User\Desktop\фото детей в портфолио\03.2017\20170220_072802.jpg">
            <a:extLst>
              <a:ext uri="{FF2B5EF4-FFF2-40B4-BE49-F238E27FC236}">
                <a16:creationId xmlns:a16="http://schemas.microsoft.com/office/drawing/2014/main" id="{1BD55335-5328-B743-597A-4AABED05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85" y="690265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Users\User\Desktop\фото детей в портфолио\03.2017\20170220_073237.jpg">
            <a:extLst>
              <a:ext uri="{FF2B5EF4-FFF2-40B4-BE49-F238E27FC236}">
                <a16:creationId xmlns:a16="http://schemas.microsoft.com/office/drawing/2014/main" id="{C5155D44-CC94-548A-49A4-ED5C1842D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078" y="4957265"/>
            <a:ext cx="3429161" cy="2571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User\Desktop\фото детей в портфолио\02.2017\20170120_130600.jpg">
            <a:extLst>
              <a:ext uri="{FF2B5EF4-FFF2-40B4-BE49-F238E27FC236}">
                <a16:creationId xmlns:a16="http://schemas.microsoft.com/office/drawing/2014/main" id="{1AE02FC2-1E0A-2982-8B65-AF512115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484" y="730685"/>
            <a:ext cx="2693389" cy="2020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d:\Users\User\Desktop\фото детей в портфолио\02.2017\20170120_130538.jpg">
            <a:extLst>
              <a:ext uri="{FF2B5EF4-FFF2-40B4-BE49-F238E27FC236}">
                <a16:creationId xmlns:a16="http://schemas.microsoft.com/office/drawing/2014/main" id="{18D9C78C-6FC0-E0E3-CEFA-A7DE70FE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32150" b="5901"/>
          <a:stretch>
            <a:fillRect/>
          </a:stretch>
        </p:blipFill>
        <p:spPr bwMode="auto">
          <a:xfrm>
            <a:off x="1336960" y="4080772"/>
            <a:ext cx="1479201" cy="111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Users\User\Desktop\фото детей в портфолио\03.2017\20170220_073327.jpg">
            <a:extLst>
              <a:ext uri="{FF2B5EF4-FFF2-40B4-BE49-F238E27FC236}">
                <a16:creationId xmlns:a16="http://schemas.microsoft.com/office/drawing/2014/main" id="{260FBF3B-A73B-1DE9-C731-64985C485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9429468" y="-52448"/>
            <a:ext cx="4458219" cy="594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D6520C-031A-D9BB-7D30-32DB2E756F10}"/>
              </a:ext>
            </a:extLst>
          </p:cNvPr>
          <p:cNvSpPr txBox="1"/>
          <p:nvPr/>
        </p:nvSpPr>
        <p:spPr>
          <a:xfrm>
            <a:off x="4410366" y="238242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Казахские  традиции»</a:t>
            </a:r>
            <a:endParaRPr kumimoji="0" lang="ru-RU" sz="2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E130C-EAC8-3A9D-9661-4A7B5450C9D6}"/>
              </a:ext>
            </a:extLst>
          </p:cNvPr>
          <p:cNvSpPr txBox="1"/>
          <p:nvPr/>
        </p:nvSpPr>
        <p:spPr>
          <a:xfrm>
            <a:off x="9449612" y="5148485"/>
            <a:ext cx="509904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первую очередь гостю подавали кумыс, шубат или айран, затем - чай с молоком или сливками, баурсаками, изюмом, </a:t>
            </a:r>
            <a:r>
              <a:rPr lang="ru-RU" sz="1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иримшиком</a:t>
            </a:r>
            <a:r>
              <a:rPr lang="ru-RU" sz="1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куртом. Затем следовали закуски из конины или баранины. На любом столе обязательно были лепешки из пшеничной муки.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Главным национальным блюдом казахов является бешбармак (пять пальцев).</a:t>
            </a:r>
            <a:endParaRPr lang="ru-RU" sz="1300" b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CD8F1-E417-C463-34FC-6AA66E248EEF}"/>
              </a:ext>
            </a:extLst>
          </p:cNvPr>
          <p:cNvSpPr txBox="1"/>
          <p:nvPr/>
        </p:nvSpPr>
        <p:spPr>
          <a:xfrm>
            <a:off x="4501820" y="2657574"/>
            <a:ext cx="4320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Юрта 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основное жилище кочевников.                       Казахская юрта состоит из деревянного каркаса и войлочного покрова. Основой её стен служат раздвижные секции (</a:t>
            </a:r>
            <a:r>
              <a:rPr lang="ru-RU" sz="1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кереге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 состоящие из отдельных звеньев (канатов). Внутренние стены и пол юрты украшают войлочными узорными коврами, символизирующими тучные пастбища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9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Users\User\Desktop\фото детей в портфолио\03.2017\20170220_072753.jpg">
            <a:extLst>
              <a:ext uri="{FF2B5EF4-FFF2-40B4-BE49-F238E27FC236}">
                <a16:creationId xmlns:a16="http://schemas.microsoft.com/office/drawing/2014/main" id="{C216692B-4E98-54CF-8841-DFA12984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518" y="655984"/>
            <a:ext cx="4960299" cy="372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d:\Users\User\Desktop\фото детей в портфолио\03.2017\20170220_073159.jpg">
            <a:extLst>
              <a:ext uri="{FF2B5EF4-FFF2-40B4-BE49-F238E27FC236}">
                <a16:creationId xmlns:a16="http://schemas.microsoft.com/office/drawing/2014/main" id="{49F2EEFE-DBBF-8FE1-CF94-36041FA1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63" y="460266"/>
            <a:ext cx="4960297" cy="372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Users\User\Desktop\фото детей в портфолио\03.2017\20170220_073133.jpg">
            <a:extLst>
              <a:ext uri="{FF2B5EF4-FFF2-40B4-BE49-F238E27FC236}">
                <a16:creationId xmlns:a16="http://schemas.microsoft.com/office/drawing/2014/main" id="{9BE9BB39-3A8F-0FCB-AC5C-3A264AE4D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232" y="4595877"/>
            <a:ext cx="3721719" cy="279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d:\Users\User\Desktop\фото детей в портфолио\03.2017\20170220_073153.jpg">
            <a:extLst>
              <a:ext uri="{FF2B5EF4-FFF2-40B4-BE49-F238E27FC236}">
                <a16:creationId xmlns:a16="http://schemas.microsoft.com/office/drawing/2014/main" id="{4EBB7F91-9F3F-851C-64DE-F5E0E3E3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6204" y="4595876"/>
            <a:ext cx="3721719" cy="279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102EA-113C-CE93-760D-9C0CDF5F708C}"/>
              </a:ext>
            </a:extLst>
          </p:cNvPr>
          <p:cNvSpPr txBox="1"/>
          <p:nvPr/>
        </p:nvSpPr>
        <p:spPr>
          <a:xfrm>
            <a:off x="5645426" y="460266"/>
            <a:ext cx="32255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Армянский быт</a:t>
            </a: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46817-9FBC-3388-69AA-2C9C5566DC6C}"/>
              </a:ext>
            </a:extLst>
          </p:cNvPr>
          <p:cNvSpPr txBox="1"/>
          <p:nvPr/>
        </p:nvSpPr>
        <p:spPr>
          <a:xfrm>
            <a:off x="5392732" y="4075321"/>
            <a:ext cx="45667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«Традиции Армении»</a:t>
            </a:r>
            <a:endParaRPr kumimoji="0" lang="ru-RU" sz="2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13653-B24B-4E59-83A6-A0204E690978}"/>
              </a:ext>
            </a:extLst>
          </p:cNvPr>
          <p:cNvSpPr txBox="1"/>
          <p:nvPr/>
        </p:nvSpPr>
        <p:spPr>
          <a:xfrm>
            <a:off x="4164495" y="996610"/>
            <a:ext cx="630140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сильные люди сильного народа!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нас одно желание - это свобода!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знаем что такое честь и гордость,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нас в душе всегда молодость!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 дух не сломит пустой звук,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будем горою друг за друга.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- ВМЕСТЕ, и в этом наша СИЛА, </a:t>
            </a:r>
            <a:b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Мы- АРМЯНЕ, и это звучит красиво!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1EE11-0DE3-8809-9EBC-70799C7E1A87}"/>
              </a:ext>
            </a:extLst>
          </p:cNvPr>
          <p:cNvSpPr txBox="1"/>
          <p:nvPr/>
        </p:nvSpPr>
        <p:spPr>
          <a:xfrm>
            <a:off x="130478" y="4367335"/>
            <a:ext cx="3851844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Армянскому костюму почти три тысячи лет. Она состоит из рубашки с низким воротом и широких шаровар. У женщин шаровары присборены и закреплены на щиколотках, а у мужчин держатся при помощи широкой обмотки. Поверх рубашки издревле носили </a:t>
            </a:r>
            <a:r>
              <a:rPr lang="ru-RU" sz="1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архалух</a:t>
            </a:r>
            <a:r>
              <a:rPr lang="ru-RU" sz="1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(тип длинного сюртука). Сверху надевали чухи (черкески), подпоясывали поясом или (чаще женщины) длинным шарфом.                 Дамы носили расшитый передник. Головными уборами у мужчин служили меховые, войлочные и тканые шапки, у женщин это были накидки, дополняемые ободком с различными украшениями. Обувь армяне шили из сыромятной кожи: это были туфли на низком каблуке с загнутым носком или сапожки из мягкой кожи.</a:t>
            </a:r>
            <a:endParaRPr lang="ru-RU" sz="13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D03B4-4B68-241C-51EB-4BFDC2B1B08C}"/>
              </a:ext>
            </a:extLst>
          </p:cNvPr>
          <p:cNvSpPr txBox="1"/>
          <p:nvPr/>
        </p:nvSpPr>
        <p:spPr>
          <a:xfrm>
            <a:off x="11184724" y="5766835"/>
            <a:ext cx="36558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Еще с незапамятных времен армяне обладали мастерством изготовления оружия, в первую очередь мечей и кинжалов. И поскольку территория Армении всегда служила полем битвы             для соперничающих держав, данный вид ремесла обрел еще большую необходимость и популярность.</a:t>
            </a:r>
          </a:p>
        </p:txBody>
      </p:sp>
    </p:spTree>
    <p:extLst>
      <p:ext uri="{BB962C8B-B14F-4D97-AF65-F5344CB8AC3E}">
        <p14:creationId xmlns:p14="http://schemas.microsoft.com/office/powerpoint/2010/main" val="289645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9BD2B-17AA-F3B1-1D70-CEA4F06C9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708" y="4895817"/>
            <a:ext cx="4084983" cy="306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B3AF1-96D5-A928-ECA6-2112BF86060C}"/>
              </a:ext>
            </a:extLst>
          </p:cNvPr>
          <p:cNvSpPr txBox="1"/>
          <p:nvPr/>
        </p:nvSpPr>
        <p:spPr>
          <a:xfrm>
            <a:off x="3657599" y="294102"/>
            <a:ext cx="7315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Модуль 3 Мини-музей «Русская изба»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697A03-37A9-FB49-CF76-E01C54C3B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835265"/>
            <a:ext cx="4462669" cy="334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82EB7-7ADC-B8B0-3281-642B10A05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229" y="2835265"/>
            <a:ext cx="4585422" cy="343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AE55FF-6863-94FC-3096-A0269EF48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268" y="1075011"/>
            <a:ext cx="4808426" cy="360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724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A82F0-4D45-DD44-07F7-11929E44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782223"/>
            <a:ext cx="3758915" cy="647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A27F0-2831-81A7-0705-D3B0174571DB}"/>
              </a:ext>
            </a:extLst>
          </p:cNvPr>
          <p:cNvSpPr txBox="1"/>
          <p:nvPr/>
        </p:nvSpPr>
        <p:spPr>
          <a:xfrm>
            <a:off x="278296" y="89452"/>
            <a:ext cx="1435210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Модуль 3 «Орчане в годы войны</a:t>
            </a:r>
            <a:r>
              <a:rPr lang="ru-RU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в тылу и на фронте».</a:t>
            </a:r>
          </a:p>
          <a:p>
            <a:pPr algn="ctr"/>
            <a:r>
              <a:rPr lang="ru-RU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Здесь помещены фотографии родных и близких воспитанников ДОУ, которые внесли свою лепту в победу 1941-1945 </a:t>
            </a:r>
            <a:r>
              <a:rPr lang="ru-RU" sz="2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гг</a:t>
            </a:r>
            <a:r>
              <a:rPr lang="ru-RU" sz="2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работая на заводах и воевавших на фронте. Выставка военной техники дополняет экспозицию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2E528F1-E54B-C0EE-0187-31B920598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 bwMode="auto">
          <a:xfrm>
            <a:off x="11136793" y="1434467"/>
            <a:ext cx="2984379" cy="437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785B4F5-3DF6-5E35-FCB1-365FED699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25339"/>
          <a:stretch/>
        </p:blipFill>
        <p:spPr bwMode="auto">
          <a:xfrm>
            <a:off x="9661089" y="5375478"/>
            <a:ext cx="4599485" cy="2636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EA164E-D1A3-EC8C-B6B3-954CE0A188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700"/>
          <a:stretch/>
        </p:blipFill>
        <p:spPr>
          <a:xfrm>
            <a:off x="4383410" y="3890522"/>
            <a:ext cx="5277679" cy="4249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202A48-ECB6-6D48-0199-10B6B269F5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096" b="16651"/>
          <a:stretch/>
        </p:blipFill>
        <p:spPr>
          <a:xfrm>
            <a:off x="4442792" y="1616402"/>
            <a:ext cx="6033052" cy="231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522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CDA14171-B2C5-5444-54C2-7252F12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8" y="4967684"/>
            <a:ext cx="4177231" cy="313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8F0EF96-828F-009C-E55A-E0E530B7D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"/>
          <a:stretch/>
        </p:blipFill>
        <p:spPr bwMode="auto">
          <a:xfrm>
            <a:off x="6114747" y="1783843"/>
            <a:ext cx="3511865" cy="503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857DBC-A2F0-D863-3C6F-E37B915E5A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 b="16996"/>
          <a:stretch/>
        </p:blipFill>
        <p:spPr bwMode="auto">
          <a:xfrm>
            <a:off x="9875895" y="5213187"/>
            <a:ext cx="4139916" cy="249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B9E19D-BAFF-5F2A-7E31-81C89D94466D}"/>
              </a:ext>
            </a:extLst>
          </p:cNvPr>
          <p:cNvSpPr txBox="1"/>
          <p:nvPr/>
        </p:nvSpPr>
        <p:spPr>
          <a:xfrm>
            <a:off x="3477373" y="240748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Экспонаты музея: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8EEAB-707C-E945-D5E9-A95345D0BF19}"/>
              </a:ext>
            </a:extLst>
          </p:cNvPr>
          <p:cNvSpPr txBox="1"/>
          <p:nvPr/>
        </p:nvSpPr>
        <p:spPr>
          <a:xfrm>
            <a:off x="1123122" y="781175"/>
            <a:ext cx="12473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Кожанка, сумка  для противогаза, кобура для пистолета, планшет, каски, пилотки, фляжки, котелок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003550-56E0-DC89-0B02-E3A1ECC3F4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" t="-1" r="16393" b="15097"/>
          <a:stretch/>
        </p:blipFill>
        <p:spPr>
          <a:xfrm>
            <a:off x="174474" y="1347408"/>
            <a:ext cx="5518399" cy="342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BC1580-813F-442C-2455-6F74B9A8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12" y="1605679"/>
            <a:ext cx="2638585" cy="351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1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009423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Вовлечение родителей и сообщества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703427" y="4266843"/>
            <a:ext cx="286595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Совместные проекты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762381"/>
            <a:ext cx="373165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Семейные мероприятия.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72720" y="4209455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941243" y="30435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Волонтерство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41243" y="3539133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Участие в создании.</a:t>
            </a:r>
            <a:endParaRPr lang="en-US" sz="18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53995" y="3264813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9941243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Реликвии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41243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Передача историй.</a:t>
            </a:r>
            <a:endParaRPr lang="en-US" sz="18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81436" y="5972532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7909"/>
            <a:ext cx="960143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Перспективы развития мини-музея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0676"/>
            <a:ext cx="2159079" cy="1357193"/>
          </a:xfrm>
          <a:prstGeom prst="roundRect">
            <a:avLst>
              <a:gd name="adj" fmla="val 26457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748909" y="3018830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3236119" y="2789992"/>
            <a:ext cx="229885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Расширение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236119" y="3285530"/>
            <a:ext cx="229885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Тематики экспозиций.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3116461" y="3892629"/>
            <a:ext cx="10556558" cy="15240"/>
          </a:xfrm>
          <a:prstGeom prst="roundRect">
            <a:avLst>
              <a:gd name="adj" fmla="val 2356110"/>
            </a:avLst>
          </a:prstGeom>
          <a:solidFill>
            <a:srgbClr val="F2B42D"/>
          </a:solidFill>
          <a:ln/>
        </p:spPr>
      </p:sp>
      <p:sp>
        <p:nvSpPr>
          <p:cNvPr id="8" name="Shape 6"/>
          <p:cNvSpPr/>
          <p:nvPr/>
        </p:nvSpPr>
        <p:spPr>
          <a:xfrm>
            <a:off x="837724" y="4027527"/>
            <a:ext cx="4318278" cy="1357193"/>
          </a:xfrm>
          <a:prstGeom prst="roundRect">
            <a:avLst>
              <a:gd name="adj" fmla="val 26457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828568" y="4495681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5395317" y="4266843"/>
            <a:ext cx="25444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Виртуальные туры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95317" y="4762381"/>
            <a:ext cx="254448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Создание туров.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5275659" y="5369481"/>
            <a:ext cx="8397359" cy="15240"/>
          </a:xfrm>
          <a:prstGeom prst="roundRect">
            <a:avLst>
              <a:gd name="adj" fmla="val 2356110"/>
            </a:avLst>
          </a:prstGeom>
          <a:solidFill>
            <a:srgbClr val="D7425E"/>
          </a:solidFill>
          <a:ln/>
        </p:spPr>
      </p:sp>
      <p:sp>
        <p:nvSpPr>
          <p:cNvPr id="13" name="Shape 11"/>
          <p:cNvSpPr/>
          <p:nvPr/>
        </p:nvSpPr>
        <p:spPr>
          <a:xfrm>
            <a:off x="837724" y="5504378"/>
            <a:ext cx="6477476" cy="1357193"/>
          </a:xfrm>
          <a:prstGeom prst="roundRect">
            <a:avLst>
              <a:gd name="adj" fmla="val 26457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908107" y="5972532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7554516" y="5743694"/>
            <a:ext cx="273879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Развитие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54516" y="6239232"/>
            <a:ext cx="27387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Сетевого взаимодействия.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53285" y="3721893"/>
            <a:ext cx="730031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Цели и задачи мини-музея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619063" y="4570809"/>
            <a:ext cx="3928586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Развитие познавательного интереса</a:t>
            </a:r>
            <a:endParaRPr lang="en-US" sz="2200" b="1" dirty="0"/>
          </a:p>
        </p:txBody>
      </p:sp>
      <p:sp>
        <p:nvSpPr>
          <p:cNvPr id="4" name="Text 2"/>
          <p:cNvSpPr/>
          <p:nvPr/>
        </p:nvSpPr>
        <p:spPr>
          <a:xfrm>
            <a:off x="708515" y="5508712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Дошкольники активно изучают историю.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81506" y="4570809"/>
            <a:ext cx="38673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Формирование патриотизма</a:t>
            </a:r>
            <a:endParaRPr lang="en-US" sz="2200" b="1" dirty="0"/>
          </a:p>
        </p:txBody>
      </p:sp>
      <p:sp>
        <p:nvSpPr>
          <p:cNvPr id="6" name="Text 4"/>
          <p:cNvSpPr/>
          <p:nvPr/>
        </p:nvSpPr>
        <p:spPr>
          <a:xfrm>
            <a:off x="5546657" y="5531024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Любовь к малой родине растет.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993299" y="4601272"/>
            <a:ext cx="29213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Интерактивная среда</a:t>
            </a:r>
            <a:endParaRPr lang="en-US" sz="2200" b="1" dirty="0"/>
          </a:p>
        </p:txBody>
      </p:sp>
      <p:sp>
        <p:nvSpPr>
          <p:cNvPr id="8" name="Text 6"/>
          <p:cNvSpPr/>
          <p:nvPr/>
        </p:nvSpPr>
        <p:spPr>
          <a:xfrm>
            <a:off x="9993299" y="5508712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Обучение становится увлекательным.</a:t>
            </a:r>
            <a:endParaRPr lang="en-US" sz="18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3456F-B061-852C-A913-AE18002B53AF}"/>
              </a:ext>
            </a:extLst>
          </p:cNvPr>
          <p:cNvSpPr txBox="1"/>
          <p:nvPr/>
        </p:nvSpPr>
        <p:spPr>
          <a:xfrm>
            <a:off x="1367050" y="534471"/>
            <a:ext cx="121088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Комната краеведения  «Родничок»</a:t>
            </a:r>
          </a:p>
          <a:p>
            <a:r>
              <a:rPr lang="ru-RU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Модуль 1 «Путешествуем по </a:t>
            </a:r>
            <a:r>
              <a:rPr lang="ru-RU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г.Орску</a:t>
            </a:r>
            <a:r>
              <a:rPr lang="ru-RU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Модуль 2 Мини-музей «Орск-многонациональный»</a:t>
            </a:r>
          </a:p>
          <a:p>
            <a:r>
              <a:rPr lang="ru-RU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Модуль 3 Мини-музей «Русская изба»</a:t>
            </a:r>
          </a:p>
          <a:p>
            <a:r>
              <a:rPr lang="ru-RU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Модуль 4 Мини-музей «Орчане в годы великой отечественной войны –в тылу и на фронте»</a:t>
            </a:r>
          </a:p>
          <a:p>
            <a:endParaRPr lang="ru-RU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67ADFE-6CBA-9A4C-AC77-AC248AF6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4" y="206289"/>
            <a:ext cx="8713221" cy="490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8974101" y="1308833"/>
            <a:ext cx="5290540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Концепция музейного пространства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 rot="21263668">
            <a:off x="6915070" y="5233562"/>
            <a:ext cx="538520" cy="54441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7015380" y="5307200"/>
            <a:ext cx="337899" cy="3971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73735" y="5725355"/>
            <a:ext cx="326659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Зонирование по темам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478892" y="6265556"/>
            <a:ext cx="502430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Музей разбит на тематические блоки.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8" name="Shape 4"/>
          <p:cNvSpPr/>
          <p:nvPr/>
        </p:nvSpPr>
        <p:spPr>
          <a:xfrm>
            <a:off x="8968089" y="367907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410" y="3665321"/>
            <a:ext cx="337899" cy="56602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35113" y="3692305"/>
            <a:ext cx="360001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Интерактивные методы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9494636" y="4298817"/>
            <a:ext cx="428096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Обучение через игру и взаимодействие.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12" name="Shape 7"/>
          <p:cNvSpPr/>
          <p:nvPr/>
        </p:nvSpPr>
        <p:spPr>
          <a:xfrm>
            <a:off x="2279485" y="5190783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40694" y="5329998"/>
            <a:ext cx="416101" cy="3202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340694" y="5734226"/>
            <a:ext cx="31226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Доступность для детей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2283383" y="6310796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Экспозиции для детей 3-7 лет.</a:t>
            </a:r>
            <a:endParaRPr lang="en-US" sz="18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B95CB5-A342-9DE5-5ED2-F013DC84A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9918">
            <a:off x="413877" y="1697992"/>
            <a:ext cx="6154679" cy="420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7315200" y="2038052"/>
            <a:ext cx="675584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Методы работы с детьми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593324" y="3114437"/>
            <a:ext cx="30480" cy="3063597"/>
          </a:xfrm>
          <a:prstGeom prst="roundRect">
            <a:avLst>
              <a:gd name="adj" fmla="val 1178055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7676605" y="3622358"/>
            <a:ext cx="718066" cy="30480"/>
          </a:xfrm>
          <a:prstGeom prst="roundRect">
            <a:avLst>
              <a:gd name="adj" fmla="val 1178055"/>
            </a:avLst>
          </a:prstGeom>
          <a:solidFill>
            <a:srgbClr val="F2B42D"/>
          </a:solidFill>
          <a:ln/>
        </p:spPr>
      </p:sp>
      <p:sp>
        <p:nvSpPr>
          <p:cNvPr id="6" name="Shape 3"/>
          <p:cNvSpPr/>
          <p:nvPr/>
        </p:nvSpPr>
        <p:spPr>
          <a:xfrm>
            <a:off x="6856208" y="3438244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023" y="3456861"/>
            <a:ext cx="337899" cy="42243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64416" y="3367958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Интерактивные экскурсии.</a:t>
            </a:r>
            <a:endParaRPr lang="en-US" sz="1850" dirty="0"/>
          </a:p>
        </p:txBody>
      </p:sp>
      <p:sp>
        <p:nvSpPr>
          <p:cNvPr id="9" name="Shape 5"/>
          <p:cNvSpPr/>
          <p:nvPr/>
        </p:nvSpPr>
        <p:spPr>
          <a:xfrm>
            <a:off x="7563307" y="4748859"/>
            <a:ext cx="718066" cy="30480"/>
          </a:xfrm>
          <a:prstGeom prst="roundRect">
            <a:avLst>
              <a:gd name="adj" fmla="val 1178055"/>
            </a:avLst>
          </a:prstGeom>
          <a:solidFill>
            <a:srgbClr val="D7425E"/>
          </a:solidFill>
          <a:ln/>
        </p:spPr>
      </p:sp>
      <p:sp>
        <p:nvSpPr>
          <p:cNvPr id="10" name="Shape 6"/>
          <p:cNvSpPr/>
          <p:nvPr/>
        </p:nvSpPr>
        <p:spPr>
          <a:xfrm>
            <a:off x="6741745" y="4511814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468" y="4557831"/>
            <a:ext cx="337899" cy="42243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564415" y="4454723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Творческие мастер-классы.</a:t>
            </a:r>
            <a:endParaRPr lang="en-US" sz="1850" dirty="0"/>
          </a:p>
        </p:txBody>
      </p:sp>
      <p:sp>
        <p:nvSpPr>
          <p:cNvPr id="13" name="Shape 8"/>
          <p:cNvSpPr/>
          <p:nvPr/>
        </p:nvSpPr>
        <p:spPr>
          <a:xfrm>
            <a:off x="7583679" y="5800308"/>
            <a:ext cx="718066" cy="30480"/>
          </a:xfrm>
          <a:prstGeom prst="roundRect">
            <a:avLst>
              <a:gd name="adj" fmla="val 1178055"/>
            </a:avLst>
          </a:prstGeom>
          <a:solidFill>
            <a:srgbClr val="DD785E"/>
          </a:solidFill>
          <a:ln/>
        </p:spPr>
      </p:sp>
      <p:sp>
        <p:nvSpPr>
          <p:cNvPr id="14" name="Shape 9"/>
          <p:cNvSpPr/>
          <p:nvPr/>
        </p:nvSpPr>
        <p:spPr>
          <a:xfrm>
            <a:off x="6698693" y="5531048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055" y="5531644"/>
            <a:ext cx="337899" cy="42243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627983" y="5643283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Игровые программы.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093289" y="107047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Образовательные технологии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376" y="2556629"/>
            <a:ext cx="1196816" cy="14362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288005" y="30101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Погружение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9288005" y="3609856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Метод погружения в историю.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881" y="4214590"/>
            <a:ext cx="1196816" cy="14362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288005" y="44854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Мультимедиа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9288005" y="4932716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Использование технологий.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881" y="5932894"/>
            <a:ext cx="1196816" cy="14362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288004" y="602675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Макеты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288004" y="6527307"/>
            <a:ext cx="589774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Интерактивные стенды.</a:t>
            </a:r>
            <a:endParaRPr lang="en-US" sz="185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9FAE05-0DC0-78DB-2203-1A928011F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0131">
            <a:off x="595661" y="1743253"/>
            <a:ext cx="6367991" cy="389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02353" y="64013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Тематические разделы музея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5923622" y="2599341"/>
            <a:ext cx="3614618" cy="1402913"/>
          </a:xfrm>
          <a:prstGeom prst="roundRect">
            <a:avLst>
              <a:gd name="adj" fmla="val 25595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6416361" y="27304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Природа края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10467068" y="2616464"/>
            <a:ext cx="3614618" cy="1402913"/>
          </a:xfrm>
          <a:prstGeom prst="roundRect">
            <a:avLst>
              <a:gd name="adj" fmla="val 25595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227530" y="27304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Традиции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871829" y="3286528"/>
            <a:ext cx="309026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Обычаи местного населения.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5985804" y="5035157"/>
            <a:ext cx="7468553" cy="1402913"/>
          </a:xfrm>
          <a:prstGeom prst="roundRect">
            <a:avLst>
              <a:gd name="adj" fmla="val 2559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558325" y="51740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Семейна</a:t>
            </a:r>
            <a:r>
              <a:rPr lang="ru-RU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я </a:t>
            </a: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история</a:t>
            </a:r>
            <a:endParaRPr lang="ru-RU" sz="2200" dirty="0">
              <a:solidFill>
                <a:srgbClr val="FFFFFF"/>
              </a:solidFill>
              <a:latin typeface="Nunito Semi Bold" pitchFamily="34" charset="0"/>
              <a:ea typeface="Nunito Semi Bold" pitchFamily="34" charset="-122"/>
              <a:cs typeface="Nunito Semi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ru-RU" sz="2200" dirty="0">
              <a:solidFill>
                <a:srgbClr val="FFFFFF"/>
              </a:solidFill>
              <a:latin typeface="Nunito Semi Bold" pitchFamily="34" charset="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FFFFFF"/>
                </a:solidFill>
                <a:latin typeface="Nunito Semi Bold" pitchFamily="34" charset="0"/>
              </a:rPr>
              <a:t>    История  страны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86299" y="5875615"/>
            <a:ext cx="69442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850" dirty="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C5069E10-4194-A1BC-9AB6-CBE13E8F1BE1}"/>
              </a:ext>
            </a:extLst>
          </p:cNvPr>
          <p:cNvSpPr/>
          <p:nvPr/>
        </p:nvSpPr>
        <p:spPr>
          <a:xfrm>
            <a:off x="6259860" y="3213460"/>
            <a:ext cx="2816185" cy="62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ru-RU" sz="2200" dirty="0">
                <a:solidFill>
                  <a:srgbClr val="FFFFFF"/>
                </a:solidFill>
                <a:latin typeface="Nunito Semi Bold" pitchFamily="34" charset="0"/>
              </a:rPr>
              <a:t>Достопримечательности</a:t>
            </a:r>
          </a:p>
          <a:p>
            <a:pPr marL="0" indent="0" algn="ctr">
              <a:lnSpc>
                <a:spcPts val="2750"/>
              </a:lnSpc>
              <a:buNone/>
            </a:pPr>
            <a:r>
              <a:rPr lang="ru-RU" sz="2200" dirty="0">
                <a:solidFill>
                  <a:srgbClr val="FFFFFF"/>
                </a:solidFill>
                <a:latin typeface="Nunito Semi Bold" pitchFamily="34" charset="0"/>
              </a:rPr>
              <a:t> города</a:t>
            </a:r>
            <a:endParaRPr lang="en-US" sz="2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7022E0-FB46-FF77-A0A2-913E75B65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3" y="484538"/>
            <a:ext cx="5551149" cy="416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BEA98-FAB2-5AB8-FDE8-54AE60C56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35" y="4774574"/>
            <a:ext cx="5640244" cy="31792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873C13-763D-C138-CF03-95C1D47BD63F}"/>
              </a:ext>
            </a:extLst>
          </p:cNvPr>
          <p:cNvSpPr txBox="1"/>
          <p:nvPr/>
        </p:nvSpPr>
        <p:spPr>
          <a:xfrm>
            <a:off x="326728" y="108735"/>
            <a:ext cx="13606670" cy="3182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чего начинается Родина?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начинают познавать окружающий мир уже тогда, когда способны осознанно воспринимать свое окружение. Родные, близкие люди, родной дом, друзья, природа – все это составляющее одного большого понятия – «Родина». Отношение к малой Родине у дошкольников формируется и складывается в младшем возрасте из услышанных сказок, легенд, в более старшем возрасте, из знакомства с историей и культурой родного города.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дошкольников к культурному наследию Южного Урала является одним из приоритетных направлений нашего ДОУ.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 пространственная среда должна обеспечивать максимальную реализацию регионального компонента. С этой целью в нашем ДОУ была организована комната краеведения 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«Родничок».</a:t>
            </a:r>
          </a:p>
          <a:p>
            <a:pPr>
              <a:buNone/>
            </a:pPr>
            <a:endParaRPr lang="ru-RU" sz="2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F2AD83-5A6D-1E24-203E-11C7B6F3FD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002" y="2987878"/>
            <a:ext cx="5163496" cy="443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115CCD-31CC-36AD-22F0-823AC8F43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71" y="2873092"/>
            <a:ext cx="5912262" cy="443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B0FBE8-2FDF-AB28-B0CA-D06B190A1B55}"/>
              </a:ext>
            </a:extLst>
          </p:cNvPr>
          <p:cNvSpPr txBox="1"/>
          <p:nvPr/>
        </p:nvSpPr>
        <p:spPr>
          <a:xfrm>
            <a:off x="883951" y="7306540"/>
            <a:ext cx="12862498" cy="119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 1.«Путешествие по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г.Орску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карту, где обозначены объекты города: мосты, дороги, памятники, заводы  и т.д.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Разработаны занимательные экскурсии, где дети «путешествуют» по историческим местам города.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3289A1-DA88-BDEA-F8C4-FE40C2BD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6" r="4431"/>
          <a:stretch/>
        </p:blipFill>
        <p:spPr>
          <a:xfrm>
            <a:off x="944217" y="661409"/>
            <a:ext cx="12354339" cy="7374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0E3B0-F893-C7AC-5664-A5ABE7BBDB66}"/>
              </a:ext>
            </a:extLst>
          </p:cNvPr>
          <p:cNvSpPr txBox="1"/>
          <p:nvPr/>
        </p:nvSpPr>
        <p:spPr>
          <a:xfrm>
            <a:off x="4462670" y="168966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«Мини-музей Орской яшмы»</a:t>
            </a:r>
            <a:endParaRPr kumimoji="0" lang="ru-RU" sz="2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18C8-0960-71ED-80E0-469C7B24B198}"/>
              </a:ext>
            </a:extLst>
          </p:cNvPr>
          <p:cNvSpPr txBox="1"/>
          <p:nvPr/>
        </p:nvSpPr>
        <p:spPr>
          <a:xfrm>
            <a:off x="944217" y="1936546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«Мини-музей Орской яшмы»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8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98201-2B3D-DD5D-98F7-B14C99877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4" y="1405884"/>
            <a:ext cx="3938265" cy="269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30458-6664-9C17-40AE-4C466804784D}"/>
              </a:ext>
            </a:extLst>
          </p:cNvPr>
          <p:cNvSpPr txBox="1"/>
          <p:nvPr/>
        </p:nvSpPr>
        <p:spPr>
          <a:xfrm>
            <a:off x="2017643" y="129832"/>
            <a:ext cx="102273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Модуль 2. «Мини-музей «Орск -многонациональный»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FBBEA2-E5B6-946A-10A5-2DD15662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79" b="3990"/>
          <a:stretch/>
        </p:blipFill>
        <p:spPr>
          <a:xfrm>
            <a:off x="10444689" y="914507"/>
            <a:ext cx="3938265" cy="716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C92DC5-414F-CD9E-E73F-5EB71790B85F}"/>
              </a:ext>
            </a:extLst>
          </p:cNvPr>
          <p:cNvSpPr txBox="1"/>
          <p:nvPr/>
        </p:nvSpPr>
        <p:spPr>
          <a:xfrm>
            <a:off x="5074835" y="821109"/>
            <a:ext cx="4275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«Русский быт»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D69C2-67D3-FB78-C729-DAC390EEBCCF}"/>
              </a:ext>
            </a:extLst>
          </p:cNvPr>
          <p:cNvSpPr txBox="1"/>
          <p:nvPr/>
        </p:nvSpPr>
        <p:spPr>
          <a:xfrm>
            <a:off x="4358839" y="2049234"/>
            <a:ext cx="59362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Русская культура — это наша детская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трепетной лампадой, с мамой дорогой.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Русская культура — это молодецкая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Тройка с колокольчиком, с расписной дугой.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Русская культура — это сказки нянины,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Песня колыбельная, горькая до слез.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Русская культура — это разрумяненный,</a:t>
            </a:r>
            <a:b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рукавицах-варежках, Дедушка Мороз.</a:t>
            </a:r>
          </a:p>
          <a:p>
            <a:r>
              <a:rPr lang="ru-RU" sz="2400" i="1" dirty="0">
                <a:solidFill>
                  <a:srgbClr val="FFFF00"/>
                </a:solidFill>
              </a:rPr>
              <a:t>Русская культура — это все, чем славится</a:t>
            </a:r>
            <a:br>
              <a:rPr lang="ru-RU" sz="2400" i="1" dirty="0">
                <a:solidFill>
                  <a:srgbClr val="FFFF00"/>
                </a:solidFill>
              </a:rPr>
            </a:br>
            <a:r>
              <a:rPr lang="ru-RU" sz="2400" i="1" dirty="0">
                <a:solidFill>
                  <a:srgbClr val="FFFF00"/>
                </a:solidFill>
              </a:rPr>
              <a:t>Со времен Владимира наш народ большой:</a:t>
            </a:r>
            <a:br>
              <a:rPr lang="ru-RU" sz="2400" i="1" dirty="0">
                <a:solidFill>
                  <a:srgbClr val="FFFF00"/>
                </a:solidFill>
              </a:rPr>
            </a:br>
            <a:r>
              <a:rPr lang="ru-RU" sz="2400" i="1" dirty="0">
                <a:solidFill>
                  <a:srgbClr val="FFFF00"/>
                </a:solidFill>
              </a:rPr>
              <a:t>Это наша женщина — русская красавица,</a:t>
            </a:r>
            <a:br>
              <a:rPr lang="ru-RU" sz="2400" i="1" dirty="0">
                <a:solidFill>
                  <a:srgbClr val="FFFF00"/>
                </a:solidFill>
              </a:rPr>
            </a:br>
            <a:r>
              <a:rPr lang="ru-RU" sz="2400" i="1" dirty="0">
                <a:solidFill>
                  <a:srgbClr val="FFFF00"/>
                </a:solidFill>
              </a:rPr>
              <a:t>Это наша девушка с чистою душой</a:t>
            </a:r>
            <a:r>
              <a:rPr lang="ru-RU" sz="2000" i="1" dirty="0">
                <a:solidFill>
                  <a:srgbClr val="FFFF00"/>
                </a:solidFill>
              </a:rPr>
              <a:t>.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94FFD9-8BB2-3EC3-33B8-8D12CFF3A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3" y="4890052"/>
            <a:ext cx="3716658" cy="293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4B6EE4-9C2A-2293-EC91-65D3DE617A76}"/>
              </a:ext>
            </a:extLst>
          </p:cNvPr>
          <p:cNvSpPr txBox="1"/>
          <p:nvPr/>
        </p:nvSpPr>
        <p:spPr>
          <a:xfrm>
            <a:off x="1172817" y="4495499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«Русские костюмы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794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1299</Words>
  <Application>Microsoft Office PowerPoint</Application>
  <PresentationFormat>Произвольный</PresentationFormat>
  <Paragraphs>123</Paragraphs>
  <Slides>19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PT Sans</vt:lpstr>
      <vt:lpstr>Times New Roman</vt:lpstr>
      <vt:lpstr>Arial</vt:lpstr>
      <vt:lpstr>Nunito Semi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Ольга Тринеева</cp:lastModifiedBy>
  <cp:revision>27</cp:revision>
  <dcterms:created xsi:type="dcterms:W3CDTF">2025-04-03T10:19:04Z</dcterms:created>
  <dcterms:modified xsi:type="dcterms:W3CDTF">2025-04-04T11:11:57Z</dcterms:modified>
</cp:coreProperties>
</file>