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41" r:id="rId2"/>
    <p:sldId id="258" r:id="rId3"/>
    <p:sldId id="307" r:id="rId4"/>
    <p:sldId id="313" r:id="rId5"/>
    <p:sldId id="314" r:id="rId6"/>
    <p:sldId id="317" r:id="rId7"/>
    <p:sldId id="324" r:id="rId8"/>
    <p:sldId id="330" r:id="rId9"/>
    <p:sldId id="325" r:id="rId10"/>
    <p:sldId id="331" r:id="rId11"/>
    <p:sldId id="263" r:id="rId12"/>
    <p:sldId id="342" r:id="rId13"/>
    <p:sldId id="343" r:id="rId14"/>
    <p:sldId id="332" r:id="rId15"/>
    <p:sldId id="259" r:id="rId16"/>
    <p:sldId id="327" r:id="rId17"/>
    <p:sldId id="333" r:id="rId18"/>
    <p:sldId id="336" r:id="rId19"/>
    <p:sldId id="326" r:id="rId20"/>
    <p:sldId id="345" r:id="rId21"/>
    <p:sldId id="344" r:id="rId22"/>
    <p:sldId id="334" r:id="rId23"/>
    <p:sldId id="335" r:id="rId24"/>
    <p:sldId id="338" r:id="rId25"/>
    <p:sldId id="346" r:id="rId26"/>
    <p:sldId id="329" r:id="rId27"/>
    <p:sldId id="347" r:id="rId28"/>
    <p:sldId id="294" r:id="rId29"/>
    <p:sldId id="306" r:id="rId30"/>
    <p:sldId id="305" r:id="rId31"/>
    <p:sldId id="282" r:id="rId32"/>
    <p:sldId id="339" r:id="rId33"/>
    <p:sldId id="340" r:id="rId34"/>
  </p:sldIdLst>
  <p:sldSz cx="9144000" cy="6858000" type="screen4x3"/>
  <p:notesSz cx="6888163" cy="100218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9F7"/>
    <a:srgbClr val="FF0000"/>
    <a:srgbClr val="5215EB"/>
    <a:srgbClr val="EE1237"/>
    <a:srgbClr val="FFFF00"/>
    <a:srgbClr val="5582AB"/>
    <a:srgbClr val="DD23C7"/>
    <a:srgbClr val="0CDEF4"/>
    <a:srgbClr val="E7F808"/>
    <a:srgbClr val="1A8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>
      <p:cViewPr varScale="1">
        <p:scale>
          <a:sx n="91" d="100"/>
          <a:sy n="91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7E9EB-95DF-4907-8E38-42B65D6A8A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9947A-7E27-45A4-9A06-570549B8F3A2}">
      <dgm:prSet phldrT="[Текст]" custT="1"/>
      <dgm:spPr/>
      <dgm:t>
        <a:bodyPr/>
        <a:lstStyle/>
        <a:p>
          <a:r>
            <a:rPr lang="ru-RU" sz="2800" b="1" dirty="0" smtClean="0">
              <a:latin typeface="Candara" panose="020E0502030303020204" pitchFamily="34" charset="0"/>
            </a:rPr>
            <a:t>Научный аспект</a:t>
          </a:r>
          <a:endParaRPr lang="ru-RU" sz="2800" b="1" dirty="0">
            <a:latin typeface="Candara" panose="020E0502030303020204" pitchFamily="34" charset="0"/>
          </a:endParaRPr>
        </a:p>
      </dgm:t>
    </dgm:pt>
    <dgm:pt modelId="{AF82440D-4D19-44D0-8463-AF5C494A6310}" type="parTrans" cxnId="{16467EFF-DF3C-446C-BFB2-029451C4AA80}">
      <dgm:prSet/>
      <dgm:spPr/>
      <dgm:t>
        <a:bodyPr/>
        <a:lstStyle/>
        <a:p>
          <a:endParaRPr lang="ru-RU"/>
        </a:p>
      </dgm:t>
    </dgm:pt>
    <dgm:pt modelId="{D9923BC6-DB4D-446D-BEFE-06EFDE03F3CB}" type="sibTrans" cxnId="{16467EFF-DF3C-446C-BFB2-029451C4AA80}">
      <dgm:prSet/>
      <dgm:spPr/>
      <dgm:t>
        <a:bodyPr/>
        <a:lstStyle/>
        <a:p>
          <a:endParaRPr lang="ru-RU"/>
        </a:p>
      </dgm:t>
    </dgm:pt>
    <dgm:pt modelId="{0E556F06-1ADD-4F14-9B91-9A31A6E2AD8E}">
      <dgm:prSet phldrT="[Текст]" custT="1"/>
      <dgm:spPr/>
      <dgm:t>
        <a:bodyPr/>
        <a:lstStyle/>
        <a:p>
          <a:r>
            <a:rPr lang="ru-RU" sz="3200" b="1" dirty="0" smtClean="0">
              <a:latin typeface="Candara" panose="020E0502030303020204" pitchFamily="34" charset="0"/>
            </a:rPr>
            <a:t>Педагогические </a:t>
          </a:r>
        </a:p>
        <a:p>
          <a:r>
            <a:rPr lang="ru-RU" sz="3200" b="1" dirty="0" smtClean="0">
              <a:latin typeface="Candara" panose="020E0502030303020204" pitchFamily="34" charset="0"/>
            </a:rPr>
            <a:t>технологии</a:t>
          </a:r>
          <a:endParaRPr lang="ru-RU" sz="3200" b="1" dirty="0">
            <a:latin typeface="Candara" panose="020E0502030303020204" pitchFamily="34" charset="0"/>
          </a:endParaRPr>
        </a:p>
      </dgm:t>
    </dgm:pt>
    <dgm:pt modelId="{AD8E022A-7A59-4871-916A-9385FED61C51}" type="parTrans" cxnId="{0B79A6CB-37A6-4A5A-B7D7-C91DC614687E}">
      <dgm:prSet/>
      <dgm:spPr/>
      <dgm:t>
        <a:bodyPr/>
        <a:lstStyle/>
        <a:p>
          <a:endParaRPr lang="ru-RU"/>
        </a:p>
      </dgm:t>
    </dgm:pt>
    <dgm:pt modelId="{29FA9E7C-50EA-43DE-A6C1-AA7B711287E9}" type="sibTrans" cxnId="{0B79A6CB-37A6-4A5A-B7D7-C91DC614687E}">
      <dgm:prSet/>
      <dgm:spPr/>
      <dgm:t>
        <a:bodyPr/>
        <a:lstStyle/>
        <a:p>
          <a:endParaRPr lang="ru-RU"/>
        </a:p>
      </dgm:t>
    </dgm:pt>
    <dgm:pt modelId="{CB96D5FB-C1C3-49F2-92AB-A60A310D1B87}">
      <dgm:prSet custT="1"/>
      <dgm:spPr/>
      <dgm:t>
        <a:bodyPr/>
        <a:lstStyle/>
        <a:p>
          <a:r>
            <a:rPr lang="ru-RU" sz="2800" b="1" dirty="0" smtClean="0">
              <a:latin typeface="Candara" panose="020E0502030303020204" pitchFamily="34" charset="0"/>
            </a:rPr>
            <a:t>Процессуально-описательный аспект</a:t>
          </a:r>
          <a:endParaRPr lang="ru-RU" sz="2800" b="1" dirty="0">
            <a:latin typeface="Candara" panose="020E0502030303020204" pitchFamily="34" charset="0"/>
          </a:endParaRPr>
        </a:p>
      </dgm:t>
    </dgm:pt>
    <dgm:pt modelId="{9CB2D349-576F-486C-9331-C0896A6213CC}" type="parTrans" cxnId="{FFFBBAAF-FEDE-4E2F-B68D-0C1D6502B97C}">
      <dgm:prSet/>
      <dgm:spPr/>
      <dgm:t>
        <a:bodyPr/>
        <a:lstStyle/>
        <a:p>
          <a:endParaRPr lang="ru-RU"/>
        </a:p>
      </dgm:t>
    </dgm:pt>
    <dgm:pt modelId="{81436E9C-8F30-4956-870B-693251787D81}" type="sibTrans" cxnId="{FFFBBAAF-FEDE-4E2F-B68D-0C1D6502B97C}">
      <dgm:prSet/>
      <dgm:spPr/>
      <dgm:t>
        <a:bodyPr/>
        <a:lstStyle/>
        <a:p>
          <a:endParaRPr lang="ru-RU"/>
        </a:p>
      </dgm:t>
    </dgm:pt>
    <dgm:pt modelId="{B215909A-29A9-4B97-A29A-935A4420DF9B}">
      <dgm:prSet custT="1"/>
      <dgm:spPr/>
      <dgm:t>
        <a:bodyPr/>
        <a:lstStyle/>
        <a:p>
          <a:r>
            <a:rPr lang="ru-RU" sz="2800" b="1" dirty="0" smtClean="0">
              <a:latin typeface="Candara" panose="020E0502030303020204" pitchFamily="34" charset="0"/>
            </a:rPr>
            <a:t>Процессуально-действенный аспект</a:t>
          </a:r>
          <a:endParaRPr lang="ru-RU" sz="2800" dirty="0">
            <a:latin typeface="Candara" panose="020E0502030303020204" pitchFamily="34" charset="0"/>
          </a:endParaRPr>
        </a:p>
      </dgm:t>
    </dgm:pt>
    <dgm:pt modelId="{C44A5283-E2F4-4A3D-891A-96092B64F349}" type="parTrans" cxnId="{7527DFCA-D0A0-4517-A7CD-A00740C3F605}">
      <dgm:prSet/>
      <dgm:spPr/>
      <dgm:t>
        <a:bodyPr/>
        <a:lstStyle/>
        <a:p>
          <a:endParaRPr lang="ru-RU"/>
        </a:p>
      </dgm:t>
    </dgm:pt>
    <dgm:pt modelId="{BB14D89A-D2DA-414F-8BE8-F7AE8BB1C397}" type="sibTrans" cxnId="{7527DFCA-D0A0-4517-A7CD-A00740C3F605}">
      <dgm:prSet/>
      <dgm:spPr/>
      <dgm:t>
        <a:bodyPr/>
        <a:lstStyle/>
        <a:p>
          <a:endParaRPr lang="ru-RU"/>
        </a:p>
      </dgm:t>
    </dgm:pt>
    <dgm:pt modelId="{790B8F48-0343-40EE-9ACA-5E6F08708E1E}" type="pres">
      <dgm:prSet presAssocID="{74E7E9EB-95DF-4907-8E38-42B65D6A8A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852A62-EEC3-401A-92A2-E8C6BA1E14C6}" type="pres">
      <dgm:prSet presAssocID="{A699947A-7E27-45A4-9A06-570549B8F3A2}" presName="node" presStyleLbl="node1" presStyleIdx="0" presStyleCnt="4" custScaleX="21551" custScaleY="37419" custLinFactNeighborX="33113" custLinFactNeighborY="45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06A31-9C1B-4367-83A7-1BFEE96639CA}" type="pres">
      <dgm:prSet presAssocID="{D9923BC6-DB4D-446D-BEFE-06EFDE03F3CB}" presName="sibTrans" presStyleCnt="0"/>
      <dgm:spPr/>
    </dgm:pt>
    <dgm:pt modelId="{D53F5FF6-16F6-485B-B033-984CFD6BBD8A}" type="pres">
      <dgm:prSet presAssocID="{0E556F06-1ADD-4F14-9B91-9A31A6E2AD8E}" presName="node" presStyleLbl="node1" presStyleIdx="1" presStyleCnt="4" custScaleX="55856" custScaleY="28452" custLinFactNeighborX="-17432" custLinFactNeighborY="-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4E604-5974-49A4-9A4E-2FD203E97D9F}" type="pres">
      <dgm:prSet presAssocID="{29FA9E7C-50EA-43DE-A6C1-AA7B711287E9}" presName="sibTrans" presStyleCnt="0"/>
      <dgm:spPr/>
    </dgm:pt>
    <dgm:pt modelId="{8F5F5BF4-1905-403E-AFA8-3FF57BE296BC}" type="pres">
      <dgm:prSet presAssocID="{CB96D5FB-C1C3-49F2-92AB-A60A310D1B87}" presName="node" presStyleLbl="node1" presStyleIdx="2" presStyleCnt="4" custScaleX="34593" custScaleY="37341" custLinFactNeighborX="-8288" custLinFactNeighborY="-8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4F75-E41C-4DD7-8803-C932C3AE792F}" type="pres">
      <dgm:prSet presAssocID="{81436E9C-8F30-4956-870B-693251787D81}" presName="sibTrans" presStyleCnt="0"/>
      <dgm:spPr/>
    </dgm:pt>
    <dgm:pt modelId="{2E9FB1B4-C233-4912-8CD9-56C275ED978E}" type="pres">
      <dgm:prSet presAssocID="{B215909A-29A9-4B97-A29A-935A4420DF9B}" presName="node" presStyleLbl="node1" presStyleIdx="3" presStyleCnt="4" custScaleX="33388" custScaleY="37014" custLinFactNeighborX="7519" custLinFactNeighborY="-8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31372-7F72-4950-B7F1-E2F5CF3D8981}" type="presOf" srcId="{B215909A-29A9-4B97-A29A-935A4420DF9B}" destId="{2E9FB1B4-C233-4912-8CD9-56C275ED978E}" srcOrd="0" destOrd="0" presId="urn:microsoft.com/office/officeart/2005/8/layout/default"/>
    <dgm:cxn modelId="{E9DBAAE8-4449-4DFD-A884-1CE03EE64091}" type="presOf" srcId="{A699947A-7E27-45A4-9A06-570549B8F3A2}" destId="{80852A62-EEC3-401A-92A2-E8C6BA1E14C6}" srcOrd="0" destOrd="0" presId="urn:microsoft.com/office/officeart/2005/8/layout/default"/>
    <dgm:cxn modelId="{FFFBBAAF-FEDE-4E2F-B68D-0C1D6502B97C}" srcId="{74E7E9EB-95DF-4907-8E38-42B65D6A8AEC}" destId="{CB96D5FB-C1C3-49F2-92AB-A60A310D1B87}" srcOrd="2" destOrd="0" parTransId="{9CB2D349-576F-486C-9331-C0896A6213CC}" sibTransId="{81436E9C-8F30-4956-870B-693251787D81}"/>
    <dgm:cxn modelId="{0B79A6CB-37A6-4A5A-B7D7-C91DC614687E}" srcId="{74E7E9EB-95DF-4907-8E38-42B65D6A8AEC}" destId="{0E556F06-1ADD-4F14-9B91-9A31A6E2AD8E}" srcOrd="1" destOrd="0" parTransId="{AD8E022A-7A59-4871-916A-9385FED61C51}" sibTransId="{29FA9E7C-50EA-43DE-A6C1-AA7B711287E9}"/>
    <dgm:cxn modelId="{16467EFF-DF3C-446C-BFB2-029451C4AA80}" srcId="{74E7E9EB-95DF-4907-8E38-42B65D6A8AEC}" destId="{A699947A-7E27-45A4-9A06-570549B8F3A2}" srcOrd="0" destOrd="0" parTransId="{AF82440D-4D19-44D0-8463-AF5C494A6310}" sibTransId="{D9923BC6-DB4D-446D-BEFE-06EFDE03F3CB}"/>
    <dgm:cxn modelId="{CACC6C94-1E5F-47FD-BA8C-45E1C3DCE3EA}" type="presOf" srcId="{CB96D5FB-C1C3-49F2-92AB-A60A310D1B87}" destId="{8F5F5BF4-1905-403E-AFA8-3FF57BE296BC}" srcOrd="0" destOrd="0" presId="urn:microsoft.com/office/officeart/2005/8/layout/default"/>
    <dgm:cxn modelId="{EFB0D9FA-1671-4CC6-87F4-0F04DCE18DC9}" type="presOf" srcId="{74E7E9EB-95DF-4907-8E38-42B65D6A8AEC}" destId="{790B8F48-0343-40EE-9ACA-5E6F08708E1E}" srcOrd="0" destOrd="0" presId="urn:microsoft.com/office/officeart/2005/8/layout/default"/>
    <dgm:cxn modelId="{739AE2DE-53BA-4664-84D8-CA6707B8F3C4}" type="presOf" srcId="{0E556F06-1ADD-4F14-9B91-9A31A6E2AD8E}" destId="{D53F5FF6-16F6-485B-B033-984CFD6BBD8A}" srcOrd="0" destOrd="0" presId="urn:microsoft.com/office/officeart/2005/8/layout/default"/>
    <dgm:cxn modelId="{7527DFCA-D0A0-4517-A7CD-A00740C3F605}" srcId="{74E7E9EB-95DF-4907-8E38-42B65D6A8AEC}" destId="{B215909A-29A9-4B97-A29A-935A4420DF9B}" srcOrd="3" destOrd="0" parTransId="{C44A5283-E2F4-4A3D-891A-96092B64F349}" sibTransId="{BB14D89A-D2DA-414F-8BE8-F7AE8BB1C397}"/>
    <dgm:cxn modelId="{60B6BF43-6BC2-4E3B-82A4-2DF83954008F}" type="presParOf" srcId="{790B8F48-0343-40EE-9ACA-5E6F08708E1E}" destId="{80852A62-EEC3-401A-92A2-E8C6BA1E14C6}" srcOrd="0" destOrd="0" presId="urn:microsoft.com/office/officeart/2005/8/layout/default"/>
    <dgm:cxn modelId="{FED97014-F8D1-4DF4-AE52-A5EDE2A46C13}" type="presParOf" srcId="{790B8F48-0343-40EE-9ACA-5E6F08708E1E}" destId="{BCA06A31-9C1B-4367-83A7-1BFEE96639CA}" srcOrd="1" destOrd="0" presId="urn:microsoft.com/office/officeart/2005/8/layout/default"/>
    <dgm:cxn modelId="{C983C936-FE21-4BAD-B833-AB7C82D0EDDE}" type="presParOf" srcId="{790B8F48-0343-40EE-9ACA-5E6F08708E1E}" destId="{D53F5FF6-16F6-485B-B033-984CFD6BBD8A}" srcOrd="2" destOrd="0" presId="urn:microsoft.com/office/officeart/2005/8/layout/default"/>
    <dgm:cxn modelId="{A4D80C3E-232A-4DFE-A1F8-3FB4B7698265}" type="presParOf" srcId="{790B8F48-0343-40EE-9ACA-5E6F08708E1E}" destId="{E4B4E604-5974-49A4-9A4E-2FD203E97D9F}" srcOrd="3" destOrd="0" presId="urn:microsoft.com/office/officeart/2005/8/layout/default"/>
    <dgm:cxn modelId="{A5462A64-F5B2-4878-9845-5AB81CB74E13}" type="presParOf" srcId="{790B8F48-0343-40EE-9ACA-5E6F08708E1E}" destId="{8F5F5BF4-1905-403E-AFA8-3FF57BE296BC}" srcOrd="4" destOrd="0" presId="urn:microsoft.com/office/officeart/2005/8/layout/default"/>
    <dgm:cxn modelId="{5AC1EBBD-67F3-456F-83A7-A2AA22C86639}" type="presParOf" srcId="{790B8F48-0343-40EE-9ACA-5E6F08708E1E}" destId="{CD134F75-E41C-4DD7-8803-C932C3AE792F}" srcOrd="5" destOrd="0" presId="urn:microsoft.com/office/officeart/2005/8/layout/default"/>
    <dgm:cxn modelId="{06835ACC-3EFA-4930-A125-FE3D4A8E1C79}" type="presParOf" srcId="{790B8F48-0343-40EE-9ACA-5E6F08708E1E}" destId="{2E9FB1B4-C233-4912-8CD9-56C275ED97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1B631-4CF7-4D8B-BCB1-B5F075BCACF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094B6-11F0-443E-8E69-C95A994BA7D6}">
      <dgm:prSet/>
      <dgm:spPr/>
      <dgm:t>
        <a:bodyPr/>
        <a:lstStyle/>
        <a:p>
          <a:r>
            <a:rPr lang="ru-RU" i="1" smtClean="0"/>
            <a:t>Обучающая функция</a:t>
          </a:r>
          <a:endParaRPr lang="ru-RU"/>
        </a:p>
      </dgm:t>
    </dgm:pt>
    <dgm:pt modelId="{0016EA00-3041-487D-8009-823861EBAB0F}" type="parTrans" cxnId="{2F9BD4D0-1BDC-4EB8-B8D6-C5F3209D284B}">
      <dgm:prSet/>
      <dgm:spPr/>
      <dgm:t>
        <a:bodyPr/>
        <a:lstStyle/>
        <a:p>
          <a:endParaRPr lang="ru-RU"/>
        </a:p>
      </dgm:t>
    </dgm:pt>
    <dgm:pt modelId="{E8595E17-D8CC-4B78-B9FB-BDDDFB783688}" type="sibTrans" cxnId="{2F9BD4D0-1BDC-4EB8-B8D6-C5F3209D284B}">
      <dgm:prSet/>
      <dgm:spPr/>
      <dgm:t>
        <a:bodyPr/>
        <a:lstStyle/>
        <a:p>
          <a:endParaRPr lang="ru-RU"/>
        </a:p>
      </dgm:t>
    </dgm:pt>
    <dgm:pt modelId="{51DE99E9-A83D-4CE6-B5DA-FE0F8D83FE3D}">
      <dgm:prSet/>
      <dgm:spPr/>
      <dgm:t>
        <a:bodyPr/>
        <a:lstStyle/>
        <a:p>
          <a:r>
            <a:rPr lang="ru-RU" i="1" smtClean="0"/>
            <a:t>Коммуникативная функция</a:t>
          </a:r>
          <a:endParaRPr lang="ru-RU"/>
        </a:p>
      </dgm:t>
    </dgm:pt>
    <dgm:pt modelId="{41C7FA91-CA90-41F3-9869-A80BECD2FA68}" type="parTrans" cxnId="{8CACD0C3-19C2-4FB8-9EF2-448C0AB80F4F}">
      <dgm:prSet/>
      <dgm:spPr/>
      <dgm:t>
        <a:bodyPr/>
        <a:lstStyle/>
        <a:p>
          <a:endParaRPr lang="ru-RU"/>
        </a:p>
      </dgm:t>
    </dgm:pt>
    <dgm:pt modelId="{1B7FA0E3-96E9-4964-8327-A9FFEAED7B3A}" type="sibTrans" cxnId="{8CACD0C3-19C2-4FB8-9EF2-448C0AB80F4F}">
      <dgm:prSet/>
      <dgm:spPr/>
      <dgm:t>
        <a:bodyPr/>
        <a:lstStyle/>
        <a:p>
          <a:endParaRPr lang="ru-RU"/>
        </a:p>
      </dgm:t>
    </dgm:pt>
    <dgm:pt modelId="{E018E36D-EF30-415C-9BB3-A1C59E0C636A}">
      <dgm:prSet/>
      <dgm:spPr/>
      <dgm:t>
        <a:bodyPr/>
        <a:lstStyle/>
        <a:p>
          <a:r>
            <a:rPr lang="ru-RU" i="1" smtClean="0"/>
            <a:t>Функция самовыражения и самореализации человека</a:t>
          </a:r>
          <a:endParaRPr lang="ru-RU"/>
        </a:p>
      </dgm:t>
    </dgm:pt>
    <dgm:pt modelId="{C7422B31-B9CD-4EA8-A70E-E8BF179E6916}" type="parTrans" cxnId="{55D30CF1-1EAD-414C-B7AA-1FFEE5FE60A8}">
      <dgm:prSet/>
      <dgm:spPr/>
      <dgm:t>
        <a:bodyPr/>
        <a:lstStyle/>
        <a:p>
          <a:endParaRPr lang="ru-RU"/>
        </a:p>
      </dgm:t>
    </dgm:pt>
    <dgm:pt modelId="{BFF66778-D1AB-4629-8249-1805331FFBA5}" type="sibTrans" cxnId="{55D30CF1-1EAD-414C-B7AA-1FFEE5FE60A8}">
      <dgm:prSet/>
      <dgm:spPr/>
      <dgm:t>
        <a:bodyPr/>
        <a:lstStyle/>
        <a:p>
          <a:endParaRPr lang="ru-RU"/>
        </a:p>
      </dgm:t>
    </dgm:pt>
    <dgm:pt modelId="{9C35785F-9321-4F40-BBD6-418589148FF8}" type="pres">
      <dgm:prSet presAssocID="{6171B631-4CF7-4D8B-BCB1-B5F075BCAC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51452-BAC4-4D77-8F72-C10E97C01D17}" type="pres">
      <dgm:prSet presAssocID="{6171B631-4CF7-4D8B-BCB1-B5F075BCACFF}" presName="dummyMaxCanvas" presStyleCnt="0">
        <dgm:presLayoutVars/>
      </dgm:prSet>
      <dgm:spPr/>
    </dgm:pt>
    <dgm:pt modelId="{AA6D4B18-1687-4FC6-A6EC-8C1A77AEEB98}" type="pres">
      <dgm:prSet presAssocID="{6171B631-4CF7-4D8B-BCB1-B5F075BCACFF}" presName="ThreeNodes_1" presStyleLbl="node1" presStyleIdx="0" presStyleCnt="3" custAng="0" custLinFactNeighborX="148" custLinFactNeighborY="2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B0452-0E2E-4B6B-BAC1-DC54488B01EA}" type="pres">
      <dgm:prSet presAssocID="{6171B631-4CF7-4D8B-BCB1-B5F075BCACF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2690-7B83-490C-8463-2892B618B7D7}" type="pres">
      <dgm:prSet presAssocID="{6171B631-4CF7-4D8B-BCB1-B5F075BCACF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A24FF-8278-4C48-9539-F9500069711F}" type="pres">
      <dgm:prSet presAssocID="{6171B631-4CF7-4D8B-BCB1-B5F075BCACFF}" presName="ThreeConn_1-2" presStyleLbl="fgAccFollowNode1" presStyleIdx="0" presStyleCnt="2" custScaleX="79506" custScaleY="98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06388-E531-41A0-8E15-AD154BB1D82E}" type="pres">
      <dgm:prSet presAssocID="{6171B631-4CF7-4D8B-BCB1-B5F075BCACFF}" presName="ThreeConn_2-3" presStyleLbl="fgAccFollowNode1" presStyleIdx="1" presStyleCnt="2" custScaleX="7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A5797-AB8E-46D9-8617-CE4E9FF09413}" type="pres">
      <dgm:prSet presAssocID="{6171B631-4CF7-4D8B-BCB1-B5F075BCACF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F589A-266C-4198-9FA0-03D7255C8BBA}" type="pres">
      <dgm:prSet presAssocID="{6171B631-4CF7-4D8B-BCB1-B5F075BCACF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1788C-B81A-48C1-A116-A80F9BADAB6E}" type="pres">
      <dgm:prSet presAssocID="{6171B631-4CF7-4D8B-BCB1-B5F075BCACF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0AF31-D8E2-41EF-96D5-4843FA9E2652}" type="presOf" srcId="{D3D094B6-11F0-443E-8E69-C95A994BA7D6}" destId="{209B0452-0E2E-4B6B-BAC1-DC54488B01EA}" srcOrd="0" destOrd="0" presId="urn:microsoft.com/office/officeart/2005/8/layout/vProcess5"/>
    <dgm:cxn modelId="{06D86C90-74F1-4A20-B43C-725820B2A3FC}" type="presOf" srcId="{6171B631-4CF7-4D8B-BCB1-B5F075BCACFF}" destId="{9C35785F-9321-4F40-BBD6-418589148FF8}" srcOrd="0" destOrd="0" presId="urn:microsoft.com/office/officeart/2005/8/layout/vProcess5"/>
    <dgm:cxn modelId="{D80BC5F6-B5DA-482F-9ADF-D27712EC6F92}" type="presOf" srcId="{51DE99E9-A83D-4CE6-B5DA-FE0F8D83FE3D}" destId="{3B61788C-B81A-48C1-A116-A80F9BADAB6E}" srcOrd="1" destOrd="0" presId="urn:microsoft.com/office/officeart/2005/8/layout/vProcess5"/>
    <dgm:cxn modelId="{333564F3-47F4-4B7C-B5A1-E05398BC99CA}" type="presOf" srcId="{D3D094B6-11F0-443E-8E69-C95A994BA7D6}" destId="{EBAF589A-266C-4198-9FA0-03D7255C8BBA}" srcOrd="1" destOrd="0" presId="urn:microsoft.com/office/officeart/2005/8/layout/vProcess5"/>
    <dgm:cxn modelId="{F108EECF-4296-4B6B-9181-573F79727041}" type="presOf" srcId="{E018E36D-EF30-415C-9BB3-A1C59E0C636A}" destId="{C82A5797-AB8E-46D9-8617-CE4E9FF09413}" srcOrd="1" destOrd="0" presId="urn:microsoft.com/office/officeart/2005/8/layout/vProcess5"/>
    <dgm:cxn modelId="{B98BAE0A-1750-4468-801D-190C1D6079B6}" type="presOf" srcId="{BFF66778-D1AB-4629-8249-1805331FFBA5}" destId="{680A24FF-8278-4C48-9539-F9500069711F}" srcOrd="0" destOrd="0" presId="urn:microsoft.com/office/officeart/2005/8/layout/vProcess5"/>
    <dgm:cxn modelId="{2F9BD4D0-1BDC-4EB8-B8D6-C5F3209D284B}" srcId="{6171B631-4CF7-4D8B-BCB1-B5F075BCACFF}" destId="{D3D094B6-11F0-443E-8E69-C95A994BA7D6}" srcOrd="1" destOrd="0" parTransId="{0016EA00-3041-487D-8009-823861EBAB0F}" sibTransId="{E8595E17-D8CC-4B78-B9FB-BDDDFB783688}"/>
    <dgm:cxn modelId="{B382F02C-7D4F-4263-B2C5-404BFD7AF38F}" type="presOf" srcId="{E8595E17-D8CC-4B78-B9FB-BDDDFB783688}" destId="{CC606388-E531-41A0-8E15-AD154BB1D82E}" srcOrd="0" destOrd="0" presId="urn:microsoft.com/office/officeart/2005/8/layout/vProcess5"/>
    <dgm:cxn modelId="{CE1EAB5C-A07D-4C37-80B5-29BFCAAFD223}" type="presOf" srcId="{51DE99E9-A83D-4CE6-B5DA-FE0F8D83FE3D}" destId="{3A4E2690-7B83-490C-8463-2892B618B7D7}" srcOrd="0" destOrd="0" presId="urn:microsoft.com/office/officeart/2005/8/layout/vProcess5"/>
    <dgm:cxn modelId="{40286166-269D-4C43-8122-EA62ED57636B}" type="presOf" srcId="{E018E36D-EF30-415C-9BB3-A1C59E0C636A}" destId="{AA6D4B18-1687-4FC6-A6EC-8C1A77AEEB98}" srcOrd="0" destOrd="0" presId="urn:microsoft.com/office/officeart/2005/8/layout/vProcess5"/>
    <dgm:cxn modelId="{8CACD0C3-19C2-4FB8-9EF2-448C0AB80F4F}" srcId="{6171B631-4CF7-4D8B-BCB1-B5F075BCACFF}" destId="{51DE99E9-A83D-4CE6-B5DA-FE0F8D83FE3D}" srcOrd="2" destOrd="0" parTransId="{41C7FA91-CA90-41F3-9869-A80BECD2FA68}" sibTransId="{1B7FA0E3-96E9-4964-8327-A9FFEAED7B3A}"/>
    <dgm:cxn modelId="{55D30CF1-1EAD-414C-B7AA-1FFEE5FE60A8}" srcId="{6171B631-4CF7-4D8B-BCB1-B5F075BCACFF}" destId="{E018E36D-EF30-415C-9BB3-A1C59E0C636A}" srcOrd="0" destOrd="0" parTransId="{C7422B31-B9CD-4EA8-A70E-E8BF179E6916}" sibTransId="{BFF66778-D1AB-4629-8249-1805331FFBA5}"/>
    <dgm:cxn modelId="{78A67CF9-FC4C-4FAD-AD47-32E1C5C5C6E3}" type="presParOf" srcId="{9C35785F-9321-4F40-BBD6-418589148FF8}" destId="{F2851452-BAC4-4D77-8F72-C10E97C01D17}" srcOrd="0" destOrd="0" presId="urn:microsoft.com/office/officeart/2005/8/layout/vProcess5"/>
    <dgm:cxn modelId="{29C22BCA-441D-4235-AA1C-C207BCC968E7}" type="presParOf" srcId="{9C35785F-9321-4F40-BBD6-418589148FF8}" destId="{AA6D4B18-1687-4FC6-A6EC-8C1A77AEEB98}" srcOrd="1" destOrd="0" presId="urn:microsoft.com/office/officeart/2005/8/layout/vProcess5"/>
    <dgm:cxn modelId="{958CEE83-31D9-47EC-895C-51388E21EC73}" type="presParOf" srcId="{9C35785F-9321-4F40-BBD6-418589148FF8}" destId="{209B0452-0E2E-4B6B-BAC1-DC54488B01EA}" srcOrd="2" destOrd="0" presId="urn:microsoft.com/office/officeart/2005/8/layout/vProcess5"/>
    <dgm:cxn modelId="{CB8EFA72-86D7-4D80-98A1-377FBDA017EE}" type="presParOf" srcId="{9C35785F-9321-4F40-BBD6-418589148FF8}" destId="{3A4E2690-7B83-490C-8463-2892B618B7D7}" srcOrd="3" destOrd="0" presId="urn:microsoft.com/office/officeart/2005/8/layout/vProcess5"/>
    <dgm:cxn modelId="{8EF9E06A-E703-4085-9D71-B9BDADD3EA9F}" type="presParOf" srcId="{9C35785F-9321-4F40-BBD6-418589148FF8}" destId="{680A24FF-8278-4C48-9539-F9500069711F}" srcOrd="4" destOrd="0" presId="urn:microsoft.com/office/officeart/2005/8/layout/vProcess5"/>
    <dgm:cxn modelId="{14FA469A-CCEF-44C4-BCFB-2882541F1FE7}" type="presParOf" srcId="{9C35785F-9321-4F40-BBD6-418589148FF8}" destId="{CC606388-E531-41A0-8E15-AD154BB1D82E}" srcOrd="5" destOrd="0" presId="urn:microsoft.com/office/officeart/2005/8/layout/vProcess5"/>
    <dgm:cxn modelId="{8CC22F62-12A0-4B5B-9686-18929D0B6706}" type="presParOf" srcId="{9C35785F-9321-4F40-BBD6-418589148FF8}" destId="{C82A5797-AB8E-46D9-8617-CE4E9FF09413}" srcOrd="6" destOrd="0" presId="urn:microsoft.com/office/officeart/2005/8/layout/vProcess5"/>
    <dgm:cxn modelId="{C54363A8-ADD0-44A2-AAF5-B08BE183641F}" type="presParOf" srcId="{9C35785F-9321-4F40-BBD6-418589148FF8}" destId="{EBAF589A-266C-4198-9FA0-03D7255C8BBA}" srcOrd="7" destOrd="0" presId="urn:microsoft.com/office/officeart/2005/8/layout/vProcess5"/>
    <dgm:cxn modelId="{FFC8D44A-E79F-4AF9-8F0E-7A8B07100673}" type="presParOf" srcId="{9C35785F-9321-4F40-BBD6-418589148FF8}" destId="{3B61788C-B81A-48C1-A116-A80F9BADAB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4D1DA-2AA9-48AE-849F-E00CD876D7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30C19-468A-4194-9A28-5BF15FF4ADED}">
      <dgm:prSet custT="1"/>
      <dgm:spPr/>
      <dgm:t>
        <a:bodyPr/>
        <a:lstStyle/>
        <a:p>
          <a:r>
            <a:rPr lang="ru-RU" sz="3200" i="1" dirty="0" smtClean="0"/>
            <a:t>Диагностическая функция</a:t>
          </a:r>
          <a:endParaRPr lang="ru-RU" sz="3200" dirty="0"/>
        </a:p>
      </dgm:t>
    </dgm:pt>
    <dgm:pt modelId="{D0B62422-63CB-4D7E-B90D-565FDAB4BAC2}" type="parTrans" cxnId="{660E5B0D-05C7-4338-9918-2EB329DE4584}">
      <dgm:prSet/>
      <dgm:spPr/>
      <dgm:t>
        <a:bodyPr/>
        <a:lstStyle/>
        <a:p>
          <a:endParaRPr lang="ru-RU"/>
        </a:p>
      </dgm:t>
    </dgm:pt>
    <dgm:pt modelId="{BA13F04E-AC18-48CD-AD46-C3783F175CA4}" type="sibTrans" cxnId="{660E5B0D-05C7-4338-9918-2EB329DE4584}">
      <dgm:prSet/>
      <dgm:spPr/>
      <dgm:t>
        <a:bodyPr/>
        <a:lstStyle/>
        <a:p>
          <a:endParaRPr lang="ru-RU" dirty="0"/>
        </a:p>
      </dgm:t>
    </dgm:pt>
    <dgm:pt modelId="{7BA70E0E-8A05-40A5-9ADC-29279CC5B5AA}">
      <dgm:prSet custT="1"/>
      <dgm:spPr/>
      <dgm:t>
        <a:bodyPr/>
        <a:lstStyle/>
        <a:p>
          <a:r>
            <a:rPr lang="ru-RU" sz="3200" i="1" dirty="0" smtClean="0"/>
            <a:t>Релаксационная функция</a:t>
          </a:r>
          <a:endParaRPr lang="ru-RU" sz="3200" dirty="0"/>
        </a:p>
      </dgm:t>
    </dgm:pt>
    <dgm:pt modelId="{55565D77-434F-4AD1-8227-3A7FAC0F4AE4}" type="parTrans" cxnId="{A24EA7AC-02B6-4D59-B468-2810DCA50976}">
      <dgm:prSet/>
      <dgm:spPr/>
      <dgm:t>
        <a:bodyPr/>
        <a:lstStyle/>
        <a:p>
          <a:endParaRPr lang="ru-RU"/>
        </a:p>
      </dgm:t>
    </dgm:pt>
    <dgm:pt modelId="{D92CD397-DF36-4111-BC30-55BCE76528B3}" type="sibTrans" cxnId="{A24EA7AC-02B6-4D59-B468-2810DCA50976}">
      <dgm:prSet/>
      <dgm:spPr/>
      <dgm:t>
        <a:bodyPr/>
        <a:lstStyle/>
        <a:p>
          <a:endParaRPr lang="ru-RU"/>
        </a:p>
      </dgm:t>
    </dgm:pt>
    <dgm:pt modelId="{476F2D5B-C8BB-4D42-92EB-DF7330C2F849}">
      <dgm:prSet custT="1"/>
      <dgm:spPr/>
      <dgm:t>
        <a:bodyPr/>
        <a:lstStyle/>
        <a:p>
          <a:r>
            <a:rPr lang="ru-RU" sz="3200" i="1" dirty="0" smtClean="0"/>
            <a:t>Функция коррекции</a:t>
          </a:r>
          <a:endParaRPr lang="ru-RU" sz="3200" dirty="0"/>
        </a:p>
      </dgm:t>
    </dgm:pt>
    <dgm:pt modelId="{D6AA24E2-6D7E-4143-A96A-26B23B7B4847}" type="parTrans" cxnId="{A48C88AA-604A-4F41-8264-18E7C0D2F143}">
      <dgm:prSet/>
      <dgm:spPr/>
      <dgm:t>
        <a:bodyPr/>
        <a:lstStyle/>
        <a:p>
          <a:endParaRPr lang="ru-RU"/>
        </a:p>
      </dgm:t>
    </dgm:pt>
    <dgm:pt modelId="{9D354DD2-72E2-4171-9158-D1F94CA621A1}" type="sibTrans" cxnId="{A48C88AA-604A-4F41-8264-18E7C0D2F143}">
      <dgm:prSet/>
      <dgm:spPr/>
      <dgm:t>
        <a:bodyPr/>
        <a:lstStyle/>
        <a:p>
          <a:endParaRPr lang="ru-RU"/>
        </a:p>
      </dgm:t>
    </dgm:pt>
    <dgm:pt modelId="{5048D95C-D59E-4D4B-8E80-E76111EEC586}">
      <dgm:prSet custT="1"/>
      <dgm:spPr/>
      <dgm:t>
        <a:bodyPr/>
        <a:lstStyle/>
        <a:p>
          <a:r>
            <a:rPr lang="ru-RU" sz="3200" i="1" dirty="0" smtClean="0"/>
            <a:t>Развлекательная и мотивирующая функции </a:t>
          </a:r>
          <a:endParaRPr lang="ru-RU" sz="3200" dirty="0"/>
        </a:p>
      </dgm:t>
    </dgm:pt>
    <dgm:pt modelId="{F31BC975-4ABC-4504-BAB3-FF8B326CD8A6}" type="parTrans" cxnId="{6CF5588A-E268-43AF-9BCA-796A9F75021B}">
      <dgm:prSet/>
      <dgm:spPr/>
      <dgm:t>
        <a:bodyPr/>
        <a:lstStyle/>
        <a:p>
          <a:endParaRPr lang="ru-RU"/>
        </a:p>
      </dgm:t>
    </dgm:pt>
    <dgm:pt modelId="{741B3F56-CE6C-4FBB-B411-201A624E786D}" type="sibTrans" cxnId="{6CF5588A-E268-43AF-9BCA-796A9F75021B}">
      <dgm:prSet/>
      <dgm:spPr/>
      <dgm:t>
        <a:bodyPr/>
        <a:lstStyle/>
        <a:p>
          <a:endParaRPr lang="ru-RU" dirty="0"/>
        </a:p>
      </dgm:t>
    </dgm:pt>
    <dgm:pt modelId="{BD4D0B7C-D101-4270-A476-AE4BC8D35132}" type="pres">
      <dgm:prSet presAssocID="{9F54D1DA-2AA9-48AE-849F-E00CD876D7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2ACC83-1B58-4329-9AA2-90E8E2524DD5}" type="pres">
      <dgm:prSet presAssocID="{9F54D1DA-2AA9-48AE-849F-E00CD876D723}" presName="dummyMaxCanvas" presStyleCnt="0">
        <dgm:presLayoutVars/>
      </dgm:prSet>
      <dgm:spPr/>
    </dgm:pt>
    <dgm:pt modelId="{A3422E83-ACDE-40DB-8D42-9AB28853BAE3}" type="pres">
      <dgm:prSet presAssocID="{9F54D1DA-2AA9-48AE-849F-E00CD876D723}" presName="FourNodes_1" presStyleLbl="node1" presStyleIdx="0" presStyleCnt="4" custLinFactY="120095" custLinFactNeighborX="1984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9BA3-4D40-42D6-B6AF-C60BB6897D88}" type="pres">
      <dgm:prSet presAssocID="{9F54D1DA-2AA9-48AE-849F-E00CD876D723}" presName="FourNodes_2" presStyleLbl="node1" presStyleIdx="1" presStyleCnt="4" custLinFactY="-13527" custLinFactNeighborX="-45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DC24E-430C-4DE5-94F9-4A397F882F58}" type="pres">
      <dgm:prSet presAssocID="{9F54D1DA-2AA9-48AE-849F-E00CD876D723}" presName="FourNodes_3" presStyleLbl="node1" presStyleIdx="2" presStyleCnt="4" custLinFactY="-26699" custLinFactNeighborX="-112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8B6E0-99BD-41C3-A1AB-0B892D7AFEC6}" type="pres">
      <dgm:prSet presAssocID="{9F54D1DA-2AA9-48AE-849F-E00CD876D723}" presName="FourNodes_4" presStyleLbl="node1" presStyleIdx="3" presStyleCnt="4" custLinFactY="-38623" custLinFactNeighborX="-162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424FA-215F-4237-A37F-0E128A8D9A41}" type="pres">
      <dgm:prSet presAssocID="{9F54D1DA-2AA9-48AE-849F-E00CD876D723}" presName="FourConn_1-2" presStyleLbl="fgAccFollowNode1" presStyleIdx="0" presStyleCnt="3" custAng="0" custFlipVert="0" custScaleX="75847" custScaleY="100000" custLinFactY="-17341" custLinFactNeighborX="-449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E6942-3272-4BFC-9989-B9F5559F1C57}" type="pres">
      <dgm:prSet presAssocID="{9F54D1DA-2AA9-48AE-849F-E00CD876D723}" presName="FourConn_2-3" presStyleLbl="fgAccFollowNode1" presStyleIdx="1" presStyleCnt="3" custScaleX="72581" custLinFactY="-77754" custLinFactNeighborX="-665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9B2CE-3AFE-4F08-942B-2B1EA7FFAF78}" type="pres">
      <dgm:prSet presAssocID="{9F54D1DA-2AA9-48AE-849F-E00CD876D723}" presName="FourConn_3-4" presStyleLbl="fgAccFollowNode1" presStyleIdx="2" presStyleCnt="3" custScaleX="72582" custLinFactX="-1434" custLinFactY="-100000" custLinFactNeighborX="-100000" custLinFactNeighborY="-11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6AFEA-56C9-46B9-92B3-5AC3BF4E4EC0}" type="pres">
      <dgm:prSet presAssocID="{9F54D1DA-2AA9-48AE-849F-E00CD876D72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6E83-FBBA-432F-BA72-4A469ACC90E3}" type="pres">
      <dgm:prSet presAssocID="{9F54D1DA-2AA9-48AE-849F-E00CD876D72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387E5-5825-4E7E-B6F9-CE420B0FDFC9}" type="pres">
      <dgm:prSet presAssocID="{9F54D1DA-2AA9-48AE-849F-E00CD876D72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048FD-D976-412B-911D-D38BF096600B}" type="pres">
      <dgm:prSet presAssocID="{9F54D1DA-2AA9-48AE-849F-E00CD876D72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93FF3-360E-4C56-96BC-ACD9D91E8F7B}" type="presOf" srcId="{5048D95C-D59E-4D4B-8E80-E76111EEC586}" destId="{A3422E83-ACDE-40DB-8D42-9AB28853BAE3}" srcOrd="0" destOrd="0" presId="urn:microsoft.com/office/officeart/2005/8/layout/vProcess5"/>
    <dgm:cxn modelId="{5E721049-5662-452A-AEC6-F6FDA4331071}" type="presOf" srcId="{86D30C19-468A-4194-9A28-5BF15FF4ADED}" destId="{107D9BA3-4D40-42D6-B6AF-C60BB6897D88}" srcOrd="0" destOrd="0" presId="urn:microsoft.com/office/officeart/2005/8/layout/vProcess5"/>
    <dgm:cxn modelId="{E5EA69A5-4AFB-4414-8C67-764683042746}" type="presOf" srcId="{9F54D1DA-2AA9-48AE-849F-E00CD876D723}" destId="{BD4D0B7C-D101-4270-A476-AE4BC8D35132}" srcOrd="0" destOrd="0" presId="urn:microsoft.com/office/officeart/2005/8/layout/vProcess5"/>
    <dgm:cxn modelId="{A48C88AA-604A-4F41-8264-18E7C0D2F143}" srcId="{9F54D1DA-2AA9-48AE-849F-E00CD876D723}" destId="{476F2D5B-C8BB-4D42-92EB-DF7330C2F849}" srcOrd="2" destOrd="0" parTransId="{D6AA24E2-6D7E-4143-A96A-26B23B7B4847}" sibTransId="{9D354DD2-72E2-4171-9158-D1F94CA621A1}"/>
    <dgm:cxn modelId="{D2F64547-C0AA-44A4-BFE5-2B8E932E1EF2}" type="presOf" srcId="{476F2D5B-C8BB-4D42-92EB-DF7330C2F849}" destId="{B93DC24E-430C-4DE5-94F9-4A397F882F58}" srcOrd="0" destOrd="0" presId="urn:microsoft.com/office/officeart/2005/8/layout/vProcess5"/>
    <dgm:cxn modelId="{A24EA7AC-02B6-4D59-B468-2810DCA50976}" srcId="{9F54D1DA-2AA9-48AE-849F-E00CD876D723}" destId="{7BA70E0E-8A05-40A5-9ADC-29279CC5B5AA}" srcOrd="3" destOrd="0" parTransId="{55565D77-434F-4AD1-8227-3A7FAC0F4AE4}" sibTransId="{D92CD397-DF36-4111-BC30-55BCE76528B3}"/>
    <dgm:cxn modelId="{DB27BF10-9828-484F-B8AE-970D8AD5B6C5}" type="presOf" srcId="{7BA70E0E-8A05-40A5-9ADC-29279CC5B5AA}" destId="{D9F048FD-D976-412B-911D-D38BF096600B}" srcOrd="1" destOrd="0" presId="urn:microsoft.com/office/officeart/2005/8/layout/vProcess5"/>
    <dgm:cxn modelId="{9D2F5D99-675D-4C7E-918E-68D99922A740}" type="presOf" srcId="{7BA70E0E-8A05-40A5-9ADC-29279CC5B5AA}" destId="{A028B6E0-99BD-41C3-A1AB-0B892D7AFEC6}" srcOrd="0" destOrd="0" presId="urn:microsoft.com/office/officeart/2005/8/layout/vProcess5"/>
    <dgm:cxn modelId="{375FD8A5-7483-4993-AB6F-1FC771995D89}" type="presOf" srcId="{BA13F04E-AC18-48CD-AD46-C3783F175CA4}" destId="{C6CE6942-3272-4BFC-9989-B9F5559F1C57}" srcOrd="0" destOrd="0" presId="urn:microsoft.com/office/officeart/2005/8/layout/vProcess5"/>
    <dgm:cxn modelId="{660E5B0D-05C7-4338-9918-2EB329DE4584}" srcId="{9F54D1DA-2AA9-48AE-849F-E00CD876D723}" destId="{86D30C19-468A-4194-9A28-5BF15FF4ADED}" srcOrd="1" destOrd="0" parTransId="{D0B62422-63CB-4D7E-B90D-565FDAB4BAC2}" sibTransId="{BA13F04E-AC18-48CD-AD46-C3783F175CA4}"/>
    <dgm:cxn modelId="{3053921B-21B2-4BDA-8589-C0161239AE4C}" type="presOf" srcId="{476F2D5B-C8BB-4D42-92EB-DF7330C2F849}" destId="{B55387E5-5825-4E7E-B6F9-CE420B0FDFC9}" srcOrd="1" destOrd="0" presId="urn:microsoft.com/office/officeart/2005/8/layout/vProcess5"/>
    <dgm:cxn modelId="{0FE190B4-2A73-40E2-A227-4EC45385233E}" type="presOf" srcId="{86D30C19-468A-4194-9A28-5BF15FF4ADED}" destId="{43D46E83-FBBA-432F-BA72-4A469ACC90E3}" srcOrd="1" destOrd="0" presId="urn:microsoft.com/office/officeart/2005/8/layout/vProcess5"/>
    <dgm:cxn modelId="{C719E051-D9D1-49B6-AE06-F8349598DCE6}" type="presOf" srcId="{9D354DD2-72E2-4171-9158-D1F94CA621A1}" destId="{53F9B2CE-3AFE-4F08-942B-2B1EA7FFAF78}" srcOrd="0" destOrd="0" presId="urn:microsoft.com/office/officeart/2005/8/layout/vProcess5"/>
    <dgm:cxn modelId="{6CF5588A-E268-43AF-9BCA-796A9F75021B}" srcId="{9F54D1DA-2AA9-48AE-849F-E00CD876D723}" destId="{5048D95C-D59E-4D4B-8E80-E76111EEC586}" srcOrd="0" destOrd="0" parTransId="{F31BC975-4ABC-4504-BAB3-FF8B326CD8A6}" sibTransId="{741B3F56-CE6C-4FBB-B411-201A624E786D}"/>
    <dgm:cxn modelId="{C80FB17B-7F71-4D72-9255-F93262A83DC5}" type="presOf" srcId="{741B3F56-CE6C-4FBB-B411-201A624E786D}" destId="{B2C424FA-215F-4237-A37F-0E128A8D9A41}" srcOrd="0" destOrd="0" presId="urn:microsoft.com/office/officeart/2005/8/layout/vProcess5"/>
    <dgm:cxn modelId="{C27EC5E7-3287-4F5D-970F-06A0C7DABD6D}" type="presOf" srcId="{5048D95C-D59E-4D4B-8E80-E76111EEC586}" destId="{6576AFEA-56C9-46B9-92B3-5AC3BF4E4EC0}" srcOrd="1" destOrd="0" presId="urn:microsoft.com/office/officeart/2005/8/layout/vProcess5"/>
    <dgm:cxn modelId="{9276FA8B-F810-4583-A28D-AD3C3EC016F6}" type="presParOf" srcId="{BD4D0B7C-D101-4270-A476-AE4BC8D35132}" destId="{742ACC83-1B58-4329-9AA2-90E8E2524DD5}" srcOrd="0" destOrd="0" presId="urn:microsoft.com/office/officeart/2005/8/layout/vProcess5"/>
    <dgm:cxn modelId="{6DFA3239-D57E-4C7A-AC3D-B172E56F993C}" type="presParOf" srcId="{BD4D0B7C-D101-4270-A476-AE4BC8D35132}" destId="{A3422E83-ACDE-40DB-8D42-9AB28853BAE3}" srcOrd="1" destOrd="0" presId="urn:microsoft.com/office/officeart/2005/8/layout/vProcess5"/>
    <dgm:cxn modelId="{446B53A6-B099-4FAA-9997-B65BFA4B899E}" type="presParOf" srcId="{BD4D0B7C-D101-4270-A476-AE4BC8D35132}" destId="{107D9BA3-4D40-42D6-B6AF-C60BB6897D88}" srcOrd="2" destOrd="0" presId="urn:microsoft.com/office/officeart/2005/8/layout/vProcess5"/>
    <dgm:cxn modelId="{30F9981A-FD80-4549-AD51-248A86CED7D5}" type="presParOf" srcId="{BD4D0B7C-D101-4270-A476-AE4BC8D35132}" destId="{B93DC24E-430C-4DE5-94F9-4A397F882F58}" srcOrd="3" destOrd="0" presId="urn:microsoft.com/office/officeart/2005/8/layout/vProcess5"/>
    <dgm:cxn modelId="{F2923F89-A5C0-48C4-B5E2-96A34F35923E}" type="presParOf" srcId="{BD4D0B7C-D101-4270-A476-AE4BC8D35132}" destId="{A028B6E0-99BD-41C3-A1AB-0B892D7AFEC6}" srcOrd="4" destOrd="0" presId="urn:microsoft.com/office/officeart/2005/8/layout/vProcess5"/>
    <dgm:cxn modelId="{4FE29FAC-DE16-4B46-8D42-D5E5AE81520B}" type="presParOf" srcId="{BD4D0B7C-D101-4270-A476-AE4BC8D35132}" destId="{B2C424FA-215F-4237-A37F-0E128A8D9A41}" srcOrd="5" destOrd="0" presId="urn:microsoft.com/office/officeart/2005/8/layout/vProcess5"/>
    <dgm:cxn modelId="{C26762D7-4634-4C9B-BE6F-99C33E394C05}" type="presParOf" srcId="{BD4D0B7C-D101-4270-A476-AE4BC8D35132}" destId="{C6CE6942-3272-4BFC-9989-B9F5559F1C57}" srcOrd="6" destOrd="0" presId="urn:microsoft.com/office/officeart/2005/8/layout/vProcess5"/>
    <dgm:cxn modelId="{E4BB6C22-7222-488A-988D-EE169F56FF7C}" type="presParOf" srcId="{BD4D0B7C-D101-4270-A476-AE4BC8D35132}" destId="{53F9B2CE-3AFE-4F08-942B-2B1EA7FFAF78}" srcOrd="7" destOrd="0" presId="urn:microsoft.com/office/officeart/2005/8/layout/vProcess5"/>
    <dgm:cxn modelId="{A12208FA-09C6-4D02-9115-7330E8AD32F8}" type="presParOf" srcId="{BD4D0B7C-D101-4270-A476-AE4BC8D35132}" destId="{6576AFEA-56C9-46B9-92B3-5AC3BF4E4EC0}" srcOrd="8" destOrd="0" presId="urn:microsoft.com/office/officeart/2005/8/layout/vProcess5"/>
    <dgm:cxn modelId="{BE585A00-7272-494F-9C53-A2BC7BF70674}" type="presParOf" srcId="{BD4D0B7C-D101-4270-A476-AE4BC8D35132}" destId="{43D46E83-FBBA-432F-BA72-4A469ACC90E3}" srcOrd="9" destOrd="0" presId="urn:microsoft.com/office/officeart/2005/8/layout/vProcess5"/>
    <dgm:cxn modelId="{09E28FFF-E121-40DE-B93B-89D1F0FE669A}" type="presParOf" srcId="{BD4D0B7C-D101-4270-A476-AE4BC8D35132}" destId="{B55387E5-5825-4E7E-B6F9-CE420B0FDFC9}" srcOrd="10" destOrd="0" presId="urn:microsoft.com/office/officeart/2005/8/layout/vProcess5"/>
    <dgm:cxn modelId="{0850F5C7-247F-436B-856A-71027ACF9876}" type="presParOf" srcId="{BD4D0B7C-D101-4270-A476-AE4BC8D35132}" destId="{D9F048FD-D976-412B-911D-D38BF096600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52A62-EEC3-401A-92A2-E8C6BA1E14C6}">
      <dsp:nvSpPr>
        <dsp:cNvPr id="0" name=""/>
        <dsp:cNvSpPr/>
      </dsp:nvSpPr>
      <dsp:spPr>
        <a:xfrm>
          <a:off x="3243244" y="2260841"/>
          <a:ext cx="1773561" cy="1847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ndara" panose="020E0502030303020204" pitchFamily="34" charset="0"/>
            </a:rPr>
            <a:t>Научный аспект</a:t>
          </a:r>
          <a:endParaRPr lang="ru-RU" sz="2800" b="1" kern="1200" dirty="0">
            <a:latin typeface="Candara" panose="020E0502030303020204" pitchFamily="34" charset="0"/>
          </a:endParaRPr>
        </a:p>
      </dsp:txBody>
      <dsp:txXfrm>
        <a:off x="3243244" y="2260841"/>
        <a:ext cx="1773561" cy="1847660"/>
      </dsp:txXfrm>
    </dsp:sp>
    <dsp:sp modelId="{D53F5FF6-16F6-485B-B033-984CFD6BBD8A}">
      <dsp:nvSpPr>
        <dsp:cNvPr id="0" name=""/>
        <dsp:cNvSpPr/>
      </dsp:nvSpPr>
      <dsp:spPr>
        <a:xfrm>
          <a:off x="1680113" y="0"/>
          <a:ext cx="4596725" cy="1404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ndara" panose="020E0502030303020204" pitchFamily="34" charset="0"/>
            </a:rPr>
            <a:t>Педагогические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ndara" panose="020E0502030303020204" pitchFamily="34" charset="0"/>
            </a:rPr>
            <a:t>технологии</a:t>
          </a:r>
          <a:endParaRPr lang="ru-RU" sz="3200" b="1" kern="1200" dirty="0">
            <a:latin typeface="Candara" panose="020E0502030303020204" pitchFamily="34" charset="0"/>
          </a:endParaRPr>
        </a:p>
      </dsp:txBody>
      <dsp:txXfrm>
        <a:off x="1680113" y="0"/>
        <a:ext cx="4596725" cy="1404891"/>
      </dsp:txXfrm>
    </dsp:sp>
    <dsp:sp modelId="{8F5F5BF4-1905-403E-AFA8-3FF57BE296BC}">
      <dsp:nvSpPr>
        <dsp:cNvPr id="0" name=""/>
        <dsp:cNvSpPr/>
      </dsp:nvSpPr>
      <dsp:spPr>
        <a:xfrm>
          <a:off x="223968" y="2236185"/>
          <a:ext cx="2846865" cy="1843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ndara" panose="020E0502030303020204" pitchFamily="34" charset="0"/>
            </a:rPr>
            <a:t>Процессуально-описательный аспект</a:t>
          </a:r>
          <a:endParaRPr lang="ru-RU" sz="2800" b="1" kern="1200" dirty="0">
            <a:latin typeface="Candara" panose="020E0502030303020204" pitchFamily="34" charset="0"/>
          </a:endParaRPr>
        </a:p>
      </dsp:txBody>
      <dsp:txXfrm>
        <a:off x="223968" y="2236185"/>
        <a:ext cx="2846865" cy="1843808"/>
      </dsp:txXfrm>
    </dsp:sp>
    <dsp:sp modelId="{2E9FB1B4-C233-4912-8CD9-56C275ED978E}">
      <dsp:nvSpPr>
        <dsp:cNvPr id="0" name=""/>
        <dsp:cNvSpPr/>
      </dsp:nvSpPr>
      <dsp:spPr>
        <a:xfrm>
          <a:off x="5194646" y="2260850"/>
          <a:ext cx="2747698" cy="1827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ndara" panose="020E0502030303020204" pitchFamily="34" charset="0"/>
            </a:rPr>
            <a:t>Процессуально-действенный аспект</a:t>
          </a:r>
          <a:endParaRPr lang="ru-RU" sz="2800" kern="1200" dirty="0">
            <a:latin typeface="Candara" panose="020E0502030303020204" pitchFamily="34" charset="0"/>
          </a:endParaRPr>
        </a:p>
      </dsp:txBody>
      <dsp:txXfrm>
        <a:off x="5194646" y="2260850"/>
        <a:ext cx="2747698" cy="1827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D4B18-1687-4FC6-A6EC-8C1A77AEEB98}">
      <dsp:nvSpPr>
        <dsp:cNvPr id="0" name=""/>
        <dsp:cNvSpPr/>
      </dsp:nvSpPr>
      <dsp:spPr>
        <a:xfrm>
          <a:off x="10352" y="3782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i="1" kern="1200" smtClean="0"/>
            <a:t>Функция самовыражения и самореализации человека</a:t>
          </a:r>
          <a:endParaRPr lang="ru-RU" sz="3500" kern="1200"/>
        </a:p>
      </dsp:txBody>
      <dsp:txXfrm>
        <a:off x="50120" y="77595"/>
        <a:ext cx="5530000" cy="1278252"/>
      </dsp:txXfrm>
    </dsp:sp>
    <dsp:sp modelId="{209B0452-0E2E-4B6B-BAC1-DC54488B01EA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i="1" kern="1200" smtClean="0"/>
            <a:t>Обучающая функция</a:t>
          </a:r>
          <a:endParaRPr lang="ru-RU" sz="3500" kern="1200"/>
        </a:p>
      </dsp:txBody>
      <dsp:txXfrm>
        <a:off x="656987" y="1623855"/>
        <a:ext cx="5415841" cy="1278252"/>
      </dsp:txXfrm>
    </dsp:sp>
    <dsp:sp modelId="{3A4E2690-7B83-490C-8463-2892B618B7D7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i="1" kern="1200" smtClean="0"/>
            <a:t>Коммуникативная функция</a:t>
          </a:r>
          <a:endParaRPr lang="ru-RU" sz="3500" kern="1200"/>
        </a:p>
      </dsp:txBody>
      <dsp:txXfrm>
        <a:off x="1274207" y="3207942"/>
        <a:ext cx="5415841" cy="1278252"/>
      </dsp:txXfrm>
    </dsp:sp>
    <dsp:sp modelId="{680A24FF-8278-4C48-9539-F9500069711F}">
      <dsp:nvSpPr>
        <dsp:cNvPr id="0" name=""/>
        <dsp:cNvSpPr/>
      </dsp:nvSpPr>
      <dsp:spPr>
        <a:xfrm>
          <a:off x="6203033" y="1036712"/>
          <a:ext cx="701690" cy="8684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60913" y="1036712"/>
        <a:ext cx="385930" cy="694782"/>
      </dsp:txXfrm>
    </dsp:sp>
    <dsp:sp modelId="{CC606388-E531-41A0-8E15-AD154BB1D82E}">
      <dsp:nvSpPr>
        <dsp:cNvPr id="0" name=""/>
        <dsp:cNvSpPr/>
      </dsp:nvSpPr>
      <dsp:spPr>
        <a:xfrm>
          <a:off x="6843019" y="2604691"/>
          <a:ext cx="656158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90655" y="2604691"/>
        <a:ext cx="360886" cy="720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22E83-ACDE-40DB-8D42-9AB28853BAE3}">
      <dsp:nvSpPr>
        <dsp:cNvPr id="0" name=""/>
        <dsp:cNvSpPr/>
      </dsp:nvSpPr>
      <dsp:spPr>
        <a:xfrm>
          <a:off x="1306465" y="3606447"/>
          <a:ext cx="658368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/>
            <a:t>Развлекательная и мотивирующая функции </a:t>
          </a:r>
          <a:endParaRPr lang="ru-RU" sz="3200" kern="1200" dirty="0"/>
        </a:p>
      </dsp:txBody>
      <dsp:txXfrm>
        <a:off x="1339464" y="3639446"/>
        <a:ext cx="5272700" cy="1060682"/>
      </dsp:txXfrm>
    </dsp:sp>
    <dsp:sp modelId="{107D9BA3-4D40-42D6-B6AF-C60BB6897D88}">
      <dsp:nvSpPr>
        <dsp:cNvPr id="0" name=""/>
        <dsp:cNvSpPr/>
      </dsp:nvSpPr>
      <dsp:spPr>
        <a:xfrm>
          <a:off x="251299" y="52444"/>
          <a:ext cx="658368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/>
            <a:t>Диагностическая функция</a:t>
          </a:r>
          <a:endParaRPr lang="ru-RU" sz="3200" kern="1200" dirty="0"/>
        </a:p>
      </dsp:txBody>
      <dsp:txXfrm>
        <a:off x="284298" y="85443"/>
        <a:ext cx="5233956" cy="1060682"/>
      </dsp:txXfrm>
    </dsp:sp>
    <dsp:sp modelId="{B93DC24E-430C-4DE5-94F9-4A397F882F58}">
      <dsp:nvSpPr>
        <dsp:cNvPr id="0" name=""/>
        <dsp:cNvSpPr/>
      </dsp:nvSpPr>
      <dsp:spPr>
        <a:xfrm>
          <a:off x="354267" y="1235570"/>
          <a:ext cx="658368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/>
            <a:t>Функция коррекции</a:t>
          </a:r>
          <a:endParaRPr lang="ru-RU" sz="3200" kern="1200" dirty="0"/>
        </a:p>
      </dsp:txBody>
      <dsp:txXfrm>
        <a:off x="387266" y="1268569"/>
        <a:ext cx="5242186" cy="1060682"/>
      </dsp:txXfrm>
    </dsp:sp>
    <dsp:sp modelId="{A028B6E0-99BD-41C3-A1AB-0B892D7AFEC6}">
      <dsp:nvSpPr>
        <dsp:cNvPr id="0" name=""/>
        <dsp:cNvSpPr/>
      </dsp:nvSpPr>
      <dsp:spPr>
        <a:xfrm>
          <a:off x="576862" y="2432756"/>
          <a:ext cx="6583680" cy="112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/>
            <a:t>Релаксационная функция</a:t>
          </a:r>
          <a:endParaRPr lang="ru-RU" sz="3200" kern="1200" dirty="0"/>
        </a:p>
      </dsp:txBody>
      <dsp:txXfrm>
        <a:off x="609861" y="2465755"/>
        <a:ext cx="5233956" cy="1060682"/>
      </dsp:txXfrm>
    </dsp:sp>
    <dsp:sp modelId="{B2C424FA-215F-4237-A37F-0E128A8D9A41}">
      <dsp:nvSpPr>
        <dsp:cNvPr id="0" name=""/>
        <dsp:cNvSpPr/>
      </dsp:nvSpPr>
      <dsp:spPr>
        <a:xfrm>
          <a:off x="5610840" y="3597"/>
          <a:ext cx="555459" cy="732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5735818" y="3597"/>
        <a:ext cx="305503" cy="594866"/>
      </dsp:txXfrm>
    </dsp:sp>
    <dsp:sp modelId="{C6CE6942-3272-4BFC-9989-B9F5559F1C57}">
      <dsp:nvSpPr>
        <dsp:cNvPr id="0" name=""/>
        <dsp:cNvSpPr/>
      </dsp:nvSpPr>
      <dsp:spPr>
        <a:xfrm>
          <a:off x="6015403" y="892698"/>
          <a:ext cx="531541" cy="732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6135000" y="892698"/>
        <a:ext cx="292347" cy="600786"/>
      </dsp:txXfrm>
    </dsp:sp>
    <dsp:sp modelId="{53F9B2CE-3AFE-4F08-942B-2B1EA7FFAF78}">
      <dsp:nvSpPr>
        <dsp:cNvPr id="0" name=""/>
        <dsp:cNvSpPr/>
      </dsp:nvSpPr>
      <dsp:spPr>
        <a:xfrm>
          <a:off x="6303427" y="1943640"/>
          <a:ext cx="531548" cy="732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423025" y="1943640"/>
        <a:ext cx="292352" cy="600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9E8B1E4-B77E-48AB-A06B-268B86DBACBA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BCACDBB1-8EC2-4721-B5D8-737FBD3CDF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8E49-7E53-4F42-BDF8-F36F2CD108F9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12C86-60F9-4D37-AA5A-35F2D0F1C0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59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8F67-E670-474A-8B8A-EA29F4E7A73F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1CAE-7628-4CCA-98DB-465B3626D0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31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ADC0-117A-4EBB-9A21-26CCE8C1C3F0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F137-F788-429B-942A-E613D352D1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90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171" y="273352"/>
            <a:ext cx="8229090" cy="1144682"/>
          </a:xfrm>
        </p:spPr>
        <p:txBody>
          <a:bodyPr lIns="0" tIns="0" rIns="0" bIns="0"/>
          <a:lstStyle>
            <a:lvl1pPr algn="ctr" hangingPunct="0">
              <a:defRPr>
                <a:latin typeface="Arial" pitchFamily="18"/>
              </a:defRPr>
            </a:lvl1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171" y="1604515"/>
            <a:ext cx="8229090" cy="4525821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285"/>
              </a:spcAft>
              <a:defRPr sz="29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F5DC-0AA3-431E-907C-E714DB1DDAA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108141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EE5C-89A6-4452-9FBC-7F253FB7DC3E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CA540-2C09-4B51-8FF3-28E538092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11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ED9C-3A0E-4137-B5E1-54777F2B1EEA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EC3FC-3CB9-41CC-95A1-707DD29EDF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53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C058-33C0-4265-9D2D-1DB0DB8F1924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8D727-1930-4A11-B19E-50413FC246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51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4443-7ECE-4EE8-B7F4-A14364C07249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62200-2C26-412C-9ACB-E0EEB0DE49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30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D2FA-B31B-49D4-B8B8-8D8F897A9635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0CEB-C911-4C27-9A4A-0D78F0801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46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957C-7FAA-490D-AD23-BA08123B83AA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2F25-DFDA-40C4-92E9-B1414E1A75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65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D55B-36EB-4BF3-B3AD-8128C31AF41A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A699-0EC0-4B9C-A608-FD8597452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82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3742-2989-45B6-BD55-7FC4429C2C5C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85BA-74F4-41AD-A14A-CB7BB88E6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59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40E934-3790-4308-BE31-2A8937EEB136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02EA8E6-5AA0-4EB2-833A-481558A18B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Здравствуйте!</a:t>
            </a:r>
            <a:endParaRPr lang="ru-RU" sz="66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Желаю </a:t>
            </a:r>
          </a:p>
          <a:p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Успеха </a:t>
            </a:r>
            <a:endParaRPr lang="ru-RU" sz="36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Б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ольшого </a:t>
            </a:r>
            <a:endParaRPr lang="ru-RU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Во всем </a:t>
            </a:r>
          </a:p>
          <a:p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И везде </a:t>
            </a:r>
          </a:p>
          <a:p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Здравствуйте!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1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6" name="Рисунок 5" descr="Easter Flower Png Hd Transparent HQ PNG Download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70013"/>
            <a:ext cx="5112568" cy="45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3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>
                <a:latin typeface="Candara" panose="020E0502030303020204" pitchFamily="34" charset="0"/>
              </a:rPr>
              <a:t>Спектр целевых ориентаций </a:t>
            </a:r>
            <a:br>
              <a:rPr lang="ru-RU" sz="3600" b="1" dirty="0">
                <a:latin typeface="Candara" panose="020E0502030303020204" pitchFamily="34" charset="0"/>
              </a:rPr>
            </a:br>
            <a:r>
              <a:rPr lang="ru-RU" sz="3600" b="1" dirty="0">
                <a:latin typeface="Candara" panose="020E0502030303020204" pitchFamily="34" charset="0"/>
              </a:rPr>
              <a:t>игровых технологий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ru-RU" sz="2800" i="1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Candara" panose="020E0502030303020204" pitchFamily="34" charset="0"/>
              </a:rPr>
              <a:t>Социализирующие</a:t>
            </a:r>
            <a:r>
              <a:rPr lang="ru-RU" b="1" i="1" dirty="0">
                <a:latin typeface="Candara" panose="020E0502030303020204" pitchFamily="34" charset="0"/>
              </a:rPr>
              <a:t>:</a:t>
            </a:r>
            <a:r>
              <a:rPr lang="ru-RU" sz="2800" b="1" dirty="0">
                <a:latin typeface="Candara" panose="020E0502030303020204" pitchFamily="34" charset="0"/>
              </a:rPr>
              <a:t> </a:t>
            </a:r>
            <a:r>
              <a:rPr lang="ru-RU" sz="2800" dirty="0">
                <a:latin typeface="Candara" panose="020E0502030303020204" pitchFamily="34" charset="0"/>
              </a:rPr>
              <a:t>приобщение к нормам и ценностям общества; адаптация к условиям среды; стрессовый контроль</a:t>
            </a:r>
            <a:r>
              <a:rPr lang="ru-RU" sz="2800" dirty="0" smtClean="0">
                <a:latin typeface="Candara" panose="020E0502030303020204" pitchFamily="34" charset="0"/>
              </a:rPr>
              <a:t>, </a:t>
            </a:r>
            <a:r>
              <a:rPr lang="ru-RU" sz="2800" dirty="0" err="1" smtClean="0">
                <a:latin typeface="Candara" panose="020E0502030303020204" pitchFamily="34" charset="0"/>
              </a:rPr>
              <a:t>саморегуляция</a:t>
            </a:r>
            <a:r>
              <a:rPr lang="ru-RU" sz="2800" dirty="0">
                <a:latin typeface="Candara" panose="020E0502030303020204" pitchFamily="34" charset="0"/>
              </a:rPr>
              <a:t>; обучение общению; психотерапия.</a:t>
            </a:r>
          </a:p>
          <a:p>
            <a:pPr marL="0" indent="0">
              <a:buNone/>
            </a:pP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086303" cy="365125"/>
          </a:xfrm>
        </p:spPr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10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6" name="Рисунок 5" descr="Специфика &lt;strong&gt;социализации&lt;/strong&gt; &lt;strong&gt;детей&lt;/strong&gt; с ограниченными возможностями здоровья в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5400600" cy="35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Игра </a:t>
            </a:r>
            <a: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  <a:t>- это естественная для ребёнка форма обучения. Она </a:t>
            </a: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  <a:t>часть его жизненного опыта</a:t>
            </a:r>
            <a:r>
              <a:rPr lang="ru-RU" b="1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3168" y="6527089"/>
            <a:ext cx="2651640" cy="330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93168" y="-100398"/>
            <a:ext cx="2939672" cy="1518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221">
            <a:off x="5417200" y="164930"/>
            <a:ext cx="3099778" cy="193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2230">
            <a:off x="781369" y="134193"/>
            <a:ext cx="3296204" cy="205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41" y="3418895"/>
            <a:ext cx="3417875" cy="248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3452614"/>
            <a:ext cx="3240360" cy="244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393053"/>
            <a:ext cx="9144000" cy="464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latin typeface="Candara" panose="020E0502030303020204" pitchFamily="34" charset="0"/>
              </a:rPr>
              <a:t>Функции игры</a:t>
            </a:r>
            <a:endParaRPr lang="ru-RU" b="1" dirty="0"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4525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6300192" y="1052736"/>
            <a:ext cx="792088" cy="864096"/>
          </a:xfrm>
          <a:prstGeom prst="downArrow">
            <a:avLst>
              <a:gd name="adj1" fmla="val 50000"/>
              <a:gd name="adj2" fmla="val 4663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3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latin typeface="Candara" panose="020E0502030303020204" pitchFamily="34" charset="0"/>
              </a:rPr>
              <a:t>Функции игры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02387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mtClean="0"/>
              <a:pPr/>
              <a:t>13</a:t>
            </a:fld>
            <a:endParaRPr lang="ru-RU" alt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79695"/>
              </p:ext>
            </p:extLst>
          </p:nvPr>
        </p:nvGraphicFramePr>
        <p:xfrm>
          <a:off x="473330" y="1464936"/>
          <a:ext cx="82296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7308304" y="4869160"/>
            <a:ext cx="936104" cy="936104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49782" y="4551334"/>
            <a:ext cx="674546" cy="82188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5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/>
              <a:t>Принципы </a:t>
            </a:r>
            <a:r>
              <a:rPr lang="ru-RU" sz="3600" b="1" dirty="0" smtClean="0"/>
              <a:t>организации </a:t>
            </a:r>
            <a:br>
              <a:rPr lang="ru-RU" sz="3600" b="1" dirty="0" smtClean="0"/>
            </a:br>
            <a:r>
              <a:rPr lang="ru-RU" sz="3600" b="1" dirty="0" smtClean="0"/>
              <a:t>игровой деятельности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96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smtClean="0">
                <a:latin typeface="Candara" panose="020E0502030303020204" pitchFamily="34" charset="0"/>
              </a:rPr>
              <a:t>активность </a:t>
            </a:r>
          </a:p>
          <a:p>
            <a:pPr>
              <a:buFontTx/>
              <a:buChar char="-"/>
            </a:pPr>
            <a:r>
              <a:rPr lang="ru-RU" dirty="0" smtClean="0">
                <a:latin typeface="Candara" panose="020E0502030303020204" pitchFamily="34" charset="0"/>
              </a:rPr>
              <a:t>открытость </a:t>
            </a:r>
            <a:r>
              <a:rPr lang="ru-RU" dirty="0">
                <a:latin typeface="Candara" panose="020E0502030303020204" pitchFamily="34" charset="0"/>
              </a:rPr>
              <a:t>и доступность игры </a:t>
            </a:r>
            <a:endParaRPr lang="ru-RU" dirty="0" smtClean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Candara" panose="020E0502030303020204" pitchFamily="34" charset="0"/>
              </a:rPr>
              <a:t>динамичность </a:t>
            </a:r>
          </a:p>
          <a:p>
            <a:pPr>
              <a:buFontTx/>
              <a:buChar char="-"/>
            </a:pPr>
            <a:r>
              <a:rPr lang="ru-RU" dirty="0">
                <a:latin typeface="Candara" panose="020E0502030303020204" pitchFamily="34" charset="0"/>
              </a:rPr>
              <a:t>н</a:t>
            </a:r>
            <a:r>
              <a:rPr lang="ru-RU" dirty="0" smtClean="0">
                <a:latin typeface="Candara" panose="020E0502030303020204" pitchFamily="34" charset="0"/>
              </a:rPr>
              <a:t>аглядность</a:t>
            </a:r>
          </a:p>
          <a:p>
            <a:pPr>
              <a:buFontTx/>
              <a:buChar char="-"/>
            </a:pPr>
            <a:r>
              <a:rPr lang="ru-RU" dirty="0">
                <a:latin typeface="Candara" panose="020E0502030303020204" pitchFamily="34" charset="0"/>
              </a:rPr>
              <a:t>принцип индивидуальности </a:t>
            </a:r>
            <a:endParaRPr lang="ru-RU" dirty="0" smtClean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latin typeface="Candara" panose="020E0502030303020204" pitchFamily="34" charset="0"/>
              </a:rPr>
              <a:t>коллективность </a:t>
            </a:r>
            <a:endParaRPr lang="ru-RU" dirty="0" smtClean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latin typeface="Candara" panose="020E0502030303020204" pitchFamily="34" charset="0"/>
              </a:rPr>
              <a:t>самодеятельность и самостоятельность </a:t>
            </a:r>
            <a:endParaRPr lang="ru-RU" dirty="0" smtClean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Candara" panose="020E0502030303020204" pitchFamily="34" charset="0"/>
              </a:rPr>
              <a:t>состязательность </a:t>
            </a:r>
            <a:r>
              <a:rPr lang="ru-RU" dirty="0">
                <a:latin typeface="Candara" panose="020E0502030303020204" pitchFamily="34" charset="0"/>
              </a:rPr>
              <a:t>и соревнование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14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9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7343" y="0"/>
            <a:ext cx="9144000" cy="1357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1613853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latin typeface="Candara" panose="020E0502030303020204" pitchFamily="34" charset="0"/>
              </a:rPr>
              <a:t>«</a:t>
            </a:r>
            <a:r>
              <a:rPr lang="ru-RU" sz="2800" b="1" dirty="0">
                <a:latin typeface="Candara" panose="020E0502030303020204" pitchFamily="34" charset="0"/>
              </a:rPr>
              <a:t>Сделать </a:t>
            </a:r>
            <a:r>
              <a:rPr lang="ru-RU" sz="2800" b="1" dirty="0" smtClean="0">
                <a:latin typeface="Candara" panose="020E0502030303020204" pitchFamily="34" charset="0"/>
              </a:rPr>
              <a:t>серьёзное </a:t>
            </a:r>
            <a:r>
              <a:rPr lang="ru-RU" sz="2800" b="1" dirty="0">
                <a:latin typeface="Candara" panose="020E0502030303020204" pitchFamily="34" charset="0"/>
              </a:rPr>
              <a:t>занятие для </a:t>
            </a:r>
            <a:r>
              <a:rPr lang="ru-RU" sz="2800" b="1" dirty="0" smtClean="0">
                <a:latin typeface="Candara" panose="020E0502030303020204" pitchFamily="34" charset="0"/>
              </a:rPr>
              <a:t>ребёнка </a:t>
            </a:r>
            <a:r>
              <a:rPr lang="ru-RU" sz="2800" b="1" dirty="0">
                <a:latin typeface="Candara" panose="020E0502030303020204" pitchFamily="34" charset="0"/>
              </a:rPr>
              <a:t>занимательным </a:t>
            </a:r>
            <a:r>
              <a:rPr lang="ru-RU" sz="2800" b="1" dirty="0" smtClean="0">
                <a:latin typeface="Candara" panose="020E0502030303020204" pitchFamily="34" charset="0"/>
              </a:rPr>
              <a:t>- </a:t>
            </a:r>
            <a:r>
              <a:rPr lang="ru-RU" sz="2800" b="1" dirty="0">
                <a:latin typeface="Candara" panose="020E0502030303020204" pitchFamily="34" charset="0"/>
              </a:rPr>
              <a:t>вот задача первоначального </a:t>
            </a:r>
            <a:r>
              <a:rPr lang="ru-RU" sz="2800" b="1" dirty="0" smtClean="0">
                <a:latin typeface="Candara" panose="020E0502030303020204" pitchFamily="34" charset="0"/>
              </a:rPr>
              <a:t>обучения»  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Candara" panose="020E0502030303020204" pitchFamily="34" charset="0"/>
              </a:rPr>
              <a:t>                                                                           К. Д. Ушинский      </a:t>
            </a:r>
            <a:endParaRPr lang="ru-RU" sz="2400" b="1" dirty="0" smtClean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endParaRPr lang="ru-RU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48675"/>
            <a:ext cx="5976664" cy="426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46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b="1" dirty="0">
                <a:latin typeface="Candara" panose="020E0502030303020204" pitchFamily="34" charset="0"/>
              </a:rPr>
              <a:t>Дидактические игры - 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 rot="327948">
            <a:off x="3082641" y="4505560"/>
            <a:ext cx="4117994" cy="17274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Candara" panose="020E0502030303020204" pitchFamily="34" charset="0"/>
              </a:rPr>
              <a:t>Игры-упражнения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Candara" panose="020E0502030303020204" pitchFamily="34" charset="0"/>
              </a:rPr>
              <a:t> Игры-путешествия</a:t>
            </a:r>
          </a:p>
          <a:p>
            <a:r>
              <a:rPr lang="ru-RU" sz="2800" dirty="0">
                <a:solidFill>
                  <a:srgbClr val="002060"/>
                </a:solidFill>
                <a:latin typeface="Candara" panose="020E0502030303020204" pitchFamily="34" charset="0"/>
              </a:rPr>
              <a:t> Игры-соревнования</a:t>
            </a:r>
          </a:p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16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408358">
            <a:off x="709621" y="1627766"/>
            <a:ext cx="6112018" cy="2811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andara" panose="020E0502030303020204" pitchFamily="34" charset="0"/>
              </a:rPr>
              <a:t>это вид учебных занятий, организуемых в виде учебных игр, реализующих ряд принципов игрового, активного обучения и отличающихся наличием правил, фиксированной структуры игровой деятельности и системы оценивания, один из методов активного обучения.</a:t>
            </a:r>
          </a:p>
        </p:txBody>
      </p:sp>
      <p:sp>
        <p:nvSpPr>
          <p:cNvPr id="12" name="Куб 11"/>
          <p:cNvSpPr/>
          <p:nvPr/>
        </p:nvSpPr>
        <p:spPr>
          <a:xfrm rot="21022680">
            <a:off x="408264" y="823274"/>
            <a:ext cx="1140516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13" name="Куб 12"/>
          <p:cNvSpPr/>
          <p:nvPr/>
        </p:nvSpPr>
        <p:spPr>
          <a:xfrm rot="771623">
            <a:off x="7654789" y="1533129"/>
            <a:ext cx="1102568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</a:p>
        </p:txBody>
      </p:sp>
      <p:sp>
        <p:nvSpPr>
          <p:cNvPr id="14" name="Куб 13"/>
          <p:cNvSpPr/>
          <p:nvPr/>
        </p:nvSpPr>
        <p:spPr>
          <a:xfrm rot="451618">
            <a:off x="892806" y="4879480"/>
            <a:ext cx="1162540" cy="1000132"/>
          </a:xfrm>
          <a:prstGeom prst="cub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</a:p>
        </p:txBody>
      </p:sp>
      <p:sp>
        <p:nvSpPr>
          <p:cNvPr id="15" name="Куб 14"/>
          <p:cNvSpPr/>
          <p:nvPr/>
        </p:nvSpPr>
        <p:spPr>
          <a:xfrm rot="21425689">
            <a:off x="6784683" y="4260742"/>
            <a:ext cx="1172747" cy="1000132"/>
          </a:xfrm>
          <a:prstGeom prst="cube">
            <a:avLst/>
          </a:prstGeom>
          <a:solidFill>
            <a:srgbClr val="246E2D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83540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78026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Игры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и игровые </a:t>
            </a:r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упражнения </a:t>
            </a:r>
            <a:b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на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уроках 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ru-RU" dirty="0">
                <a:latin typeface="Candara" panose="020E0502030303020204" pitchFamily="34" charset="0"/>
              </a:rPr>
              <a:t/>
            </a:r>
            <a:br>
              <a:rPr lang="ru-RU" dirty="0">
                <a:latin typeface="Candara" panose="020E0502030303020204" pitchFamily="34" charset="0"/>
              </a:rPr>
            </a:br>
            <a:endParaRPr lang="ru-RU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17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3" name="Рисунок 2" descr="Музыкальная сказка «Приключения в Стране невыученных &lt;strong&gt;уроков&lt;/strong&gt;» - Самая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63793"/>
            <a:ext cx="4939382" cy="37544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12" name="Куб 11"/>
          <p:cNvSpPr/>
          <p:nvPr/>
        </p:nvSpPr>
        <p:spPr>
          <a:xfrm rot="20185206">
            <a:off x="7764801" y="1374451"/>
            <a:ext cx="1000132" cy="1023693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16" name="Куб 15"/>
          <p:cNvSpPr/>
          <p:nvPr/>
        </p:nvSpPr>
        <p:spPr>
          <a:xfrm rot="1251224">
            <a:off x="6657375" y="4223600"/>
            <a:ext cx="1000132" cy="999873"/>
          </a:xfrm>
          <a:prstGeom prst="cube">
            <a:avLst/>
          </a:prstGeom>
          <a:solidFill>
            <a:srgbClr val="DD23C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</a:p>
        </p:txBody>
      </p:sp>
      <p:sp>
        <p:nvSpPr>
          <p:cNvPr id="17" name="Куб 16"/>
          <p:cNvSpPr/>
          <p:nvPr/>
        </p:nvSpPr>
        <p:spPr>
          <a:xfrm rot="20138843">
            <a:off x="5164594" y="5304111"/>
            <a:ext cx="1000132" cy="1000132"/>
          </a:xfrm>
          <a:prstGeom prst="cube">
            <a:avLst/>
          </a:prstGeom>
          <a:solidFill>
            <a:srgbClr val="2509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86938">
            <a:off x="5955884" y="2376443"/>
            <a:ext cx="2199822" cy="21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9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Candara" panose="020E0502030303020204" pitchFamily="34" charset="0"/>
              </a:rPr>
              <a:t>Игра  </a:t>
            </a:r>
            <a:r>
              <a:rPr lang="ru-RU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«Конструктор</a:t>
            </a:r>
            <a:r>
              <a:rPr lang="ru-RU" sz="4000" b="1" dirty="0">
                <a:solidFill>
                  <a:srgbClr val="C00000"/>
                </a:solidFill>
                <a:latin typeface="Candara" panose="020E0502030303020204" pitchFamily="34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>
              <a:lnSpc>
                <a:spcPct val="9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latin typeface="Candara" panose="020E0502030303020204" pitchFamily="34" charset="0"/>
              </a:rPr>
              <a:t>С большим интересом дети играют в эту игру.</a:t>
            </a:r>
          </a:p>
          <a:p>
            <a:pPr indent="-339725" algn="ctr">
              <a:lnSpc>
                <a:spcPct val="9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  <a:t>Если взять большое слово</a:t>
            </a:r>
            <a:b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  <a:t>Вынуть буквы- раз и два.</a:t>
            </a:r>
          </a:p>
          <a:p>
            <a:pPr indent="-339725" algn="ctr">
              <a:lnSpc>
                <a:spcPct val="9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  <a:t>А потом собрать их снова </a:t>
            </a:r>
            <a:b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ndara" panose="020E0502030303020204" pitchFamily="34" charset="0"/>
              </a:rPr>
              <a:t>Выйдут новые слова.</a:t>
            </a:r>
          </a:p>
          <a:p>
            <a:pPr indent="-339725">
              <a:lnSpc>
                <a:spcPct val="9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latin typeface="Candara" panose="020E0502030303020204" pitchFamily="34" charset="0"/>
            </a:endParaRPr>
          </a:p>
          <a:p>
            <a:pPr indent="-339725">
              <a:lnSpc>
                <a:spcPct val="9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Candara" panose="020E0502030303020204" pitchFamily="34" charset="0"/>
              </a:rPr>
              <a:t>Из </a:t>
            </a:r>
            <a:r>
              <a:rPr lang="ru-RU" dirty="0">
                <a:latin typeface="Candara" panose="020E0502030303020204" pitchFamily="34" charset="0"/>
              </a:rPr>
              <a:t>слова  </a:t>
            </a:r>
            <a:r>
              <a:rPr lang="ru-RU" b="1" dirty="0">
                <a:latin typeface="Candara" panose="020E0502030303020204" pitchFamily="34" charset="0"/>
              </a:rPr>
              <a:t>«грамотей» </a:t>
            </a:r>
            <a:r>
              <a:rPr lang="ru-RU" dirty="0">
                <a:latin typeface="Candara" panose="020E0502030303020204" pitchFamily="34" charset="0"/>
              </a:rPr>
              <a:t>составить 10 слов (герой ,гром, гора, рота ,метр, море, метро, тема и др.)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3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49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«Составь слова»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93871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5   3   1   4   </a:t>
            </a:r>
            <a:r>
              <a:rPr lang="ru-RU" b="1" dirty="0" smtClean="0"/>
              <a:t>2         </a:t>
            </a:r>
            <a:endParaRPr lang="ru-RU" b="1" dirty="0"/>
          </a:p>
          <a:p>
            <a:r>
              <a:rPr lang="ru-RU" b="1" dirty="0"/>
              <a:t>А   Б   Р   К   Ы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19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7" name="Picture 4" descr="1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43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2147890" cy="237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99792" y="4653136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2   4    1     5   3   7   6</a:t>
            </a:r>
          </a:p>
          <a:p>
            <a:r>
              <a:rPr lang="ru-RU" sz="3200" b="1" dirty="0" smtClean="0"/>
              <a:t>Я   </a:t>
            </a:r>
            <a:r>
              <a:rPr lang="ru-RU" sz="3200" b="1" dirty="0"/>
              <a:t>У   Л   Ш   Г   А   К</a:t>
            </a:r>
          </a:p>
        </p:txBody>
      </p:sp>
    </p:spTree>
    <p:extLst>
      <p:ext uri="{BB962C8B-B14F-4D97-AF65-F5344CB8AC3E}">
        <p14:creationId xmlns:p14="http://schemas.microsoft.com/office/powerpoint/2010/main" val="190491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724" y="5505968"/>
            <a:ext cx="9144000" cy="1352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87332"/>
            <a:ext cx="6190456" cy="3029306"/>
          </a:xfrm>
        </p:spPr>
        <p:txBody>
          <a:bodyPr/>
          <a:lstStyle/>
          <a:p>
            <a:r>
              <a:rPr lang="ru-RU" b="1" dirty="0" smtClean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b="1" dirty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игровых технологий на уроках в начальной школе</a:t>
            </a:r>
            <a:br>
              <a:rPr lang="ru-RU" b="1" dirty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5974432" cy="1381441"/>
          </a:xfrm>
          <a:ln>
            <a:noFill/>
          </a:ln>
        </p:spPr>
        <p:txBody>
          <a:bodyPr/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Подготовила: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Ирмухамбетова</a:t>
            </a:r>
            <a:r>
              <a:rPr lang="ru-RU" sz="18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К.У.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                                                        учитель начальных классов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                                                        МАОУ «</a:t>
            </a:r>
            <a:r>
              <a:rPr lang="ru-RU" sz="1800" dirty="0" err="1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Кваркенская</a:t>
            </a:r>
            <a:r>
              <a:rPr lang="ru-RU" sz="18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СОШ»</a:t>
            </a:r>
          </a:p>
          <a:p>
            <a:pPr algn="r"/>
            <a:endParaRPr lang="ru-RU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 rot="655611">
            <a:off x="1019359" y="190041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</a:p>
        </p:txBody>
      </p:sp>
      <p:sp>
        <p:nvSpPr>
          <p:cNvPr id="6" name="Куб 5"/>
          <p:cNvSpPr/>
          <p:nvPr/>
        </p:nvSpPr>
        <p:spPr>
          <a:xfrm rot="341114">
            <a:off x="5454865" y="214701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</a:p>
        </p:txBody>
      </p:sp>
      <p:sp>
        <p:nvSpPr>
          <p:cNvPr id="8" name="Куб 7"/>
          <p:cNvSpPr/>
          <p:nvPr/>
        </p:nvSpPr>
        <p:spPr>
          <a:xfrm rot="21057848">
            <a:off x="2106786" y="124917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  <p:sp>
        <p:nvSpPr>
          <p:cNvPr id="10" name="Куб 9"/>
          <p:cNvSpPr/>
          <p:nvPr/>
        </p:nvSpPr>
        <p:spPr>
          <a:xfrm rot="537423">
            <a:off x="5240771" y="5162052"/>
            <a:ext cx="1159145" cy="106578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</a:p>
        </p:txBody>
      </p:sp>
      <p:sp>
        <p:nvSpPr>
          <p:cNvPr id="12" name="Куб 11"/>
          <p:cNvSpPr/>
          <p:nvPr/>
        </p:nvSpPr>
        <p:spPr>
          <a:xfrm rot="235563">
            <a:off x="3256435" y="169329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</a:p>
        </p:txBody>
      </p:sp>
      <p:sp>
        <p:nvSpPr>
          <p:cNvPr id="14" name="Куб 13"/>
          <p:cNvSpPr/>
          <p:nvPr/>
        </p:nvSpPr>
        <p:spPr>
          <a:xfrm rot="21177302">
            <a:off x="6524335" y="5194877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</a:p>
        </p:txBody>
      </p:sp>
      <p:sp>
        <p:nvSpPr>
          <p:cNvPr id="15" name="Куб 14"/>
          <p:cNvSpPr/>
          <p:nvPr/>
        </p:nvSpPr>
        <p:spPr>
          <a:xfrm rot="21203102">
            <a:off x="6556353" y="154074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</a:p>
        </p:txBody>
      </p:sp>
      <p:sp>
        <p:nvSpPr>
          <p:cNvPr id="16" name="Куб 15"/>
          <p:cNvSpPr/>
          <p:nvPr/>
        </p:nvSpPr>
        <p:spPr>
          <a:xfrm rot="768778">
            <a:off x="2687641" y="5157493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</a:p>
        </p:txBody>
      </p:sp>
      <p:sp>
        <p:nvSpPr>
          <p:cNvPr id="18" name="Куб 17"/>
          <p:cNvSpPr/>
          <p:nvPr/>
        </p:nvSpPr>
        <p:spPr>
          <a:xfrm rot="771623">
            <a:off x="1534388" y="5157180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</a:p>
        </p:txBody>
      </p:sp>
      <p:sp>
        <p:nvSpPr>
          <p:cNvPr id="19" name="Куб 18"/>
          <p:cNvSpPr/>
          <p:nvPr/>
        </p:nvSpPr>
        <p:spPr>
          <a:xfrm>
            <a:off x="7829016" y="27576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7" name="Куб 6"/>
          <p:cNvSpPr/>
          <p:nvPr/>
        </p:nvSpPr>
        <p:spPr>
          <a:xfrm rot="538400">
            <a:off x="4322921" y="154074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</a:p>
        </p:txBody>
      </p:sp>
      <p:sp>
        <p:nvSpPr>
          <p:cNvPr id="5" name="Куб 4"/>
          <p:cNvSpPr/>
          <p:nvPr/>
        </p:nvSpPr>
        <p:spPr>
          <a:xfrm rot="21393800">
            <a:off x="3866588" y="5137253"/>
            <a:ext cx="1000132" cy="1000132"/>
          </a:xfrm>
          <a:prstGeom prst="cub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  <p:bldP spid="8" grpId="0" animBg="1" autoUpdateAnimBg="0"/>
      <p:bldP spid="10" grpId="0" animBg="1" autoUpdateAnimBg="0"/>
      <p:bldP spid="12" grpId="0" animBg="1" autoUpdateAnimBg="0"/>
      <p:bldP spid="14" grpId="0" animBg="1" autoUpdateAnimBg="0"/>
      <p:bldP spid="15" grpId="0" animBg="1" autoUpdateAnimBg="0"/>
      <p:bldP spid="16" grpId="0" animBg="1" autoUpdateAnimBg="0"/>
      <p:bldP spid="18" grpId="0" animBg="1" autoUpdateAnimBg="0"/>
      <p:bldP spid="19" grpId="0" animBg="1" autoUpdateAnimBg="0"/>
      <p:bldP spid="7" grpId="0" animBg="1" autoUpdateAnimBg="0"/>
      <p:bldP spid="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«Весёлая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мозаика»</a:t>
            </a:r>
            <a: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ru-RU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ТЕПЕРЬЯПОДНИМИТЕТОЖЕ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ru-RU" dirty="0"/>
              <a:t>(Теперь я, поднимите тоже. </a:t>
            </a:r>
          </a:p>
          <a:p>
            <a:r>
              <a:rPr lang="ru-RU" dirty="0"/>
              <a:t>Те перья подними, те тоже.</a:t>
            </a:r>
          </a:p>
          <a:p>
            <a:r>
              <a:rPr lang="ru-RU" dirty="0"/>
              <a:t>Те перья под ним и те тоже.)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6" name="Рисунок 5" descr="картинки : карандаш, шаблон, Керамический, Художественный, кафельная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39394"/>
            <a:ext cx="4464496" cy="228676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0829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6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Candara" panose="020E0502030303020204" pitchFamily="34" charset="0"/>
              </a:rPr>
              <a:t>«Быстро занять места!»</a:t>
            </a:r>
            <a:r>
              <a:rPr lang="ru-RU" sz="4000" dirty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ru-RU" sz="4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Учащиеся </a:t>
            </a:r>
            <a:r>
              <a:rPr lang="ru-RU" sz="2800" dirty="0">
                <a:latin typeface="Candara" panose="020E0502030303020204" pitchFamily="34" charset="0"/>
              </a:rPr>
              <a:t>разбегаются по всей площадке, собирают на полу жетончики с номерами. Учитель произносит команду: «Быстро занять места!». Дети спешат занять свои места, согласно тем цифрам, которые имеются на их жетонах, по порядку (по возрастанию, по убыванию; слева – </a:t>
            </a:r>
            <a:r>
              <a:rPr lang="ru-RU" sz="2800" dirty="0" smtClean="0">
                <a:latin typeface="Candara" panose="020E0502030303020204" pitchFamily="34" charset="0"/>
              </a:rPr>
              <a:t>чётные</a:t>
            </a:r>
            <a:r>
              <a:rPr lang="ru-RU" sz="2800" dirty="0">
                <a:latin typeface="Candara" panose="020E0502030303020204" pitchFamily="34" charset="0"/>
              </a:rPr>
              <a:t>, справа </a:t>
            </a:r>
            <a:r>
              <a:rPr lang="ru-RU" sz="2800">
                <a:latin typeface="Candara" panose="020E0502030303020204" pitchFamily="34" charset="0"/>
              </a:rPr>
              <a:t>– </a:t>
            </a:r>
            <a:r>
              <a:rPr lang="ru-RU" sz="2800" smtClean="0">
                <a:latin typeface="Candara" panose="020E0502030303020204" pitchFamily="34" charset="0"/>
              </a:rPr>
              <a:t>нечётные</a:t>
            </a:r>
            <a:r>
              <a:rPr lang="ru-RU" sz="2800" dirty="0" smtClean="0">
                <a:latin typeface="Candara" panose="020E0502030303020204" pitchFamily="34" charset="0"/>
              </a:rPr>
              <a:t>). </a:t>
            </a:r>
            <a:endParaRPr lang="ru-RU" sz="2800" dirty="0">
              <a:latin typeface="Candara" panose="020E0502030303020204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21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6" name="Рисунок 5" descr="собираат броеви до 1000 во ред и во колона и ги откриваат односите во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4874" r="19388" b="27409"/>
          <a:stretch/>
        </p:blipFill>
        <p:spPr>
          <a:xfrm>
            <a:off x="4187280" y="3933056"/>
            <a:ext cx="3432720" cy="2070745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scene3d>
            <a:camera prst="obliqueBottom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4160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38" y="-23101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«Белочка и грибы»</a:t>
            </a:r>
            <a:endParaRPr lang="ru-RU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31062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Candara" panose="020E0502030303020204" pitchFamily="34" charset="0"/>
              </a:rPr>
              <a:t>Кто по </a:t>
            </a:r>
            <a:r>
              <a:rPr lang="ru-RU" sz="2400" b="1" dirty="0" smtClean="0">
                <a:latin typeface="Candara" panose="020E0502030303020204" pitchFamily="34" charset="0"/>
              </a:rPr>
              <a:t>ёлкам </a:t>
            </a:r>
            <a:r>
              <a:rPr lang="ru-RU" sz="2400" b="1" dirty="0">
                <a:latin typeface="Candara" panose="020E0502030303020204" pitchFamily="34" charset="0"/>
              </a:rPr>
              <a:t>ловко </a:t>
            </a:r>
            <a:r>
              <a:rPr lang="ru-RU" sz="2400" b="1" dirty="0" smtClean="0">
                <a:latin typeface="Candara" panose="020E0502030303020204" pitchFamily="34" charset="0"/>
              </a:rPr>
              <a:t>скачет?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Candara" panose="020E0502030303020204" pitchFamily="34" charset="0"/>
              </a:rPr>
              <a:t>И </a:t>
            </a:r>
            <a:r>
              <a:rPr lang="ru-RU" sz="2400" b="1" dirty="0">
                <a:latin typeface="Candara" panose="020E0502030303020204" pitchFamily="34" charset="0"/>
              </a:rPr>
              <a:t>взлетает на дубы?</a:t>
            </a:r>
          </a:p>
          <a:p>
            <a:pPr marL="0" indent="0" algn="ctr">
              <a:buNone/>
            </a:pPr>
            <a:r>
              <a:rPr lang="ru-RU" sz="2400" b="1" dirty="0">
                <a:latin typeface="Candara" panose="020E0502030303020204" pitchFamily="34" charset="0"/>
              </a:rPr>
              <a:t>Кто в дупле орешки прячет,</a:t>
            </a:r>
          </a:p>
          <a:p>
            <a:pPr marL="0" indent="0" algn="ctr">
              <a:buNone/>
            </a:pPr>
            <a:r>
              <a:rPr lang="ru-RU" sz="2400" b="1" dirty="0">
                <a:latin typeface="Candara" panose="020E0502030303020204" pitchFamily="34" charset="0"/>
              </a:rPr>
              <a:t>Сушит на зиму грибы?</a:t>
            </a:r>
          </a:p>
          <a:p>
            <a:pPr marL="0" indent="0">
              <a:buNone/>
            </a:pPr>
            <a:r>
              <a:rPr lang="ru-RU" sz="2400" dirty="0">
                <a:latin typeface="Candara" panose="020E0502030303020204" pitchFamily="34" charset="0"/>
              </a:rPr>
              <a:t>Учитель рассказывает учащимся о том, что белочка на зиму делает запасы грибов. В одном дупле белочка никогда не хранит запасы, а раскладывает в 2 – 3 дупла. Белочка каждый день сушила по 7 белых грибов (число можно менять) и раскладывала их в два дупла. По сколько грибов в каждое дупло может положить белочка? Дети выходят к доске и раскладывают грибы в «дупла».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22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6" name="Рисунок 5" descr="&lt;strong&gt;Squirrel&lt;/strong&gt; in the Snow at the University of Michigan (Decemb…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58"/>
            <a:ext cx="2627784" cy="20162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6141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«Эти разные цветы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»</a:t>
            </a:r>
            <a: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ru-RU" sz="3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23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6" name="Объект 5" descr="http://festival.1september.ru/articles/526191/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26754"/>
            <a:ext cx="4680520" cy="19182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1223628" y="4128964"/>
            <a:ext cx="1440160" cy="149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Д</a:t>
            </a:r>
            <a:endParaRPr lang="ru-RU" sz="8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5552" y="4114787"/>
            <a:ext cx="1378496" cy="1499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К</a:t>
            </a:r>
          </a:p>
        </p:txBody>
      </p:sp>
      <p:pic>
        <p:nvPicPr>
          <p:cNvPr id="11" name="Рисунок 10" descr="картинки : природа, трава, луг, прерия, ботаника, Синий, Флора, Лаванда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02218"/>
            <a:ext cx="2592288" cy="187707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obliqueBottomRight"/>
            <a:lightRig rig="threePt" dir="t"/>
          </a:scene3d>
        </p:spPr>
      </p:pic>
      <p:pic>
        <p:nvPicPr>
          <p:cNvPr id="12" name="Рисунок 11" descr="картинки : природа, цвести, поле, луг, лепесток, цветение, ботаника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258381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084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«Откуда письмо?» </a:t>
            </a:r>
            <a:endParaRPr lang="ru-RU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Объект 5" descr="High altitude &lt;strong&gt;tundra&lt;/strong&gt; vegetation | Jason Ahrns | Flick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0" y="3957010"/>
            <a:ext cx="3275882" cy="232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24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8" name="Рисунок 7" descr="tema:vosproizvodstvo_i_pererabotka_lesnyx_resursov._kuderova_dash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52" y="3936341"/>
            <a:ext cx="3456384" cy="228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&lt;strong&gt;Eurasia&lt;/strong&gt;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2" y="1700808"/>
            <a:ext cx="3608022" cy="2227163"/>
          </a:xfrm>
          <a:prstGeom prst="rect">
            <a:avLst/>
          </a:prstGeom>
        </p:spPr>
      </p:pic>
      <p:pic>
        <p:nvPicPr>
          <p:cNvPr id="14" name="Рисунок 13" descr="Outline of &lt;strong&gt;Australia&lt;/strong&gt;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3" y="1557671"/>
            <a:ext cx="3347889" cy="228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040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Сочини рассказ»</a:t>
            </a:r>
            <a: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ru-RU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1 </a:t>
            </a:r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ученик: </a:t>
            </a:r>
            <a:r>
              <a:rPr lang="ru-RU" dirty="0">
                <a:latin typeface="Candara" panose="020E0502030303020204" pitchFamily="34" charset="0"/>
              </a:rPr>
              <a:t>«Жил-был в Антарктиде пингвин.»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ndara" panose="020E0502030303020204" pitchFamily="34" charset="0"/>
              </a:rPr>
              <a:t>2 ученик:</a:t>
            </a:r>
            <a:r>
              <a:rPr lang="ru-RU" b="1" dirty="0">
                <a:latin typeface="Candara" panose="020E0502030303020204" pitchFamily="34" charset="0"/>
              </a:rPr>
              <a:t> </a:t>
            </a:r>
            <a:r>
              <a:rPr lang="ru-RU" dirty="0">
                <a:latin typeface="Candara" panose="020E0502030303020204" pitchFamily="34" charset="0"/>
              </a:rPr>
              <a:t>«Жил был в Антарктиде пингвин. Однажды он </a:t>
            </a:r>
            <a:r>
              <a:rPr lang="ru-RU" dirty="0" smtClean="0">
                <a:latin typeface="Candara" panose="020E0502030303020204" pitchFamily="34" charset="0"/>
              </a:rPr>
              <a:t>пошёл </a:t>
            </a:r>
            <a:r>
              <a:rPr lang="ru-RU" dirty="0">
                <a:latin typeface="Candara" panose="020E0502030303020204" pitchFamily="34" charset="0"/>
              </a:rPr>
              <a:t>на прогулку» и т</a:t>
            </a:r>
            <a:r>
              <a:rPr lang="ru-RU" dirty="0" smtClean="0">
                <a:latin typeface="Candara" panose="020E0502030303020204" pitchFamily="34" charset="0"/>
              </a:rPr>
              <a:t>. д.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25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6" name="Рисунок 5" descr="Фауна Антарктики — Википедия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50282"/>
            <a:ext cx="2160240" cy="2448272"/>
          </a:xfrm>
          <a:prstGeom prst="rect">
            <a:avLst/>
          </a:prstGeom>
        </p:spPr>
      </p:pic>
      <p:pic>
        <p:nvPicPr>
          <p:cNvPr id="7" name="Рисунок 6" descr="Список пингвиновых — Википед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9" y="3450282"/>
            <a:ext cx="2166292" cy="2354982"/>
          </a:xfrm>
          <a:prstGeom prst="rect">
            <a:avLst/>
          </a:prstGeom>
        </p:spPr>
      </p:pic>
      <p:pic>
        <p:nvPicPr>
          <p:cNvPr id="8" name="Рисунок 7" descr="Pingvinski gej par pronašao utočište u Hamburgu - Cro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22" y="3274243"/>
            <a:ext cx="2962672" cy="27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2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Игровые технологии представляют огромный интерес для 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педагогов </a:t>
            </a:r>
            <a:endParaRPr lang="ru-RU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</a:t>
            </a:r>
            <a:endParaRPr lang="ru-RU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26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Игровые технологии представляют огромный интерес для педагогов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Игровые технологии представляют огромный интерес для педагогов </a:t>
            </a:r>
            <a:endParaRPr lang="ru-RU" dirty="0"/>
          </a:p>
        </p:txBody>
      </p:sp>
      <p:pic>
        <p:nvPicPr>
          <p:cNvPr id="11" name="Picture 14" descr="https://marklipinskisblog.files.wordpress.com/2015/07/fireworks.gif?w=6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268" y="1210067"/>
            <a:ext cx="2056593" cy="20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marklipinskisblog.files.wordpress.com/2015/07/fireworks.gif?w=6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196" y="4225100"/>
            <a:ext cx="2246223" cy="18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уб 13"/>
          <p:cNvSpPr/>
          <p:nvPr/>
        </p:nvSpPr>
        <p:spPr>
          <a:xfrm rot="197207">
            <a:off x="1383202" y="3215509"/>
            <a:ext cx="1049556" cy="1033898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16" name="Куб 15"/>
          <p:cNvSpPr/>
          <p:nvPr/>
        </p:nvSpPr>
        <p:spPr>
          <a:xfrm rot="21203102">
            <a:off x="2362719" y="1706277"/>
            <a:ext cx="1042530" cy="102281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</a:p>
        </p:txBody>
      </p:sp>
      <p:sp>
        <p:nvSpPr>
          <p:cNvPr id="17" name="Куб 16"/>
          <p:cNvSpPr/>
          <p:nvPr/>
        </p:nvSpPr>
        <p:spPr>
          <a:xfrm rot="480434">
            <a:off x="4103995" y="1969125"/>
            <a:ext cx="1015387" cy="1096296"/>
          </a:xfrm>
          <a:prstGeom prst="cub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</a:p>
        </p:txBody>
      </p:sp>
      <p:sp>
        <p:nvSpPr>
          <p:cNvPr id="18" name="Куб 17"/>
          <p:cNvSpPr/>
          <p:nvPr/>
        </p:nvSpPr>
        <p:spPr>
          <a:xfrm rot="677466">
            <a:off x="5763911" y="1640285"/>
            <a:ext cx="1043436" cy="987595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  <p:pic>
        <p:nvPicPr>
          <p:cNvPr id="19" name="Picture 14" descr="https://marklipinskisblog.files.wordpress.com/2015/07/fireworks.gif?w=6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81297">
            <a:off x="6869107" y="2711947"/>
            <a:ext cx="1896364" cy="17794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Рисунок 5" descr="&lt;strong&gt;Игры&lt;/strong&gt; и занятия для &lt;strong&gt;детей&lt;/strong&gt; 2 лет (3 фото). Воспитателям детских садов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05" y="3472794"/>
            <a:ext cx="3966407" cy="269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14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27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235821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Переставьте буквы в данных словах так, чтобы получились названия продуктов питания </a:t>
            </a:r>
            <a:br>
              <a:rPr lang="ru-RU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или блюд: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1044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атлас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кума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смола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угар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 шпала</a:t>
            </a:r>
          </a:p>
          <a:p>
            <a:pPr eaLnBrk="1" hangingPunct="1"/>
            <a:endParaRPr lang="ru-RU" alt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ru-RU" altLang="ru-RU" sz="4000" b="1" dirty="0" smtClean="0">
                <a:latin typeface="Candara" panose="020E0502030303020204" pitchFamily="34" charset="0"/>
              </a:rPr>
              <a:t>салат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мука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масло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рагу</a:t>
            </a:r>
          </a:p>
          <a:p>
            <a:pPr eaLnBrk="1" hangingPunct="1"/>
            <a:r>
              <a:rPr lang="ru-RU" altLang="ru-RU" sz="4000" b="1" dirty="0" smtClean="0">
                <a:latin typeface="Candara" panose="020E0502030303020204" pitchFamily="34" charset="0"/>
              </a:rPr>
              <a:t>лапша</a:t>
            </a:r>
          </a:p>
        </p:txBody>
      </p:sp>
      <p:pic>
        <p:nvPicPr>
          <p:cNvPr id="1026" name="Picture 2" descr="http://detkicemiya.ru/wp-content/uploads/2017/03/a-768x7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581129"/>
            <a:ext cx="18722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932"/>
            <a:ext cx="9144000" cy="139534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Игра</a:t>
            </a:r>
            <a:r>
              <a:rPr lang="ru-RU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«Круги на воде»</a:t>
            </a:r>
            <a:endParaRPr lang="ru-RU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2920" y="1124744"/>
            <a:ext cx="9121080" cy="5733256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630384" y="2383303"/>
            <a:ext cx="1758955" cy="80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43737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2219F"/>
                </a:solidFill>
                <a:cs typeface="Aharoni" pitchFamily="2" charset="-79"/>
              </a:rPr>
              <a:t>игра</a:t>
            </a:r>
            <a:endParaRPr lang="ru-RU" sz="3200" dirty="0">
              <a:solidFill>
                <a:srgbClr val="42219F"/>
              </a:solidFill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1619" y="179852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2219F"/>
                </a:solidFill>
              </a:rPr>
              <a:t>и</a:t>
            </a:r>
            <a:endParaRPr lang="ru-RU" sz="3200" dirty="0">
              <a:solidFill>
                <a:srgbClr val="42219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2760" y="314575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2219F"/>
                </a:solidFill>
              </a:rPr>
              <a:t>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8884" y="23994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2219F"/>
                </a:solidFill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9534" y="243737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2219F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9929" y="1316969"/>
            <a:ext cx="193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2219F"/>
                </a:solidFill>
              </a:rPr>
              <a:t>интерес</a:t>
            </a:r>
            <a:endParaRPr lang="ru-RU" sz="3200" dirty="0">
              <a:solidFill>
                <a:srgbClr val="42219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9784" y="244538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2219F"/>
                </a:solidFill>
              </a:rPr>
              <a:t>герои</a:t>
            </a:r>
            <a:endParaRPr lang="ru-RU" sz="3200" dirty="0">
              <a:solidFill>
                <a:srgbClr val="42219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9929" y="3789040"/>
            <a:ext cx="208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2219F"/>
                </a:solidFill>
              </a:rPr>
              <a:t>радость</a:t>
            </a:r>
            <a:endParaRPr lang="ru-RU" sz="3200" dirty="0">
              <a:solidFill>
                <a:srgbClr val="42219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821" y="2500094"/>
            <a:ext cx="242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2219F"/>
                </a:solidFill>
              </a:rPr>
              <a:t>активность</a:t>
            </a:r>
            <a:endParaRPr lang="ru-RU" sz="3200" dirty="0">
              <a:solidFill>
                <a:srgbClr val="42219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477" y="4273367"/>
            <a:ext cx="64388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Дети с интересом играли.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Они были героями разных сказок.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Радость переполняла маленькие сердца. Учитель был доволен        активностью детей.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11429" y="1907925"/>
            <a:ext cx="3049132" cy="18811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7504" y="1052736"/>
            <a:ext cx="8856984" cy="556457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4822" y="1412776"/>
            <a:ext cx="7489586" cy="29641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9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7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41803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 smtClean="0">
                <a:latin typeface="Candara" panose="020E0502030303020204" pitchFamily="34" charset="0"/>
              </a:rPr>
              <a:t>ЮНЕСКО</a:t>
            </a:r>
            <a:r>
              <a:rPr lang="ru-RU" sz="2800" b="1" dirty="0" smtClean="0">
                <a:latin typeface="Candara" panose="020E0502030303020204" pitchFamily="34" charset="0"/>
              </a:rPr>
              <a:t> (</a:t>
            </a:r>
            <a:r>
              <a:rPr lang="ru-RU" sz="3200" b="1" dirty="0" smtClean="0">
                <a:latin typeface="Candara" panose="020E0502030303020204" pitchFamily="34" charset="0"/>
              </a:rPr>
              <a:t>Организация </a:t>
            </a:r>
            <a:r>
              <a:rPr lang="ru-RU" sz="3200" b="1" dirty="0">
                <a:latin typeface="Candara" panose="020E0502030303020204" pitchFamily="34" charset="0"/>
              </a:rPr>
              <a:t>Объединённых Наций </a:t>
            </a:r>
            <a:r>
              <a:rPr lang="ru-RU" sz="3200" b="1" dirty="0" smtClean="0">
                <a:latin typeface="Candara" panose="020E0502030303020204" pitchFamily="34" charset="0"/>
              </a:rPr>
              <a:t/>
            </a:r>
            <a:br>
              <a:rPr lang="ru-RU" sz="3200" b="1" dirty="0" smtClean="0">
                <a:latin typeface="Candara" panose="020E0502030303020204" pitchFamily="34" charset="0"/>
              </a:rPr>
            </a:br>
            <a:r>
              <a:rPr lang="ru-RU" sz="3200" b="1" dirty="0" smtClean="0">
                <a:latin typeface="Candara" panose="020E0502030303020204" pitchFamily="34" charset="0"/>
              </a:rPr>
              <a:t>по </a:t>
            </a:r>
            <a:r>
              <a:rPr lang="ru-RU" sz="3200" b="1" dirty="0">
                <a:latin typeface="Candara" panose="020E0502030303020204" pitchFamily="34" charset="0"/>
              </a:rPr>
              <a:t>вопросам образования, науки и </a:t>
            </a:r>
            <a:r>
              <a:rPr lang="ru-RU" sz="3200" b="1" dirty="0" smtClean="0">
                <a:latin typeface="Candara" panose="020E0502030303020204" pitchFamily="34" charset="0"/>
              </a:rPr>
              <a:t>культуры)</a:t>
            </a:r>
            <a:endParaRPr lang="ru-RU" sz="3200" dirty="0"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Candara" panose="020E0502030303020204" pitchFamily="34" charset="0"/>
              </a:rPr>
              <a:t>П</a:t>
            </a:r>
            <a:r>
              <a:rPr lang="ru-RU" b="1" dirty="0" smtClean="0">
                <a:latin typeface="Candara" panose="020E0502030303020204" pitchFamily="34" charset="0"/>
              </a:rPr>
              <a:t>едагогическая </a:t>
            </a:r>
            <a:r>
              <a:rPr lang="ru-RU" b="1" dirty="0">
                <a:latin typeface="Candara" panose="020E0502030303020204" pitchFamily="34" charset="0"/>
              </a:rPr>
              <a:t>технология</a:t>
            </a:r>
            <a:r>
              <a:rPr lang="ru-RU" dirty="0">
                <a:latin typeface="Candara" panose="020E0502030303020204" pitchFamily="34" charset="0"/>
              </a:rPr>
              <a:t> – это системный метод </a:t>
            </a:r>
            <a:r>
              <a:rPr lang="ru-RU" dirty="0" smtClean="0">
                <a:latin typeface="Candara" panose="020E0502030303020204" pitchFamily="34" charset="0"/>
              </a:rPr>
              <a:t>создания</a:t>
            </a:r>
            <a:r>
              <a:rPr lang="ru-RU" dirty="0">
                <a:latin typeface="Candara" panose="020E0502030303020204" pitchFamily="34" charset="0"/>
              </a:rPr>
              <a:t>, применения и определения всего процесса преподавания и усвоения </a:t>
            </a:r>
            <a:r>
              <a:rPr lang="ru-RU" dirty="0" smtClean="0">
                <a:latin typeface="Candara" panose="020E0502030303020204" pitchFamily="34" charset="0"/>
              </a:rPr>
              <a:t>знаний </a:t>
            </a:r>
            <a:r>
              <a:rPr lang="ru-RU" dirty="0">
                <a:latin typeface="Candara" panose="020E0502030303020204" pitchFamily="34" charset="0"/>
              </a:rPr>
              <a:t>с учетом технических и человеческих ресурсов и </a:t>
            </a:r>
            <a:r>
              <a:rPr lang="ru-RU" dirty="0" smtClean="0">
                <a:latin typeface="Candara" panose="020E0502030303020204" pitchFamily="34" charset="0"/>
              </a:rPr>
              <a:t>их взаимодействия</a:t>
            </a:r>
            <a:r>
              <a:rPr lang="ru-RU" dirty="0">
                <a:latin typeface="Candara" panose="020E0502030303020204" pitchFamily="34" charset="0"/>
              </a:rPr>
              <a:t>, </a:t>
            </a:r>
            <a:r>
              <a:rPr lang="ru-RU" dirty="0" smtClean="0">
                <a:latin typeface="Candara" panose="020E0502030303020204" pitchFamily="34" charset="0"/>
              </a:rPr>
              <a:t>ставящий </a:t>
            </a:r>
            <a:r>
              <a:rPr lang="ru-RU" dirty="0">
                <a:latin typeface="Candara" panose="020E0502030303020204" pitchFamily="34" charset="0"/>
              </a:rPr>
              <a:t>своей задачей оптимизацию форм образования</a:t>
            </a:r>
            <a:r>
              <a:rPr lang="ru-RU" dirty="0" smtClean="0">
                <a:latin typeface="Candara" panose="020E0502030303020204" pitchFamily="34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3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9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Игровые технологии</a:t>
            </a:r>
            <a:endParaRPr lang="ru-RU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787900" y="2252631"/>
            <a:ext cx="3960564" cy="528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Сложность в организации и проблемы с дисциплиной;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0" y="908050"/>
            <a:ext cx="3657600" cy="1008063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«ЗА»</a:t>
            </a:r>
            <a:endParaRPr lang="ru-RU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5486400" y="908050"/>
            <a:ext cx="3657600" cy="10080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«ПРОТИВ»</a:t>
            </a:r>
            <a:endParaRPr lang="ru-RU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" y="1628800"/>
            <a:ext cx="8964489" cy="44973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tx2"/>
                </a:solidFill>
              </a:rPr>
              <a:t>Способствуют повышению интереса,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активизации и развитию мышления;                                                                     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2780928"/>
            <a:ext cx="48600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tx2"/>
                </a:solidFill>
              </a:rPr>
              <a:t>Несет </a:t>
            </a:r>
            <a:r>
              <a:rPr lang="ru-RU" sz="2200" b="1" dirty="0" err="1" smtClean="0">
                <a:solidFill>
                  <a:schemeClr val="tx2"/>
                </a:solidFill>
              </a:rPr>
              <a:t>здоровьесберегающий</a:t>
            </a:r>
            <a:r>
              <a:rPr lang="ru-RU" sz="2200" b="1" dirty="0" smtClean="0">
                <a:solidFill>
                  <a:schemeClr val="tx2"/>
                </a:solidFill>
              </a:rPr>
              <a:t> фактор в развитии обучения;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908" y="3664514"/>
            <a:ext cx="4860032" cy="84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tx2"/>
                </a:solidFill>
              </a:rPr>
              <a:t>Способствует использованию знаний в новой ситуации;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9908" y="4491752"/>
            <a:ext cx="48600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tx2"/>
                </a:solidFill>
              </a:rPr>
              <a:t>Является естественной формой труда ребенка;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 rot="10800000" flipV="1">
            <a:off x="-41841" y="5336357"/>
            <a:ext cx="4829859" cy="8783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tx2"/>
                </a:solidFill>
              </a:rPr>
              <a:t>Способствует объединению и формированию коллектива, ответственности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4854243" y="3028924"/>
            <a:ext cx="4355976" cy="760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Подготовка требует больших затрат времени;</a:t>
            </a: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4819183" y="3753035"/>
            <a:ext cx="4355976" cy="1044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Увлекаясь игрой можно потерять образовательное содержание;</a:t>
            </a: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4884403" y="5344833"/>
            <a:ext cx="4355976" cy="98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Сложность в оценке обучающихся.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4403" y="1844824"/>
            <a:ext cx="356109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8388" y="2004634"/>
            <a:ext cx="3837112" cy="776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2463794"/>
            <a:ext cx="2973908" cy="460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87899" y="2222232"/>
            <a:ext cx="3519925" cy="748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399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спользование 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игровых технологий обеспечивает гибкость образовательного процесса, повышает познавательный интерес учащихся, способствует творческой 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активности.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Объект 7"/>
          <p:cNvSpPr txBox="1">
            <a:spLocks noGrp="1"/>
          </p:cNvSpPr>
          <p:nvPr>
            <p:ph type="title"/>
          </p:nvPr>
        </p:nvSpPr>
        <p:spPr bwMode="auto">
          <a:xfrm>
            <a:off x="1193051" y="488443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</a:p>
        </p:txBody>
      </p:sp>
      <p:sp>
        <p:nvSpPr>
          <p:cNvPr id="13" name="Объект 7"/>
          <p:cNvSpPr txBox="1">
            <a:spLocks/>
          </p:cNvSpPr>
          <p:nvPr/>
        </p:nvSpPr>
        <p:spPr bwMode="auto">
          <a:xfrm>
            <a:off x="2421967" y="146277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</a:p>
        </p:txBody>
      </p:sp>
      <p:sp>
        <p:nvSpPr>
          <p:cNvPr id="14" name="Объект 7"/>
          <p:cNvSpPr txBox="1">
            <a:spLocks/>
          </p:cNvSpPr>
          <p:nvPr/>
        </p:nvSpPr>
        <p:spPr bwMode="auto">
          <a:xfrm>
            <a:off x="3705762" y="254534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</a:p>
        </p:txBody>
      </p:sp>
      <p:sp>
        <p:nvSpPr>
          <p:cNvPr id="15" name="Объект 7"/>
          <p:cNvSpPr txBox="1">
            <a:spLocks/>
          </p:cNvSpPr>
          <p:nvPr/>
        </p:nvSpPr>
        <p:spPr bwMode="auto">
          <a:xfrm>
            <a:off x="6117805" y="392907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</a:p>
        </p:txBody>
      </p:sp>
      <p:sp>
        <p:nvSpPr>
          <p:cNvPr id="16" name="Объект 7"/>
          <p:cNvSpPr txBox="1">
            <a:spLocks/>
          </p:cNvSpPr>
          <p:nvPr/>
        </p:nvSpPr>
        <p:spPr bwMode="auto">
          <a:xfrm>
            <a:off x="4946492" y="112790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</a:p>
        </p:txBody>
      </p:sp>
      <p:sp>
        <p:nvSpPr>
          <p:cNvPr id="17" name="Объект 7"/>
          <p:cNvSpPr txBox="1">
            <a:spLocks/>
          </p:cNvSpPr>
          <p:nvPr/>
        </p:nvSpPr>
        <p:spPr bwMode="auto">
          <a:xfrm>
            <a:off x="7380312" y="185347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001" y="4261758"/>
            <a:ext cx="3255995" cy="23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286000" lvl="5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Candara" panose="020E0502030303020204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Candara" panose="020E0502030303020204" pitchFamily="34" charset="0"/>
              </a:rPr>
              <a:t>Без игры нет и не может быть полноценного умственного развития. Игра – это огромное светлое окно, через которое в духовный мир </a:t>
            </a:r>
            <a:r>
              <a:rPr lang="ru-RU" sz="2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ребёнка </a:t>
            </a:r>
            <a:r>
              <a:rPr lang="ru-RU" sz="2800" b="1" dirty="0">
                <a:solidFill>
                  <a:srgbClr val="002060"/>
                </a:solidFill>
                <a:latin typeface="Candara" panose="020E0502030303020204" pitchFamily="34" charset="0"/>
              </a:rPr>
              <a:t>вливается живительный поток представлений, понятий об окружающем мире. Игра – это искра, зажигающая огонёк пытливости и любознательности».</a:t>
            </a:r>
            <a:endParaRPr lang="ru-RU" sz="28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2286000" lvl="5" indent="0" algn="r">
              <a:buNone/>
            </a:pPr>
            <a:r>
              <a:rPr lang="ru-RU" sz="2400" b="1" dirty="0" smtClean="0">
                <a:latin typeface="Candara" panose="020E0502030303020204" pitchFamily="34" charset="0"/>
              </a:rPr>
              <a:t>В. А. Сухомлинский</a:t>
            </a:r>
            <a:endParaRPr lang="ru-RU" sz="2400" b="1" dirty="0">
              <a:latin typeface="Candara" panose="020E0502030303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0CEB-C911-4C27-9A4A-0D78F0801D3D}" type="slidenum">
              <a:rPr lang="ru-RU" altLang="ru-RU" sz="1800" smtClean="0">
                <a:latin typeface="Candara" panose="020E0502030303020204" pitchFamily="34" charset="0"/>
              </a:rPr>
              <a:pPr/>
              <a:t>32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72816"/>
            <a:ext cx="2520280" cy="10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91683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916832"/>
            <a:ext cx="25705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10" name="Рисунок 9" descr="&lt;strong&gt;Дети&lt;/strong&gt; и природа - Социальное обслуживание населения: новации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8" y="980728"/>
            <a:ext cx="2739752" cy="2338278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978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СПАСИБО </a:t>
            </a:r>
            <a:r>
              <a:rPr lang="ru-RU" sz="4800" b="1" dirty="0">
                <a:solidFill>
                  <a:srgbClr val="FF0000"/>
                </a:solidFill>
                <a:latin typeface="Candara" panose="020E0502030303020204" pitchFamily="34" charset="0"/>
              </a:rPr>
              <a:t>ЗА ВНИМАНИЕ!</a:t>
            </a:r>
            <a:br>
              <a:rPr lang="ru-RU" sz="4800" b="1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endParaRPr lang="ru-RU" sz="4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sz="1800" dirty="0">
              <a:latin typeface="Candara" panose="020E0502030303020204" pitchFamily="34" charset="0"/>
            </a:endParaRPr>
          </a:p>
        </p:txBody>
      </p:sp>
      <p:pic>
        <p:nvPicPr>
          <p:cNvPr id="8" name="Объект 7" descr="Easter Basket Bunny Png Hd Transparent HQ PNG Download | FreePNGIm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600200"/>
            <a:ext cx="5472608" cy="4619625"/>
          </a:xfrm>
        </p:spPr>
      </p:pic>
    </p:spTree>
    <p:extLst>
      <p:ext uri="{BB962C8B-B14F-4D97-AF65-F5344CB8AC3E}">
        <p14:creationId xmlns:p14="http://schemas.microsoft.com/office/powerpoint/2010/main" val="343388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Candara" panose="020E0502030303020204" pitchFamily="34" charset="0"/>
              </a:rPr>
              <a:t>Педагогическая технология </a:t>
            </a:r>
            <a:r>
              <a:rPr lang="ru-RU" dirty="0">
                <a:latin typeface="Candara" panose="020E0502030303020204" pitchFamily="34" charset="0"/>
              </a:rPr>
              <a:t>– это научное обоснование, во-первых, характера педагогического воздействия на ребенка в процессе взаимодействия с ним, во-вторых, системы профессиональных умений педагога, позволяющих соприкасаться с личностью ребенка, входящего в </a:t>
            </a:r>
            <a:r>
              <a:rPr lang="ru-RU" dirty="0" smtClean="0">
                <a:latin typeface="Candara" panose="020E0502030303020204" pitchFamily="34" charset="0"/>
              </a:rPr>
              <a:t>культуру.           </a:t>
            </a:r>
          </a:p>
          <a:p>
            <a:pPr marL="0" indent="0">
              <a:buNone/>
            </a:pP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                                                       (</a:t>
            </a:r>
            <a:r>
              <a:rPr lang="ru-RU" dirty="0">
                <a:latin typeface="Candara" panose="020E0502030303020204" pitchFamily="34" charset="0"/>
              </a:rPr>
              <a:t>Н. Е. </a:t>
            </a:r>
            <a:r>
              <a:rPr lang="ru-RU" dirty="0" err="1">
                <a:latin typeface="Candara" panose="020E0502030303020204" pitchFamily="34" charset="0"/>
              </a:rPr>
              <a:t>Щуркова</a:t>
            </a:r>
            <a:r>
              <a:rPr lang="ru-RU" dirty="0" smtClean="0">
                <a:latin typeface="Candara" panose="020E0502030303020204" pitchFamily="34" charset="0"/>
              </a:rPr>
              <a:t>)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4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0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Candara" panose="020E0502030303020204" pitchFamily="34" charset="0"/>
              </a:rPr>
              <a:t>Педагогическая технология </a:t>
            </a:r>
            <a:r>
              <a:rPr lang="ru-RU" dirty="0">
                <a:latin typeface="Candara" panose="020E0502030303020204" pitchFamily="34" charset="0"/>
              </a:rPr>
              <a:t>- это продуманная во всех деталях модель </a:t>
            </a:r>
            <a:br>
              <a:rPr lang="ru-RU" dirty="0">
                <a:latin typeface="Candara" panose="020E0502030303020204" pitchFamily="34" charset="0"/>
              </a:rPr>
            </a:br>
            <a:r>
              <a:rPr lang="ru-RU" dirty="0">
                <a:latin typeface="Candara" panose="020E0502030303020204" pitchFamily="34" charset="0"/>
              </a:rPr>
              <a:t>совместной педагогической деятельности по проектированию, организации и </a:t>
            </a:r>
            <a:br>
              <a:rPr lang="ru-RU" dirty="0">
                <a:latin typeface="Candara" panose="020E0502030303020204" pitchFamily="34" charset="0"/>
              </a:rPr>
            </a:br>
            <a:r>
              <a:rPr lang="ru-RU" dirty="0">
                <a:latin typeface="Candara" panose="020E0502030303020204" pitchFamily="34" charset="0"/>
              </a:rPr>
              <a:t>проведению учебного процесса с безусловным обеспечением комфортных </a:t>
            </a:r>
            <a:br>
              <a:rPr lang="ru-RU" dirty="0">
                <a:latin typeface="Candara" panose="020E0502030303020204" pitchFamily="34" charset="0"/>
              </a:rPr>
            </a:br>
            <a:r>
              <a:rPr lang="ru-RU" dirty="0">
                <a:latin typeface="Candara" panose="020E0502030303020204" pitchFamily="34" charset="0"/>
              </a:rPr>
              <a:t>условий для учащихся и </a:t>
            </a:r>
            <a:r>
              <a:rPr lang="ru-RU" dirty="0" smtClean="0">
                <a:latin typeface="Candara" panose="020E0502030303020204" pitchFamily="34" charset="0"/>
              </a:rPr>
              <a:t>учителя. </a:t>
            </a:r>
          </a:p>
          <a:p>
            <a:pPr marL="0" indent="0">
              <a:buNone/>
            </a:pP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                                                   (</a:t>
            </a:r>
            <a:r>
              <a:rPr lang="ru-RU" dirty="0">
                <a:latin typeface="Candara" panose="020E0502030303020204" pitchFamily="34" charset="0"/>
              </a:rPr>
              <a:t>В. М. Монахов</a:t>
            </a:r>
            <a:r>
              <a:rPr lang="ru-RU" dirty="0" smtClean="0">
                <a:latin typeface="Candara" panose="020E0502030303020204" pitchFamily="34" charset="0"/>
              </a:rPr>
              <a:t>)</a:t>
            </a:r>
            <a:endParaRPr lang="ru-RU" dirty="0">
              <a:latin typeface="Candara" panose="020E0502030303020204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5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9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5446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6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299172" y="3155660"/>
            <a:ext cx="288032" cy="487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826544" y="3157675"/>
            <a:ext cx="288032" cy="478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748626" y="3155661"/>
            <a:ext cx="311206" cy="502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2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>
                <a:latin typeface="Candara" panose="020E0502030303020204" pitchFamily="34" charset="0"/>
              </a:rPr>
              <a:t>Спектр целевых ориентаций </a:t>
            </a:r>
            <a:r>
              <a:rPr lang="ru-RU" sz="3600" b="1" dirty="0" smtClean="0">
                <a:latin typeface="Candara" panose="020E0502030303020204" pitchFamily="34" charset="0"/>
              </a:rPr>
              <a:t/>
            </a:r>
            <a:br>
              <a:rPr lang="ru-RU" sz="3600" b="1" dirty="0" smtClean="0">
                <a:latin typeface="Candara" panose="020E0502030303020204" pitchFamily="34" charset="0"/>
              </a:rPr>
            </a:br>
            <a:r>
              <a:rPr lang="ru-RU" sz="3600" b="1" dirty="0" smtClean="0">
                <a:latin typeface="Candara" panose="020E0502030303020204" pitchFamily="34" charset="0"/>
              </a:rPr>
              <a:t>игровых </a:t>
            </a:r>
            <a:r>
              <a:rPr lang="ru-RU" sz="3600" b="1" dirty="0">
                <a:latin typeface="Candara" panose="020E0502030303020204" pitchFamily="34" charset="0"/>
              </a:rPr>
              <a:t>технологий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7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eaLnBrk="0">
              <a:buNone/>
            </a:pPr>
            <a:r>
              <a:rPr lang="ru-RU" dirty="0"/>
              <a:t> </a:t>
            </a:r>
            <a:r>
              <a:rPr lang="ru-RU" b="1" dirty="0">
                <a:latin typeface="Candara" panose="020E0502030303020204" pitchFamily="34" charset="0"/>
              </a:rPr>
              <a:t>Дидактические</a:t>
            </a:r>
            <a:r>
              <a:rPr lang="ru-RU" i="1" dirty="0">
                <a:latin typeface="Candara" panose="020E0502030303020204" pitchFamily="34" charset="0"/>
              </a:rPr>
              <a:t>:</a:t>
            </a:r>
            <a:r>
              <a:rPr lang="ru-RU" dirty="0">
                <a:latin typeface="Candara" panose="020E0502030303020204" pitchFamily="34" charset="0"/>
              </a:rPr>
              <a:t> расширение кругозора, познавательная деятельность; применение ЗУН в практической деятельности; формирование определенных умений и навыков, необходимых в практической деятельности; </a:t>
            </a:r>
            <a:r>
              <a:rPr lang="ru-RU" dirty="0" smtClean="0">
                <a:latin typeface="Candara" panose="020E0502030303020204" pitchFamily="34" charset="0"/>
              </a:rPr>
              <a:t>развитие </a:t>
            </a:r>
            <a:r>
              <a:rPr lang="ru-RU" dirty="0" err="1">
                <a:latin typeface="Candara" panose="020E0502030303020204" pitchFamily="34" charset="0"/>
              </a:rPr>
              <a:t>общеучебных</a:t>
            </a:r>
            <a:r>
              <a:rPr lang="ru-RU" dirty="0">
                <a:latin typeface="Candara" panose="020E0502030303020204" pitchFamily="34" charset="0"/>
              </a:rPr>
              <a:t> умений и навыков; развитие трудовых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64308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>
                <a:latin typeface="Candara" panose="020E0502030303020204" pitchFamily="34" charset="0"/>
              </a:rPr>
              <a:t>Спектр целевых ориентаций </a:t>
            </a:r>
            <a:br>
              <a:rPr lang="ru-RU" sz="3600" b="1" dirty="0">
                <a:latin typeface="Candara" panose="020E0502030303020204" pitchFamily="34" charset="0"/>
              </a:rPr>
            </a:br>
            <a:r>
              <a:rPr lang="ru-RU" sz="3600" b="1" dirty="0">
                <a:latin typeface="Candara" panose="020E0502030303020204" pitchFamily="34" charset="0"/>
              </a:rPr>
              <a:t>игровых технологий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andara" panose="020E0502030303020204" pitchFamily="34" charset="0"/>
              </a:rPr>
              <a:t>Воспитывающие:</a:t>
            </a:r>
            <a:r>
              <a:rPr lang="ru-RU" dirty="0">
                <a:latin typeface="Candara" panose="020E0502030303020204" pitchFamily="34" charset="0"/>
              </a:rPr>
              <a:t> воспитание самостоятельности, воли; формирование определенных подходов, позиций, нравственных, эстетических и мировоззренческих установок; </a:t>
            </a:r>
            <a:endParaRPr lang="ru-RU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ndara" panose="020E0502030303020204" pitchFamily="34" charset="0"/>
              </a:rPr>
              <a:t>воспитание </a:t>
            </a:r>
            <a:r>
              <a:rPr lang="ru-RU" dirty="0">
                <a:latin typeface="Candara" panose="020E0502030303020204" pitchFamily="34" charset="0"/>
              </a:rPr>
              <a:t>сотрудничества, коллективизма, общительности, </a:t>
            </a:r>
            <a:r>
              <a:rPr lang="ru-RU" dirty="0" err="1">
                <a:latin typeface="Candara" panose="020E0502030303020204" pitchFamily="34" charset="0"/>
              </a:rPr>
              <a:t>коммуникативности</a:t>
            </a:r>
            <a:r>
              <a:rPr lang="ru-RU" dirty="0">
                <a:latin typeface="Candara" panose="020E0502030303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8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7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>
                <a:latin typeface="Candara" panose="020E0502030303020204" pitchFamily="34" charset="0"/>
              </a:rPr>
              <a:t>Спектр целевых ориентаций </a:t>
            </a:r>
            <a:br>
              <a:rPr lang="ru-RU" sz="3600" b="1" dirty="0">
                <a:latin typeface="Candara" panose="020E0502030303020204" pitchFamily="34" charset="0"/>
              </a:rPr>
            </a:br>
            <a:r>
              <a:rPr lang="ru-RU" sz="3600" b="1" dirty="0">
                <a:latin typeface="Candara" panose="020E0502030303020204" pitchFamily="34" charset="0"/>
              </a:rPr>
              <a:t>игровых технологий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andara" panose="020E0502030303020204" pitchFamily="34" charset="0"/>
              </a:rPr>
              <a:t>Развивающие: </a:t>
            </a:r>
            <a:r>
              <a:rPr lang="ru-RU" dirty="0">
                <a:latin typeface="Candara" panose="020E0502030303020204" pitchFamily="34" charset="0"/>
              </a:rPr>
              <a:t>развитие внимания, памяти, речи, мышления, умений сравнивать, сопоставлять, находить аналогии, воображения, фантазии, творческих способностей, </a:t>
            </a:r>
            <a:r>
              <a:rPr lang="ru-RU" dirty="0" err="1">
                <a:latin typeface="Candara" panose="020E0502030303020204" pitchFamily="34" charset="0"/>
              </a:rPr>
              <a:t>эмпатии</a:t>
            </a:r>
            <a:r>
              <a:rPr lang="ru-RU" dirty="0">
                <a:latin typeface="Candara" panose="020E0502030303020204" pitchFamily="34" charset="0"/>
              </a:rPr>
              <a:t>, рефлексии, умения находить оптимальные решения; развитие мотивации учебной деятельности.</a:t>
            </a:r>
          </a:p>
          <a:p>
            <a:pPr marL="0" indent="0">
              <a:buNone/>
            </a:pP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9144000" cy="501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540-2C09-4B51-8FF3-28E538092452}" type="slidenum">
              <a:rPr lang="ru-RU" altLang="ru-RU" sz="1800" smtClean="0">
                <a:latin typeface="Candara" panose="020E0502030303020204" pitchFamily="34" charset="0"/>
              </a:rPr>
              <a:pPr/>
              <a:t>9</a:t>
            </a:fld>
            <a:endParaRPr lang="ru-RU" alt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5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очу всё знать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хочу всё знать!</Template>
  <TotalTime>2421</TotalTime>
  <Words>940</Words>
  <Application>Microsoft Office PowerPoint</Application>
  <PresentationFormat>Экран (4:3)</PresentationFormat>
  <Paragraphs>199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MS Gothic</vt:lpstr>
      <vt:lpstr>Aharoni</vt:lpstr>
      <vt:lpstr>Arial</vt:lpstr>
      <vt:lpstr>Arial Black</vt:lpstr>
      <vt:lpstr>Calibri</vt:lpstr>
      <vt:lpstr>Candara</vt:lpstr>
      <vt:lpstr>Tahoma</vt:lpstr>
      <vt:lpstr>Verdana</vt:lpstr>
      <vt:lpstr>Wingdings</vt:lpstr>
      <vt:lpstr>хочу всё знать!</vt:lpstr>
      <vt:lpstr>Здравствуйте!</vt:lpstr>
      <vt:lpstr> Использование игровых технологий на уроках в начальной школе </vt:lpstr>
      <vt:lpstr>ЮНЕСКО (Организация Объединённых Наций  по вопросам образования, науки и культуры)</vt:lpstr>
      <vt:lpstr>Презентация PowerPoint</vt:lpstr>
      <vt:lpstr>Презентация PowerPoint</vt:lpstr>
      <vt:lpstr>Презентация PowerPoint</vt:lpstr>
      <vt:lpstr>Спектр целевых ориентаций  игровых технологий</vt:lpstr>
      <vt:lpstr>Спектр целевых ориентаций  игровых технологий</vt:lpstr>
      <vt:lpstr>Спектр целевых ориентаций  игровых технологий</vt:lpstr>
      <vt:lpstr>Спектр целевых ориентаций  игровых технологий</vt:lpstr>
      <vt:lpstr>Презентация PowerPoint</vt:lpstr>
      <vt:lpstr>Функции игры</vt:lpstr>
      <vt:lpstr>Функции игры</vt:lpstr>
      <vt:lpstr>Принципы организации  игровой деятельности </vt:lpstr>
      <vt:lpstr>Презентация PowerPoint</vt:lpstr>
      <vt:lpstr>Дидактические игры - </vt:lpstr>
      <vt:lpstr>  Игры и игровые упражнения  на уроках   </vt:lpstr>
      <vt:lpstr>Игра  «Конструктор»</vt:lpstr>
      <vt:lpstr>«Составь слова»</vt:lpstr>
      <vt:lpstr> «Весёлая мозаика» </vt:lpstr>
      <vt:lpstr>«Быстро занять места!» </vt:lpstr>
      <vt:lpstr>«Белочка и грибы»</vt:lpstr>
      <vt:lpstr>«Эти разные цветы» </vt:lpstr>
      <vt:lpstr>«Откуда письмо?» </vt:lpstr>
      <vt:lpstr> «Сочини рассказ» </vt:lpstr>
      <vt:lpstr>Игровые технологии представляют огромный интерес для педагогов </vt:lpstr>
      <vt:lpstr>Презентация PowerPoint</vt:lpstr>
      <vt:lpstr>Переставьте буквы в данных словах так, чтобы получились названия продуктов питания  или блюд:</vt:lpstr>
      <vt:lpstr>Игра «Круги на воде»</vt:lpstr>
      <vt:lpstr>          Игровые технологии</vt:lpstr>
      <vt:lpstr>В</vt:lpstr>
      <vt:lpstr>Презентация PowerPoint</vt:lpstr>
      <vt:lpstr>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dc:description>http://aida.ucoz.ru</dc:description>
  <cp:lastModifiedBy>Пользователь</cp:lastModifiedBy>
  <cp:revision>206</cp:revision>
  <cp:lastPrinted>2021-04-21T15:44:12Z</cp:lastPrinted>
  <dcterms:created xsi:type="dcterms:W3CDTF">2017-10-13T16:53:56Z</dcterms:created>
  <dcterms:modified xsi:type="dcterms:W3CDTF">2025-01-21T18:15:00Z</dcterms:modified>
  <cp:contentStatus/>
</cp:coreProperties>
</file>