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56" r:id="rId3"/>
    <p:sldId id="259" r:id="rId4"/>
    <p:sldId id="281" r:id="rId5"/>
    <p:sldId id="260" r:id="rId6"/>
    <p:sldId id="261" r:id="rId7"/>
    <p:sldId id="282" r:id="rId8"/>
    <p:sldId id="284" r:id="rId9"/>
    <p:sldId id="262" r:id="rId10"/>
    <p:sldId id="263" r:id="rId11"/>
    <p:sldId id="264" r:id="rId12"/>
    <p:sldId id="285" r:id="rId13"/>
    <p:sldId id="265" r:id="rId14"/>
    <p:sldId id="283" r:id="rId15"/>
    <p:sldId id="267" r:id="rId16"/>
    <p:sldId id="268" r:id="rId17"/>
    <p:sldId id="270" r:id="rId18"/>
    <p:sldId id="286" r:id="rId19"/>
    <p:sldId id="287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1685" autoAdjust="0"/>
  </p:normalViewPr>
  <p:slideViewPr>
    <p:cSldViewPr>
      <p:cViewPr varScale="1">
        <p:scale>
          <a:sx n="51" d="100"/>
          <a:sy n="51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09108-56C7-4078-B929-AAC1D29ED44D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0CF21-C37D-4233-9A43-1FC3004950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0CF21-C37D-4233-9A43-1FC30049508A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C0A98-8313-415E-8A8B-9E80A9AE475E}" type="datetimeFigureOut">
              <a:rPr lang="ru-RU" smtClean="0"/>
              <a:pPr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CF35-0C78-4BBA-8C1F-85FC17389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4;&#1072;&#1089;&#1083;&#1077;&#1085;&#1080;&#1094;&#1072;\&#1082;%20&#1090;&#1105;&#1097;&#1077;%20&#1085;&#1072;%20&#1073;&#1083;&#1080;&#1085;&#1099;.mp3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45345708_1.png"/>
          <p:cNvPicPr>
            <a:picLocks noChangeAspect="1"/>
          </p:cNvPicPr>
          <p:nvPr/>
        </p:nvPicPr>
        <p:blipFill>
          <a:blip r:embed="rId2" cstate="print"/>
          <a:srcRect b="4807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162671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dirty="0"/>
              <a:t> </a:t>
            </a:r>
            <a:r>
              <a:rPr lang="ru-RU" sz="6000" b="1" dirty="0">
                <a:latin typeface="Monotype Corsiva" pitchFamily="66" charset="0"/>
              </a:rPr>
              <a:t>Этот праздник — объеденье!</a:t>
            </a:r>
            <a:br>
              <a:rPr lang="ru-RU" sz="6000" b="1" dirty="0">
                <a:latin typeface="Monotype Corsiva" pitchFamily="66" charset="0"/>
              </a:rPr>
            </a:br>
            <a:r>
              <a:rPr lang="ru-RU" sz="6000" b="1" dirty="0">
                <a:latin typeface="Monotype Corsiva" pitchFamily="66" charset="0"/>
              </a:rPr>
              <a:t>  Напечем блины с утра.</a:t>
            </a:r>
            <a:br>
              <a:rPr lang="ru-RU" sz="6000" b="1" dirty="0">
                <a:latin typeface="Monotype Corsiva" pitchFamily="66" charset="0"/>
              </a:rPr>
            </a:br>
            <a:r>
              <a:rPr lang="ru-RU" sz="6000" b="1" dirty="0">
                <a:latin typeface="Monotype Corsiva" pitchFamily="66" charset="0"/>
              </a:rPr>
              <a:t>         К ним – сметана и варенье</a:t>
            </a:r>
            <a:br>
              <a:rPr lang="ru-RU" sz="6000" b="1" dirty="0">
                <a:latin typeface="Monotype Corsiva" pitchFamily="66" charset="0"/>
              </a:rPr>
            </a:br>
            <a:r>
              <a:rPr lang="ru-RU" sz="6000" b="1" dirty="0">
                <a:latin typeface="Monotype Corsiva" pitchFamily="66" charset="0"/>
              </a:rPr>
              <a:t>И, конечно же, икра</a:t>
            </a:r>
            <a:r>
              <a:rPr lang="ru-RU" sz="6000" dirty="0">
                <a:latin typeface="Monotype Corsiva" pitchFamily="66" charset="0"/>
              </a:rPr>
              <a:t>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77714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0"/>
            <a:ext cx="9468544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4221088"/>
            <a:ext cx="7416825" cy="263691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7200" b="1" i="1" u="sng" dirty="0" smtClean="0">
                <a:solidFill>
                  <a:srgbClr val="C00000"/>
                </a:solidFill>
                <a:latin typeface="Monotype Corsiva" pitchFamily="66" charset="0"/>
              </a:rPr>
              <a:t>5 день: Пятница – Тёщины вечери</a:t>
            </a:r>
            <a:endParaRPr lang="ru-RU" sz="7200" u="sng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1679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412776"/>
            <a:ext cx="7522095" cy="3528392"/>
          </a:xfrm>
        </p:spPr>
        <p:txBody>
          <a:bodyPr>
            <a:normAutofit/>
          </a:bodyPr>
          <a:lstStyle/>
          <a:p>
            <a:pPr algn="ctr"/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6 день: Суббота – </a:t>
            </a:r>
            <a:r>
              <a:rPr lang="ru-RU" sz="7200" b="1" i="1" u="sng" dirty="0" err="1" smtClean="0">
                <a:solidFill>
                  <a:srgbClr val="FF0000"/>
                </a:solidFill>
                <a:latin typeface="Monotype Corsiva" pitchFamily="66" charset="0"/>
              </a:rPr>
              <a:t>Золовкины</a:t>
            </a:r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 посиделки</a:t>
            </a:r>
            <a:endParaRPr lang="ru-RU" sz="7200" u="sng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700809"/>
            <a:ext cx="7772400" cy="472858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8000" b="1" u="sng" dirty="0" smtClean="0">
                <a:solidFill>
                  <a:schemeClr val="tx1"/>
                </a:solidFill>
                <a:latin typeface="Monotype Corsiva" pitchFamily="66" charset="0"/>
              </a:rPr>
              <a:t>Невестка</a:t>
            </a:r>
            <a:r>
              <a:rPr lang="ru-RU" sz="8000" b="1" dirty="0" smtClean="0">
                <a:solidFill>
                  <a:schemeClr val="tx1"/>
                </a:solidFill>
                <a:latin typeface="Monotype Corsiva" pitchFamily="66" charset="0"/>
              </a:rPr>
              <a:t>-жена брата</a:t>
            </a:r>
          </a:p>
          <a:p>
            <a:pPr algn="ctr"/>
            <a:r>
              <a:rPr lang="ru-RU" sz="8000" b="1" u="sng" dirty="0" smtClean="0">
                <a:solidFill>
                  <a:schemeClr val="tx1"/>
                </a:solidFill>
                <a:latin typeface="Monotype Corsiva" pitchFamily="66" charset="0"/>
              </a:rPr>
              <a:t>Золовка</a:t>
            </a:r>
            <a:r>
              <a:rPr lang="ru-RU" sz="8000" b="1" dirty="0" smtClean="0">
                <a:solidFill>
                  <a:schemeClr val="tx1"/>
                </a:solidFill>
                <a:latin typeface="Monotype Corsiva" pitchFamily="66" charset="0"/>
              </a:rPr>
              <a:t>-сестра </a:t>
            </a:r>
          </a:p>
          <a:p>
            <a:pPr algn="ctr"/>
            <a:r>
              <a:rPr lang="ru-RU" sz="8000" b="1" dirty="0" smtClean="0">
                <a:solidFill>
                  <a:schemeClr val="tx1"/>
                </a:solidFill>
                <a:latin typeface="Monotype Corsiva" pitchFamily="66" charset="0"/>
              </a:rPr>
              <a:t>мужа</a:t>
            </a:r>
            <a:endParaRPr lang="ru-RU" sz="72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endParaRPr lang="ru-RU" sz="7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0-013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3671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052737"/>
            <a:ext cx="7632847" cy="3888431"/>
          </a:xfrm>
        </p:spPr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7 день: Воскресенье – Прощённое воскресенье</a:t>
            </a:r>
            <a:endParaRPr lang="ru-RU" sz="7200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692696"/>
            <a:ext cx="8858280" cy="5951014"/>
          </a:xfrm>
        </p:spPr>
        <p:txBody>
          <a:bodyPr>
            <a:normAutofit/>
          </a:bodyPr>
          <a:lstStyle/>
          <a:p>
            <a:pPr algn="ctr"/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Приходите в Воскресенье –</a:t>
            </a:r>
            <a:b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     Будем мы просить прощенья, </a:t>
            </a:r>
            <a:b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    Чтоб с души грехи все снять, </a:t>
            </a:r>
            <a:b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    С чистым сердцем Пост встречать!</a:t>
            </a:r>
          </a:p>
          <a:p>
            <a:pPr algn="ctr"/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Скрепим дружбу поцелуем,</a:t>
            </a:r>
          </a:p>
          <a:p>
            <a:pPr algn="ctr"/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Хоть и так мы не воюем.</a:t>
            </a:r>
            <a:b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Ведь на Масленицу нужно </a:t>
            </a:r>
            <a:b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4300" b="1" dirty="0" smtClean="0">
                <a:solidFill>
                  <a:schemeClr val="tx1"/>
                </a:solidFill>
                <a:latin typeface="Monotype Corsiva" pitchFamily="66" charset="0"/>
              </a:rPr>
              <a:t>    Укреплять любовь и дружбу!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121679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862278" cy="7632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sz="6700" b="1" u="sng" dirty="0" smtClean="0">
                <a:solidFill>
                  <a:srgbClr val="C00000"/>
                </a:solidFill>
                <a:latin typeface="Monotype Corsiva" pitchFamily="66" charset="0"/>
              </a:rPr>
              <a:t>В последний день масленицы сжигали чучело!</a:t>
            </a:r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u="sng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c0cbff71795e6be0fca031b4ee8dc49_i-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16832"/>
            <a:ext cx="91440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Назови одним словом: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988840"/>
            <a:ext cx="7499176" cy="468052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5400" b="1" dirty="0" smtClean="0"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5" name="Рисунок 4" descr="2fc6a334fe7b14c1e43d8e227c8618bf.jpg"/>
          <p:cNvPicPr>
            <a:picLocks noChangeAspect="1"/>
          </p:cNvPicPr>
          <p:nvPr/>
        </p:nvPicPr>
        <p:blipFill>
          <a:blip r:embed="rId3" cstate="print"/>
          <a:srcRect b="5556"/>
          <a:stretch>
            <a:fillRect/>
          </a:stretch>
        </p:blipFill>
        <p:spPr>
          <a:xfrm>
            <a:off x="357158" y="1643050"/>
            <a:ext cx="4143404" cy="2428892"/>
          </a:xfrm>
          <a:prstGeom prst="rect">
            <a:avLst/>
          </a:prstGeom>
        </p:spPr>
      </p:pic>
      <p:pic>
        <p:nvPicPr>
          <p:cNvPr id="6" name="Рисунок 5" descr="6598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1571612"/>
            <a:ext cx="4000528" cy="2714644"/>
          </a:xfrm>
          <a:prstGeom prst="rect">
            <a:avLst/>
          </a:prstGeom>
        </p:spPr>
      </p:pic>
      <p:pic>
        <p:nvPicPr>
          <p:cNvPr id="7" name="Рисунок 6" descr="92140034.jpg"/>
          <p:cNvPicPr>
            <a:picLocks noChangeAspect="1"/>
          </p:cNvPicPr>
          <p:nvPr/>
        </p:nvPicPr>
        <p:blipFill>
          <a:blip r:embed="rId5"/>
          <a:srcRect b="12224"/>
          <a:stretch>
            <a:fillRect/>
          </a:stretch>
        </p:blipFill>
        <p:spPr>
          <a:xfrm>
            <a:off x="357158" y="4357694"/>
            <a:ext cx="4071966" cy="2286016"/>
          </a:xfrm>
          <a:prstGeom prst="rect">
            <a:avLst/>
          </a:prstGeom>
        </p:spPr>
      </p:pic>
      <p:pic>
        <p:nvPicPr>
          <p:cNvPr id="8" name="Рисунок 7" descr="Pancake_Foliage_505876_1600x1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4429132"/>
            <a:ext cx="457200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557480.png"/>
          <p:cNvPicPr>
            <a:picLocks noChangeAspect="1"/>
          </p:cNvPicPr>
          <p:nvPr/>
        </p:nvPicPr>
        <p:blipFill>
          <a:blip r:embed="rId2" cstate="print"/>
          <a:srcRect b="10101"/>
          <a:stretch>
            <a:fillRect/>
          </a:stretch>
        </p:blipFill>
        <p:spPr>
          <a:xfrm>
            <a:off x="0" y="-785842"/>
            <a:ext cx="9972600" cy="7643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5338936" cy="5184576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200" b="1" dirty="0" smtClean="0">
                <a:latin typeface="Monotype Corsiva" pitchFamily="66" charset="0"/>
                <a:cs typeface="Times New Roman" pitchFamily="18" charset="0"/>
              </a:rPr>
              <a:t>Круглый, а не кольцо, горячий, а не солнце. 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Monotype Corsiva" pitchFamily="66" charset="0"/>
              </a:rPr>
              <a:t>Что лишнее?</a:t>
            </a:r>
            <a:endParaRPr lang="ru-RU" sz="7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Встреча</a:t>
            </a:r>
          </a:p>
          <a:p>
            <a:r>
              <a:rPr lang="ru-RU" sz="5400" b="1" dirty="0" err="1" smtClean="0">
                <a:latin typeface="Monotype Corsiva" pitchFamily="66" charset="0"/>
              </a:rPr>
              <a:t>Заигрыш</a:t>
            </a:r>
            <a:endParaRPr lang="ru-RU" sz="5400" b="1" dirty="0" smtClean="0">
              <a:latin typeface="Monotype Corsiva" pitchFamily="66" charset="0"/>
            </a:endParaRPr>
          </a:p>
          <a:p>
            <a:r>
              <a:rPr lang="ru-RU" sz="5400" b="1" dirty="0" smtClean="0">
                <a:latin typeface="Monotype Corsiva" pitchFamily="66" charset="0"/>
              </a:rPr>
              <a:t>Братское застолье</a:t>
            </a:r>
          </a:p>
          <a:p>
            <a:r>
              <a:rPr lang="ru-RU" sz="5400" b="1" dirty="0" smtClean="0">
                <a:latin typeface="Monotype Corsiva" pitchFamily="66" charset="0"/>
              </a:rPr>
              <a:t>Прощеное воскресенье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img1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428660" y="-571528"/>
            <a:ext cx="10144195" cy="79296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Какого слова не хватает?</a:t>
            </a:r>
            <a:endParaRPr lang="ru-RU" sz="6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1785926"/>
            <a:ext cx="4000496" cy="221457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</a:rPr>
              <a:t>Зять</a:t>
            </a:r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500562" y="1714488"/>
            <a:ext cx="4071966" cy="2286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</a:rPr>
              <a:t>Золовка</a:t>
            </a:r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 flipH="1">
            <a:off x="4286248" y="4000504"/>
            <a:ext cx="4857752" cy="2857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</a:rPr>
              <a:t>Невестка</a:t>
            </a:r>
            <a:endParaRPr lang="ru-RU" sz="6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1472" y="4143380"/>
            <a:ext cx="3571900" cy="27146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?</a:t>
            </a: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0-013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10081120" cy="71014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564904"/>
            <a:ext cx="7414592" cy="1721352"/>
          </a:xfrm>
        </p:spPr>
        <p:txBody>
          <a:bodyPr>
            <a:noAutofit/>
          </a:bodyPr>
          <a:lstStyle/>
          <a:p>
            <a:pPr lvl="0"/>
            <a:r>
              <a:rPr lang="ru-RU" sz="8800" b="1" u="sng" dirty="0" smtClean="0">
                <a:latin typeface="Monotype Corsiva" pitchFamily="66" charset="0"/>
              </a:rPr>
              <a:t/>
            </a:r>
            <a:br>
              <a:rPr lang="ru-RU" sz="8800" b="1" u="sng" dirty="0" smtClean="0">
                <a:latin typeface="Monotype Corsiva" pitchFamily="66" charset="0"/>
              </a:rPr>
            </a:br>
            <a:r>
              <a:rPr lang="ru-RU" sz="8800" b="1" u="sng" dirty="0" smtClean="0">
                <a:latin typeface="Monotype Corsiva" pitchFamily="66" charset="0"/>
              </a:rPr>
              <a:t>Тема:</a:t>
            </a:r>
            <a:r>
              <a:rPr lang="ru-RU" sz="8800" u="sng" dirty="0">
                <a:latin typeface="Monotype Corsiva" pitchFamily="66" charset="0"/>
              </a:rPr>
              <a:t> </a:t>
            </a:r>
            <a:r>
              <a:rPr lang="ru-RU" sz="8800" u="sng" dirty="0" smtClean="0">
                <a:latin typeface="Monotype Corsiva" pitchFamily="66" charset="0"/>
              </a:rPr>
              <a:t> </a:t>
            </a:r>
            <a:br>
              <a:rPr lang="ru-RU" sz="8800" u="sng" dirty="0" smtClean="0">
                <a:latin typeface="Monotype Corsiva" pitchFamily="66" charset="0"/>
              </a:rPr>
            </a:b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«Масленица»</a:t>
            </a:r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endParaRPr lang="ru-RU" sz="96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286" y="5661248"/>
            <a:ext cx="71439" cy="1196752"/>
          </a:xfrm>
        </p:spPr>
        <p:txBody>
          <a:bodyPr>
            <a:normAutofit/>
          </a:bodyPr>
          <a:lstStyle/>
          <a:p>
            <a:pPr algn="r"/>
            <a:endParaRPr lang="ru-RU" sz="28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679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3582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615262" cy="642939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Monotype Corsiva" pitchFamily="66" charset="0"/>
              </a:rPr>
              <a:t> 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Как на масличной неделе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Из печи блины летели.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С пылу, с жару из печи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Все румяны, горячи!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Масленица,  угощай,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Всем </a:t>
            </a:r>
            <a:r>
              <a:rPr lang="ru-RU" b="1" dirty="0" err="1" smtClean="0">
                <a:latin typeface="Monotype Corsiva" pitchFamily="66" charset="0"/>
              </a:rPr>
              <a:t>блиночков</a:t>
            </a:r>
            <a:r>
              <a:rPr lang="ru-RU" b="1" dirty="0" smtClean="0">
                <a:latin typeface="Monotype Corsiva" pitchFamily="66" charset="0"/>
              </a:rPr>
              <a:t>  подавай!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С пылу, с жару – разбирайте!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И хвалить не забывайте!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i="1" u="sng" dirty="0" smtClean="0">
                <a:solidFill>
                  <a:srgbClr val="C00000"/>
                </a:solidFill>
                <a:latin typeface="Monotype Corsiva" pitchFamily="66" charset="0"/>
              </a:rPr>
              <a:t>Масленица прощай!</a:t>
            </a:r>
            <a:br>
              <a:rPr lang="ru-RU" b="1" i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i="1" u="sng" dirty="0" smtClean="0">
                <a:solidFill>
                  <a:srgbClr val="C00000"/>
                </a:solidFill>
                <a:latin typeface="Monotype Corsiva" pitchFamily="66" charset="0"/>
              </a:rPr>
              <a:t>На тот год опять приезжай! </a:t>
            </a:r>
            <a:r>
              <a:rPr lang="ru-RU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45345708_1.png"/>
          <p:cNvPicPr>
            <a:picLocks noChangeAspect="1"/>
          </p:cNvPicPr>
          <p:nvPr/>
        </p:nvPicPr>
        <p:blipFill>
          <a:blip r:embed="rId2" cstate="print"/>
          <a:srcRect r="-1974" b="6909"/>
          <a:stretch>
            <a:fillRect/>
          </a:stretch>
        </p:blipFill>
        <p:spPr>
          <a:xfrm>
            <a:off x="0" y="3345"/>
            <a:ext cx="9324528" cy="68546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268760"/>
            <a:ext cx="7272808" cy="3528392"/>
          </a:xfrm>
        </p:spPr>
        <p:txBody>
          <a:bodyPr>
            <a:normAutofit/>
          </a:bodyPr>
          <a:lstStyle/>
          <a:p>
            <a:pPr algn="ctr"/>
            <a:r>
              <a:rPr lang="ru-RU" sz="7200" b="1" i="1" u="sng" dirty="0">
                <a:solidFill>
                  <a:srgbClr val="FF0000"/>
                </a:solidFill>
                <a:latin typeface="Monotype Corsiva" pitchFamily="66" charset="0"/>
              </a:rPr>
              <a:t>1 день: Понедельник – </a:t>
            </a:r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Встреча</a:t>
            </a:r>
            <a:endParaRPr lang="ru-RU" sz="7200" u="sng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_1841cb_e47ff7d7_X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6552" y="0"/>
            <a:ext cx="9540552" cy="70294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60032" y="476672"/>
            <a:ext cx="4283968" cy="266429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Масленица, Масленица!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Мы тобою хвалимся,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На горах катаемся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Блинами объедаемся!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0-013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"/>
            <a:ext cx="6480720" cy="4509119"/>
          </a:xfrm>
        </p:spPr>
        <p:txBody>
          <a:bodyPr>
            <a:normAutofit/>
          </a:bodyPr>
          <a:lstStyle/>
          <a:p>
            <a:pPr algn="ctr"/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2 день: Вторник – </a:t>
            </a:r>
            <a:r>
              <a:rPr lang="ru-RU" sz="7200" b="1" i="1" u="sng" dirty="0" err="1" smtClean="0">
                <a:solidFill>
                  <a:srgbClr val="FF0000"/>
                </a:solidFill>
                <a:latin typeface="Monotype Corsiva" pitchFamily="66" charset="0"/>
              </a:rPr>
              <a:t>Заигрыш</a:t>
            </a:r>
            <a:endParaRPr lang="ru-RU" sz="7200" u="sng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45345708_1.png"/>
          <p:cNvPicPr>
            <a:picLocks noChangeAspect="1"/>
          </p:cNvPicPr>
          <p:nvPr/>
        </p:nvPicPr>
        <p:blipFill>
          <a:blip r:embed="rId2" cstate="print"/>
          <a:srcRect b="6909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653136"/>
            <a:ext cx="7772400" cy="11158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484785"/>
            <a:ext cx="7450087" cy="2736303"/>
          </a:xfrm>
        </p:spPr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3 день: Среда – Лакомка</a:t>
            </a:r>
            <a:endParaRPr lang="ru-RU" sz="7200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464" t="18133" r="4656" b="5499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0"/>
            <a:ext cx="3816424" cy="314096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Ой ты Лакомка Среда!</a:t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err="1" smtClean="0">
                <a:latin typeface="Monotype Corsiva" pitchFamily="66" charset="0"/>
              </a:rPr>
              <a:t>Масляна</a:t>
            </a:r>
            <a:r>
              <a:rPr lang="ru-RU" sz="3200" b="1" dirty="0" smtClean="0">
                <a:latin typeface="Monotype Corsiva" pitchFamily="66" charset="0"/>
              </a:rPr>
              <a:t> сковорода!</a:t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Повелось со старины,</a:t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 Едем к тёще на блины!</a:t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5" name="к тёще на бли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8000" b="1" u="sng" dirty="0" smtClean="0">
                <a:latin typeface="Monotype Corsiva" pitchFamily="66" charset="0"/>
              </a:rPr>
              <a:t>Тёща-</a:t>
            </a:r>
            <a:r>
              <a:rPr lang="ru-RU" sz="8000" b="1" dirty="0" smtClean="0">
                <a:latin typeface="Monotype Corsiva" pitchFamily="66" charset="0"/>
              </a:rPr>
              <a:t>мама жены</a:t>
            </a:r>
            <a:br>
              <a:rPr lang="ru-RU" sz="8000" b="1" dirty="0" smtClean="0">
                <a:latin typeface="Monotype Corsiva" pitchFamily="66" charset="0"/>
              </a:rPr>
            </a:br>
            <a:r>
              <a:rPr lang="ru-RU" sz="8000" b="1" u="sng" dirty="0" smtClean="0">
                <a:latin typeface="Monotype Corsiva" pitchFamily="66" charset="0"/>
              </a:rPr>
              <a:t>Зять-</a:t>
            </a:r>
            <a:r>
              <a:rPr lang="ru-RU" sz="8000" b="1" dirty="0" smtClean="0">
                <a:latin typeface="Monotype Corsiva" pitchFamily="66" charset="0"/>
              </a:rPr>
              <a:t>муж дочери</a:t>
            </a:r>
            <a:endParaRPr lang="ru-RU" sz="8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45345708_1.png"/>
          <p:cNvPicPr>
            <a:picLocks noChangeAspect="1"/>
          </p:cNvPicPr>
          <p:nvPr/>
        </p:nvPicPr>
        <p:blipFill>
          <a:blip r:embed="rId2" cstate="print"/>
          <a:srcRect b="5858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1285860"/>
            <a:ext cx="7772400" cy="432048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u="sng" dirty="0" smtClean="0">
                <a:solidFill>
                  <a:srgbClr val="FF0000"/>
                </a:solidFill>
                <a:latin typeface="Monotype Corsiva" pitchFamily="66" charset="0"/>
              </a:rPr>
              <a:t>4 день: Четверг – Разгуляй</a:t>
            </a:r>
            <a:endParaRPr lang="ru-RU" sz="7200" u="sng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endParaRPr lang="ru-RU" sz="7200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5206" y="500042"/>
            <a:ext cx="1571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Презентация: «Веснянка»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114</Words>
  <Application>Microsoft Office PowerPoint</Application>
  <PresentationFormat>Экран (4:3)</PresentationFormat>
  <Paragraphs>36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Этот праздник — объеденье!   Напечем блины с утра.          К ним – сметана и варенье И, конечно же, икра!</vt:lpstr>
      <vt:lpstr> Тема:   «Масленица» </vt:lpstr>
      <vt:lpstr>Слайд 3</vt:lpstr>
      <vt:lpstr>Масленица, Масленица! Мы тобою хвалимся, На горах катаемся Блинами объедаемся! </vt:lpstr>
      <vt:lpstr>Слайд 5</vt:lpstr>
      <vt:lpstr>Слайд 6</vt:lpstr>
      <vt:lpstr>Ой ты Лакомка Среда! Масляна сковорода! Повелось со старины,  Едем к тёще на блины! </vt:lpstr>
      <vt:lpstr>Тёща-мама жены Зять-муж дочери</vt:lpstr>
      <vt:lpstr>Слайд 9</vt:lpstr>
      <vt:lpstr>Слайд 10</vt:lpstr>
      <vt:lpstr>Слайд 11</vt:lpstr>
      <vt:lpstr>Слайд 12</vt:lpstr>
      <vt:lpstr>Слайд 13</vt:lpstr>
      <vt:lpstr>Слайд 14</vt:lpstr>
      <vt:lpstr>В последний день масленицы сжигали чучело! </vt:lpstr>
      <vt:lpstr>Назови одним словом:</vt:lpstr>
      <vt:lpstr>-Круглый, а не кольцо, горячий, а не солнце.  </vt:lpstr>
      <vt:lpstr>Что лишнее?</vt:lpstr>
      <vt:lpstr>Какого слова не хватает?</vt:lpstr>
      <vt:lpstr>  Как на масличной неделе Из печи блины летели. С пылу, с жару из печи Все румяны, горячи! Масленица,  угощай, Всем блиночков  подавай! С пылу, с жару – разбирайте! И хвалить не забывайте! Масленица прощай! На тот год опять приезжай!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Масленица. Задачи: -Познакомить с историей возникновения  праздника, традициями, обрядами празднования  Масленицы. -Прививать интерес к русской народной культуре. -Воспитывать бережное и уважительное отношения к одноклассникам, окружающим людям. -Развивать речь, мышление, память.</dc:title>
  <dc:creator>HP</dc:creator>
  <cp:lastModifiedBy>Пользователь Windows</cp:lastModifiedBy>
  <cp:revision>69</cp:revision>
  <dcterms:created xsi:type="dcterms:W3CDTF">2018-01-31T05:49:17Z</dcterms:created>
  <dcterms:modified xsi:type="dcterms:W3CDTF">2019-02-05T15:35:57Z</dcterms:modified>
</cp:coreProperties>
</file>