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5ED7D6-578D-45F6-B350-987EDF30351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8B2B41-9832-40AC-9174-0BA194138C4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04664"/>
            <a:ext cx="6858000" cy="4472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effectLst/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"Центр образования № 9 имени генерала Аркадия Николаевича Ермакова"</a:t>
            </a: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r>
              <a:rPr lang="ru-RU" sz="2700" dirty="0"/>
              <a:t>«Нетрадиционные методы работы в дошкольном образовании»</a:t>
            </a:r>
            <a:br>
              <a:rPr lang="ru-RU" sz="2700" dirty="0"/>
            </a:br>
            <a:br>
              <a:rPr lang="ru-RU" sz="2700" dirty="0"/>
            </a:br>
            <a:r>
              <a:rPr lang="ru-RU" sz="1800" dirty="0"/>
              <a:t>Доклад на тему:</a:t>
            </a:r>
            <a:br>
              <a:rPr lang="ru-RU" sz="2700" dirty="0"/>
            </a:br>
            <a:r>
              <a:rPr lang="ru-RU" sz="2700" dirty="0"/>
              <a:t>«</a:t>
            </a:r>
            <a:r>
              <a:rPr lang="ru-RU" sz="2700" dirty="0" err="1"/>
              <a:t>Куклотерапия</a:t>
            </a:r>
            <a:r>
              <a:rPr lang="ru-RU" sz="2700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240" y="5589240"/>
            <a:ext cx="7529264" cy="1472902"/>
          </a:xfrm>
        </p:spPr>
        <p:txBody>
          <a:bodyPr>
            <a:noAutofit/>
          </a:bodyPr>
          <a:lstStyle/>
          <a:p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</a:p>
          <a:p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Русакова Г. Б.</a:t>
            </a:r>
            <a:endParaRPr lang="ru-RU" sz="900" dirty="0"/>
          </a:p>
          <a:p>
            <a:endParaRPr lang="ru-RU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Куклы - марионетки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08520" y="1219200"/>
            <a:ext cx="5616624" cy="5638800"/>
          </a:xfrm>
        </p:spPr>
        <p:txBody>
          <a:bodyPr>
            <a:normAutofit fontScale="62500" lnSpcReduction="20000"/>
          </a:bodyPr>
          <a:lstStyle/>
          <a:p>
            <a:pPr marL="365760" indent="-283464" algn="just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Принцип изготовления простых марионеток предложен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Вальдорфской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школой. Такая кукла состоит из головы и платья с вшитыми рукавами, она очень проста в управлении: одна нить служит для управления головой, другая - руками. Кукла может иметь одно лицо или сменные лица (что позволяет ребенку моделировать различные эмоции), а может быть без лица (что позволяет ребенку фантазировать - в каком настроении находится герой куклы).</a:t>
            </a:r>
          </a:p>
          <a:p>
            <a:pPr marL="365760" indent="-283464" algn="just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	 Работа с куклой-марионеткой позволяет совершенствовать тонкую моторику руки и общую координацию движений; проявлять через куклу те эмоции, чувства, состояния, которые ребенок по каким-то причинам не может или не позволяет себе проявлять. «Оживляя» куклу, ребенок впервые в жизни ощущает взрослую ответственность за действия куклы, за ее «жизнь»; может осознавать причинно-следственные связи между своими действиями и изменениями движений куклы; учится находить адекватное телесное выражение различным эмоциям, чувствам, состояниям; развивать произвольное внимание и способность к концентрации.</a:t>
            </a:r>
          </a:p>
          <a:p>
            <a:pPr marL="365760" indent="-283464" algn="just">
              <a:buFont typeface="Wingdings 2"/>
              <a:buChar char=""/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482" name="Picture 2" descr="https://melochovka.ru/wa-data/public/shop/products/83/49/4983/images/9907/9907.650.jpg"/>
          <p:cNvPicPr>
            <a:picLocks noChangeAspect="1" noChangeArrowheads="1"/>
          </p:cNvPicPr>
          <p:nvPr/>
        </p:nvPicPr>
        <p:blipFill>
          <a:blip r:embed="rId2" cstate="print"/>
          <a:srcRect r="28432"/>
          <a:stretch>
            <a:fillRect/>
          </a:stretch>
        </p:blipFill>
        <p:spPr bwMode="auto">
          <a:xfrm>
            <a:off x="5652120" y="1412776"/>
            <a:ext cx="268368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Пальчиковые куклы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219200"/>
            <a:ext cx="4690864" cy="493776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Наиболее простым вариантом пальчиковых кукол являются шарики от пинг-понга или пустые скорлупки от яиц, на которых нарисованы различные выражения лиц, различные персонажи. Пальчиковые куклы могут также изготавливаться из плотного картона в виде небольших цилиндров, размер которых подбирается по размеру пальцев ребенка.</a:t>
            </a:r>
          </a:p>
          <a:p>
            <a:endParaRPr lang="ru-RU" dirty="0"/>
          </a:p>
        </p:txBody>
      </p:sp>
      <p:pic>
        <p:nvPicPr>
          <p:cNvPr id="21506" name="Picture 2" descr="https://ae01.alicdn.com/kf/HTB1bm3kPXXXXXaZXFXXq6xXFXXXl/229174138/HTB1bm3kPXXXXXaZXFXXq6xXFXXXl.jpg?smt_ispass_460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69728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b="1" dirty="0"/>
              <a:t>Теневые куклы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4546848" cy="4937760"/>
          </a:xfrm>
        </p:spPr>
        <p:txBody>
          <a:bodyPr>
            <a:normAutofit fontScale="70000" lnSpcReduction="20000"/>
          </a:bodyPr>
          <a:lstStyle/>
          <a:p>
            <a:pPr marL="365760" indent="-283464" algn="just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	Теневые куклы используются для работы теневого театра и изготавливаются из черного или темного картона или бумаги. Такие куклы используются преимущественно для работы над детскими страхами. Играя с такой куклой в теневом театре, ребенок получает опыт решения своей проблемы.</a:t>
            </a:r>
          </a:p>
          <a:p>
            <a:pPr marL="365760" indent="-283464" algn="just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	Обычно страх невидим. Реализуя страх в виде куклы, ребенок овладевает ситуацией, и материализованный в кукле страх лишается своей эмоциональной напряженности, своей пугающей составляющей. Ребенок может делать со своей «куклой-страхом» все, что захочет, вплоть до полного уничтожения.</a:t>
            </a:r>
          </a:p>
          <a:p>
            <a:pPr marL="365760" indent="-283464" algn="just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 В этом и состоит коррекционный смысл теневого театра и теневых кукол.</a:t>
            </a:r>
          </a:p>
          <a:p>
            <a:pPr marL="365760" indent="-283464">
              <a:buFont typeface="Wingdings 2"/>
              <a:buChar char=""/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578" name="Picture 2" descr="https://i1.wp.com/pustunchik.ua/uploads/creation/419e1d25101575daa28e5bbb4f74d9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fsd.multiurok.ru/html/2017/11/05/s_59feb06c37b7e/731941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300848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  <a:t>Веревочные куклы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219200"/>
            <a:ext cx="4546848" cy="545016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	Веревочные куклы являются многофункциональными. Они эффективны для проработки у детей проблем идентификации, общения, повышенной тревожности. Такая кукла может быть размером в рост ребенка. Она проста в изготовлении: из веревки собирается контур куклы, за петельку голова куклы пристегивается на рубашку ребенка, а палец ребенка продевается в петли, находящиеся на ладошках куклы. Таким образом, ребенок имитирует движение куклы вместе с собственными движениями.</a:t>
            </a:r>
          </a:p>
          <a:p>
            <a:pPr algn="just"/>
            <a:endParaRPr lang="ru-RU" altLang="ru-RU" sz="28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602" name="Picture 2" descr="https://i1.wp.com/xn--j1ahfl.xn--p1ai/data/images/u164021/t1509295941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12368" cy="221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s://img0.liveinternet.ru/images/attach/c/0/40/730/40730448_DSCF4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312368" cy="2217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  <a:t>Плоскостные куклы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4536504" cy="49377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	Плоскостная кукла представляет собой модель куклы, вырезанной из плотного картона или тонкой фанеры. Как правило, руки куклы крепятся на шарнирах или на кнопках и являются свободно двигающимися. Такого рода куклы используются для работы с детьми, у которых имеются проблемы в общении, поведении, с нарушением образа «Я». Такая кукла может иметь сменный набор выражений лица, которые соответствуют различным эмоциональным состояниям.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26" name="Picture 2" descr="https://cs5.livemaster.ru/storage/b8/1a/c8b4a1594308d3229f7f3b004fd8--kukly-i-igrushki-karamelka-kukolka-iz-fetra-s-komplektom-od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271301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s://cs1.livemaster.ru/storage/c2/12/49eb15594bf95140ef95ca53dfw1--kukly-i-igrushki-palchikovyj-teatr-iz-fe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672408" cy="244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satMod val="130000"/>
                  </a:schemeClr>
                </a:solidFill>
              </a:rPr>
              <a:t>Перчаточные куклы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628800"/>
            <a:ext cx="4258816" cy="49377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altLang="ru-RU" sz="3200" b="1" i="1" dirty="0">
                <a:solidFill>
                  <a:srgbClr val="002060"/>
                </a:solidFill>
              </a:rPr>
              <a:t>	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</a:rPr>
              <a:t>Перчаточные куклы традиционно используются для детских кукольных театров, различных инсценировок, изображений сказок.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7650" name="Picture 2" descr="https://cs2.livemaster.ru/storage/6b/d1/190096a337e5b437ff8532fb70hn--kukly-i-igrushki-repka-nabor-perchatochnyh-igrus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34747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cs5.livemaster.ru/storage/7c/f7/99ad110d35a0169a3f6d5a9138t0--kukly-i-igrushki-nabor-tri-porosenka-kukly-perchat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Куклы - костюмы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4840" cy="4937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3600" b="1" dirty="0">
                <a:solidFill>
                  <a:schemeClr val="bg2">
                    <a:lumMod val="10000"/>
                  </a:schemeClr>
                </a:solidFill>
              </a:rPr>
              <a:t>	Объемные куклы традиционно используются для проигрывания ролевых игр. Это обычные игрушки размером в рост человека.</a:t>
            </a:r>
          </a:p>
          <a:p>
            <a:pPr algn="just"/>
            <a:endParaRPr lang="ru-RU" altLang="ru-RU" sz="3600" dirty="0"/>
          </a:p>
          <a:p>
            <a:pPr algn="just"/>
            <a:endParaRPr lang="ru-RU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73685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Cambria Math" pitchFamily="18" charset="0"/>
                <a:ea typeface="Cambria Math" pitchFamily="18" charset="0"/>
              </a:rPr>
              <a:t>Методика драматической </a:t>
            </a:r>
            <a:r>
              <a:rPr lang="ru-RU" sz="4000" b="1" dirty="0" err="1">
                <a:latin typeface="Cambria Math" pitchFamily="18" charset="0"/>
                <a:ea typeface="Cambria Math" pitchFamily="18" charset="0"/>
              </a:rPr>
              <a:t>психоэлевации</a:t>
            </a:r>
            <a:br>
              <a:rPr lang="ru-RU" sz="4000" b="1" dirty="0">
                <a:latin typeface="Cambria Math" pitchFamily="18" charset="0"/>
                <a:ea typeface="Cambria Math" pitchFamily="18" charset="0"/>
              </a:rPr>
            </a:br>
            <a:endParaRPr lang="ru-RU" sz="4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altLang="ru-RU" sz="3200" b="1" dirty="0">
                <a:solidFill>
                  <a:srgbClr val="002060"/>
                </a:solidFill>
              </a:rPr>
              <a:t>	Это комплексное воздействие на детей - невротиков с помощью разнообразных театральных приёмов: этюдов, игр, специально заданных ситуаций.</a:t>
            </a:r>
          </a:p>
          <a:p>
            <a:pPr marL="365760" indent="-283464" algn="just"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 	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Один из главных принципов - не лечение отдельного симптома или набора симптомов, а попытка проникнуть глубже, заглянуть в душу ребёнка, понять, чем же вызваны эти симптомы, где «поломка», что данному конкретному ребёнку мешает жить? Эту «поломку» авторы назвали патологической доминантой.</a:t>
            </a:r>
          </a:p>
          <a:p>
            <a:pPr marL="365760" indent="-283464" algn="just">
              <a:buNone/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    Методика позволяет работать с детьми самого разного возраста: от четырёх до четырнадцати.</a:t>
            </a:r>
            <a:endParaRPr lang="ru-RU" altLang="ru-RU" sz="32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satMod val="130000"/>
                  </a:schemeClr>
                </a:solidFill>
              </a:rPr>
              <a:t>Этапы драматической </a:t>
            </a:r>
            <a:r>
              <a:rPr lang="ru-RU" sz="3600" b="1" dirty="0" err="1">
                <a:solidFill>
                  <a:schemeClr val="tx2">
                    <a:satMod val="130000"/>
                  </a:schemeClr>
                </a:solidFill>
              </a:rPr>
              <a:t>психоэлевации</a:t>
            </a:r>
            <a:r>
              <a:rPr lang="ru-RU" sz="3600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Работа с куклами начинается уже на этапе диагностики. Перед ребёнком раскладывают куклы: медведь, зайчик, волк, мальчик, мужчина, женщина, девочка, малыш, баба-яга, клоун, непонятная фигура с глазами.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Ребёнку предлагается выбрать понравившуюся куклу, взять её и зайти с ней за ширму. Уже сам выбор игрушки может о многом рассказать. Если ребёнок выбирает зайчика, можно заподозрить у него страхи, особенно если он про них не говорит. Если выбирает волка- можно предположить проявление агрессивности, непонятную фигуру с глазами часто выбирают расторможенные психопаты. Когда выбор сделан, с куклой на ширме разворачивается диалог.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Первый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	Условно называется «Лечебные этюды» и длится почти три недели, в течении которых проходят восемь занятий. Большое внимание уделяется работе дома, где дети вместе с родителями репетируют те сценки, которые им задают терапевты. Хотя работа проводится в группе, дети уже со второго занятия получают  индивидуальные задания, то есть идут по индивидуальной программе.</a:t>
            </a:r>
          </a:p>
          <a:p>
            <a:pPr marL="365760" indent="-283464">
              <a:buFont typeface="Wingdings 2"/>
              <a:buChar char=""/>
              <a:defRPr/>
            </a:pP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Consolas" pitchFamily="49" charset="0"/>
              </a:rPr>
              <a:t>Что такое </a:t>
            </a:r>
            <a:r>
              <a:rPr lang="ru-RU" sz="2400" b="1" dirty="0" err="1">
                <a:latin typeface="Consolas" pitchFamily="49" charset="0"/>
              </a:rPr>
              <a:t>куклотерапия</a:t>
            </a:r>
            <a:endParaRPr lang="ru-RU" sz="2400" b="1" dirty="0">
              <a:latin typeface="Consolas" pitchFamily="49" charset="0"/>
            </a:endParaRPr>
          </a:p>
          <a:p>
            <a:pPr algn="just"/>
            <a:r>
              <a:rPr lang="ru-RU" sz="2400" b="1" dirty="0">
                <a:latin typeface="Consolas" pitchFamily="49" charset="0"/>
              </a:rPr>
              <a:t>Ее цель и функции</a:t>
            </a:r>
          </a:p>
          <a:p>
            <a:pPr algn="just"/>
            <a:r>
              <a:rPr lang="ru-RU" sz="2400" b="1" dirty="0">
                <a:latin typeface="Consolas" pitchFamily="49" charset="0"/>
              </a:rPr>
              <a:t>Методика и этапы работы кукольного театра</a:t>
            </a:r>
          </a:p>
          <a:p>
            <a:pPr algn="just"/>
            <a:r>
              <a:rPr lang="ru-RU" sz="2400" b="1" dirty="0">
                <a:latin typeface="Consolas" pitchFamily="49" charset="0"/>
              </a:rPr>
              <a:t>Игра с куклой</a:t>
            </a:r>
          </a:p>
          <a:p>
            <a:pPr algn="just"/>
            <a:r>
              <a:rPr lang="ru-RU" sz="2400" b="1" dirty="0">
                <a:latin typeface="Consolas" pitchFamily="49" charset="0"/>
              </a:rPr>
              <a:t>Этапы процесса </a:t>
            </a:r>
            <a:r>
              <a:rPr lang="ru-RU" sz="2400" b="1" dirty="0" err="1">
                <a:latin typeface="Consolas" pitchFamily="49" charset="0"/>
              </a:rPr>
              <a:t>куклотерапии</a:t>
            </a:r>
            <a:endParaRPr lang="ru-RU" sz="2400" b="1" dirty="0">
              <a:latin typeface="Consolas" pitchFamily="49" charset="0"/>
            </a:endParaRPr>
          </a:p>
          <a:p>
            <a:pPr algn="just"/>
            <a:r>
              <a:rPr lang="ru-RU" sz="2400" b="1" dirty="0">
                <a:latin typeface="Consolas" pitchFamily="49" charset="0"/>
              </a:rPr>
              <a:t>Виды кукол </a:t>
            </a:r>
          </a:p>
          <a:p>
            <a:pPr algn="just"/>
            <a:r>
              <a:rPr lang="ru-RU" sz="2400" b="1" dirty="0">
                <a:latin typeface="Consolas" pitchFamily="49" charset="0"/>
              </a:rPr>
              <a:t>Методика драматической </a:t>
            </a:r>
            <a:r>
              <a:rPr lang="ru-RU" sz="2400" b="1" dirty="0" err="1">
                <a:latin typeface="Consolas" pitchFamily="49" charset="0"/>
              </a:rPr>
              <a:t>психоэлевации</a:t>
            </a:r>
            <a:endParaRPr lang="ru-RU" sz="2400" b="1" dirty="0">
              <a:latin typeface="Consolas" pitchFamily="49" charset="0"/>
            </a:endParaRPr>
          </a:p>
          <a:p>
            <a:pPr algn="just"/>
            <a:r>
              <a:rPr lang="ru-RU" sz="2400" b="1" dirty="0">
                <a:latin typeface="Consolas" pitchFamily="49" charset="0"/>
              </a:rPr>
              <a:t>Этапы драматической </a:t>
            </a:r>
            <a:r>
              <a:rPr lang="ru-RU" sz="2400" b="1" dirty="0" err="1">
                <a:latin typeface="Consolas" pitchFamily="49" charset="0"/>
              </a:rPr>
              <a:t>психоэлевации</a:t>
            </a:r>
            <a:r>
              <a:rPr lang="ru-RU" sz="2400" b="1" dirty="0">
                <a:latin typeface="Consolas" pitchFamily="49" charset="0"/>
              </a:rPr>
              <a:t> </a:t>
            </a:r>
          </a:p>
          <a:p>
            <a:pPr algn="just"/>
            <a:r>
              <a:rPr lang="ru-RU" sz="2400" b="1" dirty="0">
                <a:latin typeface="Consolas" pitchFamily="49" charset="0"/>
              </a:rPr>
              <a:t>Плюсы и минусы </a:t>
            </a:r>
            <a:r>
              <a:rPr lang="ru-RU" sz="2400" b="1" dirty="0" err="1">
                <a:latin typeface="Consolas" pitchFamily="49" charset="0"/>
              </a:rPr>
              <a:t>кукотерапии</a:t>
            </a:r>
            <a:endParaRPr lang="ru-RU" sz="2400" b="1" dirty="0"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Второй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algn="ctr"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Это лечебный спектакль.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    Многим здоровым взрослым хочется побыть на сцене, а представляете, как этого жаждет больной ребёнок, остро нуждающийся в </a:t>
            </a:r>
            <a:r>
              <a:rPr lang="ru-RU" b="1" dirty="0" err="1">
                <a:solidFill>
                  <a:srgbClr val="002060"/>
                </a:solidFill>
              </a:rPr>
              <a:t>гиперкомпенсации</a:t>
            </a:r>
            <a:r>
              <a:rPr lang="ru-RU" b="1" dirty="0">
                <a:solidFill>
                  <a:srgbClr val="002060"/>
                </a:solidFill>
              </a:rPr>
              <a:t>?! Репетиции длятся около месяца, иногда полтора. Куклы, декорации, костюмы и прочие атрибуты участники спектакля делают сами. Родители тоже принимают участие в спектакле, и конечно, их роли разрабатываются так же тщательно, как и детские. 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    На втором этапе продолжается, уже на более глубинном уровне, работа с патологической доминантой. К концу второго этапа сквозь типаж проступает доминирующая личность. Это можно сравнить с гусеницей, которой надо сначала окуклиться, чтобы превратиться в бабочку. А потом, воспаряя, бабочка оставляет на земле ненужную ей больше оболочку - кокон. То же самой происходит с окрепшей, окрылённой душой.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Плюсы и минусы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/>
              <a:t>+</a:t>
            </a:r>
            <a:r>
              <a:rPr lang="ru-RU" dirty="0"/>
              <a:t> При помощи кукол можно совершить увлекательное путешествие в королевство внутреннего мира по книге И. </a:t>
            </a:r>
            <a:r>
              <a:rPr lang="ru-RU" dirty="0" err="1"/>
              <a:t>Вачкова</a:t>
            </a:r>
            <a:r>
              <a:rPr lang="ru-RU" dirty="0"/>
              <a:t> «Психология для малышей», где волшебницы- потребности наколдовывают  эмоции, где растут деревья-характеры, цветут цветы-способности.</a:t>
            </a:r>
          </a:p>
          <a:p>
            <a:pPr>
              <a:buNone/>
            </a:pPr>
            <a:r>
              <a:rPr lang="ru-RU" sz="4800" dirty="0"/>
              <a:t>-	</a:t>
            </a:r>
            <a:r>
              <a:rPr lang="ru-RU" sz="2800" dirty="0"/>
              <a:t> Действительно, куклы могут многое но не нужно забывать, что все-таки и учат, и лечат не куклы, а люди, и поэтому многое зависит от того в чьих руках они оказываются.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/>
              <a:t>		СПАСИБО ЗА ВНИМАНИЕ!!!!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221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Cambria Math" pitchFamily="18" charset="0"/>
                <a:ea typeface="Cambria Math" pitchFamily="18" charset="0"/>
              </a:rPr>
              <a:t>Что такое </a:t>
            </a:r>
            <a:r>
              <a:rPr lang="ru-RU" sz="4000" b="1" dirty="0" err="1">
                <a:latin typeface="Cambria Math" pitchFamily="18" charset="0"/>
                <a:ea typeface="Cambria Math" pitchFamily="18" charset="0"/>
              </a:rPr>
              <a:t>куклотерапия</a:t>
            </a:r>
            <a:br>
              <a:rPr lang="ru-RU" sz="4000" b="1" dirty="0">
                <a:latin typeface="Cambria Math" pitchFamily="18" charset="0"/>
                <a:ea typeface="Cambria Math" pitchFamily="18" charset="0"/>
              </a:rPr>
            </a:br>
            <a:endParaRPr lang="ru-RU" sz="4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6988" algn="just">
              <a:defRPr/>
            </a:pPr>
            <a:r>
              <a:rPr lang="ru-RU" altLang="ru-RU" b="1" dirty="0" err="1">
                <a:solidFill>
                  <a:schemeClr val="bg2">
                    <a:lumMod val="10000"/>
                  </a:schemeClr>
                </a:solidFill>
              </a:rPr>
              <a:t>Куклотерапия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 - это частный раздел </a:t>
            </a:r>
            <a:r>
              <a:rPr lang="ru-RU" altLang="ru-RU" b="1" dirty="0" err="1">
                <a:solidFill>
                  <a:schemeClr val="bg2">
                    <a:lumMod val="10000"/>
                  </a:schemeClr>
                </a:solidFill>
              </a:rPr>
              <a:t>арттерапии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 (терапии искусством), основным приемом которого является использование идентификации и обособления как основных механизмов развития личности. </a:t>
            </a:r>
          </a:p>
          <a:p>
            <a:pPr marL="26988" algn="just"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Раздел частной психотерапии (</a:t>
            </a:r>
            <a:r>
              <a:rPr lang="ru-RU" altLang="ru-RU" b="1" dirty="0" err="1">
                <a:solidFill>
                  <a:schemeClr val="bg2">
                    <a:lumMod val="10000"/>
                  </a:schemeClr>
                </a:solidFill>
              </a:rPr>
              <a:t>арттерапии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), использующий в качестве основного приема </a:t>
            </a:r>
            <a:r>
              <a:rPr lang="ru-RU" altLang="ru-RU" b="1" dirty="0" err="1">
                <a:solidFill>
                  <a:schemeClr val="bg2">
                    <a:lumMod val="10000"/>
                  </a:schemeClr>
                </a:solidFill>
              </a:rPr>
              <a:t>психокоррекционного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  воздействия   куклу, как промежуточный объект взаимодействия ребенка и взрослого. Идентифицируя себя определенным образом, ребенок в условной ситуации проецирует свой внутренний мир и испытывает реальные чувства, диагностируемые, направляемые и корректируемые психологом.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Cambria Math" pitchFamily="18" charset="0"/>
                <a:ea typeface="Cambria Math" pitchFamily="18" charset="0"/>
              </a:rPr>
              <a:t>Цель и функции</a:t>
            </a:r>
            <a:endParaRPr lang="ru-RU" sz="4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000" b="1" u="sng" dirty="0">
                <a:solidFill>
                  <a:schemeClr val="bg2">
                    <a:lumMod val="10000"/>
                  </a:schemeClr>
                </a:solidFill>
              </a:rPr>
              <a:t>Цель </a:t>
            </a:r>
            <a:r>
              <a:rPr lang="ru-RU" sz="2000" b="1" u="sng" dirty="0" err="1">
                <a:solidFill>
                  <a:schemeClr val="bg2">
                    <a:lumMod val="10000"/>
                  </a:schemeClr>
                </a:solidFill>
              </a:rPr>
              <a:t>куклотерапии</a:t>
            </a:r>
            <a:r>
              <a:rPr lang="ru-RU" sz="20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/>
              <a:t>- </a:t>
            </a: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>помочь ликвидировать болезненные переживания, укрепить психическое здоровье, улучшить социальную адаптацию, развить самосознание, разрешить конфликты в условиях коллективной творческой деятельности.</a:t>
            </a:r>
          </a:p>
          <a:p>
            <a:pPr algn="ctr">
              <a:buNone/>
            </a:pPr>
            <a:r>
              <a:rPr lang="ru-RU" b="1" u="sng" dirty="0">
                <a:solidFill>
                  <a:schemeClr val="bg2">
                    <a:lumMod val="10000"/>
                  </a:schemeClr>
                </a:solidFill>
              </a:rPr>
              <a:t>Функции </a:t>
            </a:r>
            <a:r>
              <a:rPr lang="ru-RU" b="1" u="sng" dirty="0" err="1">
                <a:solidFill>
                  <a:schemeClr val="bg2">
                    <a:lumMod val="10000"/>
                  </a:schemeClr>
                </a:solidFill>
              </a:rPr>
              <a:t>куклотерапии</a:t>
            </a:r>
            <a:r>
              <a:rPr lang="ru-RU" b="1" u="sng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365760" indent="-283464">
              <a:buNone/>
              <a:defRPr/>
            </a:pPr>
            <a:r>
              <a:rPr lang="ru-RU" dirty="0"/>
              <a:t>	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коммуникативная  - установление эмоционального контакта, объединение детей в коллектив;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	релаксационная – снятие эмоционального напряжения;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	воспитательная –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психокоррекция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проявление личности в игровых моделях жизненных ситуаций;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	развивающая – развитие психических процессов (памяти, внимания, восприятия и т.д.), моторики;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обучающуая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– обогащение информацией об окружающем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Методика и этапы работы кукольного театра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1. Диагностика. Отбор детей с повышенным уровнем тревожности для участия в спектакле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куклотерапии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2. Подготовка к спектаклю: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отбор репертуара для детского кукольного театра (выбор сценария будущего спектакля, внесение “ситуаций повышенной тревожности”), эмоциональная подзарядка детей, психологическая поддержка детей в момент выхода к зрителям; изготовление облегченных кукол для детей, привлечение детей-актеров к созданию образа куклы;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начало вживания в образ куклы;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изучение индивидуальных особенностей каждого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3. Рассказ и беседа по сценарию спектакля: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альтернативный выбор: “Кто бы кого хотел сыграть?”; распределение ролей с учетом изученных особенностей ребенка;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внутреннее самоопределение, анализ внутренних резервов самим ребенком, “примерка” к роли; “Я очень хочу сыграть”, “Я сделаю все, чтобы сыграть”.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4. Встреча с родителями детей. Выработка правильного стиля взаимодействия с ребенком в семье.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5. Репетиции по отдельным сценкам.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6. Использование анализа детей.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7. Видеосъемка отдельных сцен спектакля и просмотр с обсуждением.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8. Проигрывание отдельных сценок в театральных уголках.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Методика и этапы работы кукольного театра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Игра с куклой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15000" cy="53781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ru-RU" sz="2800" b="1" dirty="0">
                <a:solidFill>
                  <a:srgbClr val="002060"/>
                </a:solidFill>
              </a:rPr>
              <a:t>Кукла</a:t>
            </a:r>
            <a:r>
              <a:rPr lang="ru-RU" dirty="0">
                <a:solidFill>
                  <a:srgbClr val="002060"/>
                </a:solidFill>
              </a:rPr>
              <a:t> 	—	</a:t>
            </a:r>
            <a:r>
              <a:rPr lang="ru-RU" sz="2800" b="1" dirty="0">
                <a:solidFill>
                  <a:srgbClr val="002060"/>
                </a:solidFill>
              </a:rPr>
              <a:t>предмет в виде человека или 	животного, сделанный из фарфора, пластика, 	бумаги, дерева и других материалов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365760" indent="-283464" algn="just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	Игра с ней - это тот мир реальности, в котором живет ребенок.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Куклотерапия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позволяет объединить интересы ребенка и коррекционные задачи психолога, дает возможность самого естественного и безболезненного вмешательства взрослого в психику ребенка с целью ее коррекции или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психопрофилактики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 Используется этот метод в целях профилактики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дезадаптивного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поведения. Коррекция протестного, оппозиционного, демонстративного поведения достигается путем разыгрывания на куклах в паре с родителями или сверстниками типичных конфликтных ситуаций, взятых из жизни ребенка.</a:t>
            </a:r>
          </a:p>
          <a:p>
            <a:pPr marL="365760" indent="-283464" algn="just">
              <a:buFont typeface="Wingdings 2"/>
              <a:buChar char=""/>
              <a:defRPr/>
            </a:pP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6" name="Picture 2" descr="https://toystown.ru/upload/iblock/4fb/4fbd7fdea1a6126a8f1362af9c0490e5.jpeg"/>
          <p:cNvPicPr>
            <a:picLocks noChangeAspect="1" noChangeArrowheads="1"/>
          </p:cNvPicPr>
          <p:nvPr/>
        </p:nvPicPr>
        <p:blipFill>
          <a:blip r:embed="rId2" cstate="print"/>
          <a:srcRect l="11592" r="21755"/>
          <a:stretch>
            <a:fillRect/>
          </a:stretch>
        </p:blipFill>
        <p:spPr bwMode="auto">
          <a:xfrm>
            <a:off x="6660232" y="1700808"/>
            <a:ext cx="165618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Этапы процесса </a:t>
            </a:r>
            <a:r>
              <a:rPr lang="ru-RU" sz="3600" b="1" dirty="0" err="1">
                <a:latin typeface="Cambria Math" pitchFamily="18" charset="0"/>
                <a:ea typeface="Cambria Math" pitchFamily="18" charset="0"/>
              </a:rPr>
              <a:t>куклотерапии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Процесс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куклотерапии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проходит в два этапа: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1.      Изготовление кукол.</a:t>
            </a:r>
          </a:p>
          <a:p>
            <a:pPr marL="365760" indent="-283464"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2.      Использование кукол для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отреагирования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значимых эмоциональных состояний. Процесс изготовления кукол также является коррекционным. Увлекаясь процессом изготовления кукол, дети становятся более спокойными, уравновешенными. Во время работы у них развивается произвольность психических процессов, появляются навыки концентрации внимания, усидчивости, развивается воображение.</a:t>
            </a:r>
          </a:p>
          <a:p>
            <a:pPr marL="365760" indent="-283464">
              <a:buFont typeface="Wingdings 2"/>
              <a:buChar char=""/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Виды кукол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tx2">
                    <a:satMod val="130000"/>
                  </a:schemeClr>
                </a:solidFill>
              </a:rPr>
              <a:t>куклотерапии</a:t>
            </a:r>
            <a:r>
              <a:rPr lang="ru-RU" sz="2800" b="1" dirty="0">
                <a:solidFill>
                  <a:schemeClr val="tx2">
                    <a:satMod val="130000"/>
                  </a:schemeClr>
                </a:solidFill>
              </a:rPr>
              <a:t> используются такие варианты кукол: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-куклы-марионетки, 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-пальчиковые куклы, 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-теневые куклы, 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-веревочные куклы,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-плоскостные куклы,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-перчаточные куклы,</a:t>
            </a:r>
          </a:p>
          <a:p>
            <a:pPr algn="ctr">
              <a:buNone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</a:rPr>
              <a:t>-куклы-костюмы.</a:t>
            </a:r>
            <a:endParaRPr lang="ru-RU" altLang="ru-RU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</TotalTime>
  <Words>1655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Bookman Old Style</vt:lpstr>
      <vt:lpstr>Calibri</vt:lpstr>
      <vt:lpstr>Cambria</vt:lpstr>
      <vt:lpstr>Cambria Math</vt:lpstr>
      <vt:lpstr>Consolas</vt:lpstr>
      <vt:lpstr>Gill Sans MT</vt:lpstr>
      <vt:lpstr>PT Astra Serif</vt:lpstr>
      <vt:lpstr>Wingdings</vt:lpstr>
      <vt:lpstr>Wingdings 2</vt:lpstr>
      <vt:lpstr>Wingdings 3</vt:lpstr>
      <vt:lpstr>Начальная</vt:lpstr>
      <vt:lpstr>Муниципальное бюджетное общеобразовательное учреждение "Центр образования № 9 имени генерала Аркадия Николаевича Ермакова"    «Нетрадиционные методы работы в дошкольном образовании»  Доклад на тему: «Куклотерапия» </vt:lpstr>
      <vt:lpstr>Содержание</vt:lpstr>
      <vt:lpstr>Что такое куклотерапия </vt:lpstr>
      <vt:lpstr>Цель и функции</vt:lpstr>
      <vt:lpstr>Методика и этапы работы кукольного театра</vt:lpstr>
      <vt:lpstr>Методика и этапы работы кукольного театра</vt:lpstr>
      <vt:lpstr>Игра с куклой</vt:lpstr>
      <vt:lpstr>Этапы процесса куклотерапии </vt:lpstr>
      <vt:lpstr>Виды кукол</vt:lpstr>
      <vt:lpstr>Куклы - марионетки</vt:lpstr>
      <vt:lpstr>Пальчиковые куклы</vt:lpstr>
      <vt:lpstr>Теневые куклы</vt:lpstr>
      <vt:lpstr>Веревочные куклы</vt:lpstr>
      <vt:lpstr>Плоскостные куклы</vt:lpstr>
      <vt:lpstr>Перчаточные куклы</vt:lpstr>
      <vt:lpstr>Куклы - костюмы</vt:lpstr>
      <vt:lpstr>Методика драматической психоэлевации </vt:lpstr>
      <vt:lpstr>Этапы драматической психоэлевации </vt:lpstr>
      <vt:lpstr>Первый этап</vt:lpstr>
      <vt:lpstr>Второй этап</vt:lpstr>
      <vt:lpstr>Плюсы и минусы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МИНОБРНАУКИ РОССИИ Федеральное государственное бюджетное образовательное учреждение высшего образования «Тульский государственный педагогический университет им. Л.Н. Толстого»    «Нетрадиционные методы работы в специальном образовании»  Доклад на тему: «Куклотерапия»</dc:title>
  <dc:creator>Роман Сутягин</dc:creator>
  <cp:lastModifiedBy>Галина</cp:lastModifiedBy>
  <cp:revision>5</cp:revision>
  <dcterms:created xsi:type="dcterms:W3CDTF">2021-03-09T15:14:31Z</dcterms:created>
  <dcterms:modified xsi:type="dcterms:W3CDTF">2025-04-29T10:58:37Z</dcterms:modified>
</cp:coreProperties>
</file>