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77" r:id="rId3"/>
    <p:sldId id="278" r:id="rId4"/>
    <p:sldId id="280" r:id="rId5"/>
    <p:sldId id="279" r:id="rId6"/>
    <p:sldId id="281" r:id="rId7"/>
    <p:sldId id="282" r:id="rId8"/>
    <p:sldId id="284" r:id="rId9"/>
    <p:sldId id="283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94253" autoAdjust="0"/>
  </p:normalViewPr>
  <p:slideViewPr>
    <p:cSldViewPr snapToGrid="0">
      <p:cViewPr varScale="1">
        <p:scale>
          <a:sx n="106" d="100"/>
          <a:sy n="106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616B-FA48-40B3-AF37-F0AA001F4BD6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AD83-B9AF-4939-856B-136516D9E0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70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AD83-B9AF-4939-856B-136516D9E05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88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AD83-B9AF-4939-856B-136516D9E05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21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6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70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8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F52680-5A90-409D-B9FF-BD278F444A58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E43EC-30BB-4B11-84F5-C8EA0DD96F0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7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10.png"/><Relationship Id="rId7" Type="http://schemas.openxmlformats.org/officeDocument/2006/relationships/image" Target="../media/image7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78.png"/><Relationship Id="rId9" Type="http://schemas.openxmlformats.org/officeDocument/2006/relationships/image" Target="../media/image77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image" Target="../media/image8.png"/><Relationship Id="rId10" Type="http://schemas.openxmlformats.org/officeDocument/2006/relationships/image" Target="../media/image161.png"/><Relationship Id="rId4" Type="http://schemas.openxmlformats.org/officeDocument/2006/relationships/image" Target="../media/image7.png"/><Relationship Id="rId9" Type="http://schemas.openxmlformats.org/officeDocument/2006/relationships/image" Target="../media/image151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1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07" y="3510678"/>
            <a:ext cx="2160920" cy="183413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674" y="3527647"/>
            <a:ext cx="2148650" cy="18002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71" y="3527648"/>
            <a:ext cx="2115017" cy="18054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646149"/>
            <a:ext cx="1219199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КРИВЫЕ В ПОЛЯРНОЙ СИСТЕМЕ КООРДИНАТ</a:t>
            </a:r>
            <a:endParaRPr lang="ru-RU" sz="60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59" y="443579"/>
            <a:ext cx="2638265" cy="99592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81" y="271563"/>
            <a:ext cx="1504752" cy="128449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089" y="299294"/>
            <a:ext cx="1520961" cy="128449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7107" y="299294"/>
            <a:ext cx="1504753" cy="128449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962" y="5344816"/>
            <a:ext cx="11950575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endParaRPr lang="ru-RU" sz="1600" b="1" cap="all" dirty="0" smtClean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Козырева Алла В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ячеславовна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Сухорукова анна </a:t>
            </a:r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шевяков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 </a:t>
            </a:r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даниил</a:t>
            </a:r>
            <a:r>
              <a:rPr lang="ru-RU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денисович</a:t>
            </a:r>
            <a:endParaRPr lang="ru-RU" sz="16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кривой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640330" y="6304002"/>
            <a:ext cx="5693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05221" y="1030353"/>
                <a:ext cx="5170064" cy="2361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21" y="1030353"/>
                <a:ext cx="5170064" cy="23611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321122"/>
                  </p:ext>
                </p:extLst>
              </p:nvPr>
            </p:nvGraphicFramePr>
            <p:xfrm>
              <a:off x="805221" y="3299824"/>
              <a:ext cx="5170064" cy="1897993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705411"/>
                    <a:gridCol w="663454"/>
                    <a:gridCol w="900149"/>
                    <a:gridCol w="859571"/>
                    <a:gridCol w="1002831"/>
                    <a:gridCol w="1038648"/>
                  </a:tblGrid>
                  <a:tr h="83761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06038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18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800" dirty="0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18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321122"/>
                  </p:ext>
                </p:extLst>
              </p:nvPr>
            </p:nvGraphicFramePr>
            <p:xfrm>
              <a:off x="805221" y="3299824"/>
              <a:ext cx="5170064" cy="1897993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705411"/>
                    <a:gridCol w="663454"/>
                    <a:gridCol w="900149"/>
                    <a:gridCol w="859571"/>
                    <a:gridCol w="1002831"/>
                    <a:gridCol w="1038648"/>
                  </a:tblGrid>
                  <a:tr h="8376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725" r="-634483" b="-1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7339" t="-725" r="-575229" b="-1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52703" t="-725" r="-323649" b="-1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5248" t="-725" r="-239716" b="-1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4024" t="-725" r="-106098" b="-1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7076" t="-725" r="-1754" b="-127536"/>
                          </a:stretch>
                        </a:blipFill>
                      </a:tcPr>
                    </a:tc>
                  </a:tr>
                  <a:tr h="10603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79885" r="-634483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7339" t="-79885" r="-575229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52703" t="-79885" r="-323649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5248" t="-79885" r="-239716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4024" t="-79885" r="-106098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7076" t="-79885" r="-1754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6A66E1-A7E4-56FF-1AFE-74A039463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4" y="2655005"/>
            <a:ext cx="5191545" cy="254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7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система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1947" y="966864"/>
                <a:ext cx="117615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95325" algn="l"/>
                  </a:tabLst>
                </a:pP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задается точкой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называемой полюсом, лучом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называемой полярной осью, и единичным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того же направления, что и луч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7" y="966864"/>
                <a:ext cx="1176159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570" t="-9483" r="-279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351947" y="1820825"/>
            <a:ext cx="3514948" cy="2253716"/>
            <a:chOff x="182054" y="2405136"/>
            <a:chExt cx="2877778" cy="1677621"/>
          </a:xfrm>
        </p:grpSpPr>
        <p:cxnSp>
          <p:nvCxnSpPr>
            <p:cNvPr id="8" name="Прямая со стрелкой 7"/>
            <p:cNvCxnSpPr>
              <a:stCxn id="7" idx="6"/>
            </p:cNvCxnSpPr>
            <p:nvPr/>
          </p:nvCxnSpPr>
          <p:spPr>
            <a:xfrm>
              <a:off x="611560" y="3651870"/>
              <a:ext cx="230425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7" idx="0"/>
            </p:cNvCxnSpPr>
            <p:nvPr/>
          </p:nvCxnSpPr>
          <p:spPr>
            <a:xfrm flipV="1">
              <a:off x="539552" y="2859782"/>
              <a:ext cx="1440160" cy="72008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917504" y="2786903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182054" y="3651870"/>
                  <a:ext cx="45236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oMath>
                    </m:oMathPara>
                  </a14:m>
                  <a:endParaRPr lang="ru-RU" sz="2200" b="1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54" y="3651870"/>
                  <a:ext cx="452368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1738789" y="2405136"/>
                  <a:ext cx="124636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9" y="2405136"/>
                  <a:ext cx="1246367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488" b="-1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2639524" y="3588826"/>
                  <a:ext cx="4203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oMath>
                    </m:oMathPara>
                  </a14:m>
                  <a:endParaRPr lang="ru-RU" sz="2200" b="1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24" y="3588826"/>
                  <a:ext cx="420308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/>
            <p:cNvCxnSpPr/>
            <p:nvPr/>
          </p:nvCxnSpPr>
          <p:spPr>
            <a:xfrm>
              <a:off x="539552" y="3658076"/>
              <a:ext cx="86409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олилиния 14"/>
            <p:cNvSpPr/>
            <p:nvPr/>
          </p:nvSpPr>
          <p:spPr>
            <a:xfrm>
              <a:off x="1258159" y="3231338"/>
              <a:ext cx="370400" cy="446888"/>
            </a:xfrm>
            <a:custGeom>
              <a:avLst/>
              <a:gdLst>
                <a:gd name="connsiteX0" fmla="*/ 0 w 370400"/>
                <a:gd name="connsiteY0" fmla="*/ 0 h 446888"/>
                <a:gd name="connsiteX1" fmla="*/ 350635 w 370400"/>
                <a:gd name="connsiteY1" fmla="*/ 110003 h 446888"/>
                <a:gd name="connsiteX2" fmla="*/ 295633 w 370400"/>
                <a:gd name="connsiteY2" fmla="*/ 446888 h 4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400" h="446888">
                  <a:moveTo>
                    <a:pt x="0" y="0"/>
                  </a:moveTo>
                  <a:cubicBezTo>
                    <a:pt x="150681" y="17761"/>
                    <a:pt x="301363" y="35522"/>
                    <a:pt x="350635" y="110003"/>
                  </a:cubicBezTo>
                  <a:cubicBezTo>
                    <a:pt x="399907" y="184484"/>
                    <a:pt x="347770" y="315686"/>
                    <a:pt x="295633" y="446888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1577952" y="3075951"/>
                  <a:ext cx="45878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oMath>
                    </m:oMathPara>
                  </a14:m>
                  <a:endParaRPr lang="ru-RU" sz="2200" b="1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952" y="3075951"/>
                  <a:ext cx="458780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971937" y="2728484"/>
                  <a:ext cx="4203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oMath>
                    </m:oMathPara>
                  </a14:m>
                  <a:endParaRPr lang="ru-RU" sz="2200" b="1" dirty="0"/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937" y="2728484"/>
                  <a:ext cx="420308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Овал 6"/>
            <p:cNvSpPr/>
            <p:nvPr/>
          </p:nvSpPr>
          <p:spPr>
            <a:xfrm>
              <a:off x="467544" y="3579862"/>
              <a:ext cx="144016" cy="14401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99405" y="1694083"/>
                <a:ext cx="811413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Числа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ru-R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и</m:t>
                    </m:r>
                    <m:r>
                      <a:rPr lang="ru-R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ru-RU" sz="2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называются полярными координатами </a:t>
                </a:r>
                <a:r>
                  <a:rPr lang="ru-RU" sz="20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пишут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этом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называют</a:t>
                </a:r>
                <a:r>
                  <a:rPr lang="ru-RU" sz="2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полярным радиусом</a:t>
                </a:r>
                <a:r>
                  <a:rPr lang="ru-RU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полярным углом</a:t>
                </a:r>
                <a:r>
                  <a:rPr lang="ru-RU" sz="2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05" y="1694083"/>
                <a:ext cx="8114132" cy="1015663"/>
              </a:xfrm>
              <a:prstGeom prst="rect">
                <a:avLst/>
              </a:prstGeom>
              <a:blipFill rotWithShape="0">
                <a:blip r:embed="rId11"/>
                <a:stretch>
                  <a:fillRect l="-751" t="-3593" r="-826" b="-8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081590" y="2581840"/>
            <a:ext cx="811041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полярными и декартовыми координатами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714584" y="3060428"/>
                <a:ext cx="1612356" cy="80426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</m:eqArr>
                          <m:r>
                            <a:rPr lang="ru-R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84" y="3060428"/>
                <a:ext cx="1612356" cy="80426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601648" y="2941732"/>
                <a:ext cx="1741084" cy="97189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ru-RU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  <m:r>
                                <a:rPr lang="ru-R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ru-R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ru-RU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ru-R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48" y="2941732"/>
                <a:ext cx="1741084" cy="971897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Picture background">
            <a:extLst>
              <a:ext uri="{FF2B5EF4-FFF2-40B4-BE49-F238E27FC236}">
                <a16:creationId xmlns="" xmlns:a16="http://schemas.microsoft.com/office/drawing/2014/main" id="{7EF75442-CE72-1C29-1931-34E4DCCA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7" y="3651649"/>
            <a:ext cx="4679434" cy="26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81589" y="4174381"/>
                <a:ext cx="79893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95325" algn="l"/>
                  </a:tabLst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график симметричен относительно полярной оси.</a:t>
                </a:r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89" y="4174381"/>
                <a:ext cx="7989395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76" t="-10769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081589" y="3857481"/>
            <a:ext cx="811041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отметить: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081588" y="4533750"/>
                <a:ext cx="79893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95325" algn="l"/>
                  </a:tabLst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график симметричен относительно полюса.</a:t>
                </a:r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88" y="4533750"/>
                <a:ext cx="7989395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76" t="-10769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081588" y="4922684"/>
                <a:ext cx="79893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95325" algn="l"/>
                  </a:tabLst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линия замкнута.</a:t>
                </a:r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88" y="4922684"/>
                <a:ext cx="7989395" cy="400110"/>
              </a:xfrm>
              <a:prstGeom prst="rect">
                <a:avLst/>
              </a:prstGeom>
              <a:blipFill rotWithShape="0">
                <a:blip r:embed="rId17"/>
                <a:stretch>
                  <a:fillRect l="-76" t="-10769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081588" y="5325734"/>
                <a:ext cx="7989395" cy="99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95325" algn="l"/>
                  </a:tabLst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0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ru-RU" sz="20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линия состоит из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частей, получающихся друг из друга поворотами на углы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88" y="5325734"/>
                <a:ext cx="7989395" cy="997581"/>
              </a:xfrm>
              <a:prstGeom prst="rect">
                <a:avLst/>
              </a:prstGeom>
              <a:blipFill rotWithShape="0">
                <a:blip r:embed="rId18"/>
                <a:stretch>
                  <a:fillRect l="-840" r="-763" b="-4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9647" y="1114363"/>
            <a:ext cx="9680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азывается геометрическое место точек плоскости, расстояние от каждой из которых до данной точки, называемой центром, есть величина постоянная.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093" y="1162041"/>
            <a:ext cx="221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окружностью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93" y="3682480"/>
            <a:ext cx="2148650" cy="183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466602" y="5626851"/>
                <a:ext cx="1340432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02" y="5626851"/>
                <a:ext cx="134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230" y="3682480"/>
            <a:ext cx="2171795" cy="183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456199" y="5626851"/>
                <a:ext cx="1356462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99" y="5626851"/>
                <a:ext cx="135646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659439" y="5626851"/>
                <a:ext cx="816249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39" y="5626851"/>
                <a:ext cx="81624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20833" y="1760694"/>
            <a:ext cx="172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951" y="2127431"/>
                <a:ext cx="2646750" cy="51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" y="2127431"/>
                <a:ext cx="2646750" cy="514372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7951" y="2694509"/>
                <a:ext cx="2741648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" y="2694509"/>
                <a:ext cx="2741648" cy="5615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66536" y="2220135"/>
                <a:ext cx="23845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36" y="2220135"/>
                <a:ext cx="2384564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766536" y="2836415"/>
                <a:ext cx="26795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36" y="2836415"/>
                <a:ext cx="2679515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334909" y="2220830"/>
                <a:ext cx="34325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09" y="2220830"/>
                <a:ext cx="3432543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334908" y="2814486"/>
                <a:ext cx="34325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08" y="2814486"/>
                <a:ext cx="3432543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659439" y="2249896"/>
                <a:ext cx="35864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39" y="2249896"/>
                <a:ext cx="3586431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659439" y="2770008"/>
                <a:ext cx="35864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ru-RU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39" y="2770008"/>
                <a:ext cx="3586431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727347" y="2101305"/>
            <a:ext cx="0" cy="125584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67673" y="2098955"/>
            <a:ext cx="0" cy="125584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718859" y="2096949"/>
            <a:ext cx="0" cy="125584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7112" y="3748235"/>
            <a:ext cx="2148651" cy="183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6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98277" y="1013464"/>
            <a:ext cx="10215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заданной точки окружности, катящейся по неподвижной окружности равного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501" y="1013464"/>
            <a:ext cx="165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кардиоида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76" y="1919466"/>
            <a:ext cx="2160920" cy="183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74136" y="3828560"/>
                <a:ext cx="163217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6" y="3828560"/>
                <a:ext cx="163217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640" y="1961489"/>
            <a:ext cx="214865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099891" y="3828560"/>
                <a:ext cx="161614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91" y="3828560"/>
                <a:ext cx="16161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4224" y="1410209"/>
                <a:ext cx="19699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224" y="1410209"/>
                <a:ext cx="1969963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33640" y="1411495"/>
                <a:ext cx="18760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40" y="1411495"/>
                <a:ext cx="187609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623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7143E5E-F6E5-F0CB-422C-4E7D47B5C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58" y="2019428"/>
            <a:ext cx="2210406" cy="174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8F19E56-3E98-BD39-7EB8-8C5CC80A0E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65" y="1958979"/>
            <a:ext cx="2178049" cy="179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432009" y="3828560"/>
                <a:ext cx="163217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09" y="3828560"/>
                <a:ext cx="16321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941170" y="3828560"/>
                <a:ext cx="161614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170" y="3828560"/>
                <a:ext cx="161614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1736511" y="6304002"/>
            <a:ext cx="3770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093" y="1162041"/>
            <a:ext cx="322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Лемниската бернулли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501" y="1435563"/>
            <a:ext cx="11845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кривая, у которой произведение расстояний от каждой её точки до двух определенных точек (фокусов) неизменно и равняется квадрату половины расстояния между ними. Место пересечения лемнискаты с самой собой принято называть узловой или двойной точкой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7" y="2448315"/>
            <a:ext cx="3398757" cy="151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4501" y="4291933"/>
            <a:ext cx="17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8174" y="4307322"/>
                <a:ext cx="334546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74" y="4307322"/>
                <a:ext cx="3345468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2693" y="4307322"/>
                <a:ext cx="2001702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93" y="4307322"/>
                <a:ext cx="2001702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01" r="-1802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63446" y="4053727"/>
                <a:ext cx="3085268" cy="84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446" y="4053727"/>
                <a:ext cx="3085268" cy="8457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501" y="1013464"/>
            <a:ext cx="270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 АРХИМЕДА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68" y="3201732"/>
            <a:ext cx="1361617" cy="165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750754" y="4855124"/>
            <a:ext cx="24412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</a:t>
            </a:r>
          </a:p>
          <a:p>
            <a:pPr algn="ctr"/>
            <a:r>
              <a:rPr lang="ru-RU" sz="1400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математик, </a:t>
            </a:r>
          </a:p>
          <a:p>
            <a:pPr algn="ctr"/>
            <a:r>
              <a:rPr lang="ru-RU" sz="1400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 и инженер</a:t>
            </a:r>
          </a:p>
          <a:p>
            <a:pPr algn="ctr"/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(287 до н. э. – 212 до н. э., </a:t>
            </a:r>
          </a:p>
          <a:p>
            <a:pPr algn="ctr"/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Сиракузы, Сицилия)</a:t>
            </a:r>
            <a:endParaRPr lang="ru-RU" sz="1400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4501" y="1435563"/>
                <a:ext cx="118452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лоская кривая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траектория точки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которая равномерно движется вдоль луча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𝑂𝑉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равномерно вращается вокруг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1" y="1435563"/>
                <a:ext cx="1184528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63" t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54501" y="1887505"/>
            <a:ext cx="17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63684" y="2006764"/>
                <a:ext cx="2864630" cy="5798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;∞)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84" y="2006764"/>
                <a:ext cx="2864630" cy="5798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809" y="2900466"/>
            <a:ext cx="3013086" cy="297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10984" y="5952247"/>
                <a:ext cx="128073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984" y="5952247"/>
                <a:ext cx="128073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3721" r="-325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990" y="2900466"/>
            <a:ext cx="2966669" cy="295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50904" y="5952247"/>
                <a:ext cx="99982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04" y="5952247"/>
                <a:ext cx="999825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734" r="-4142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501" y="1013464"/>
            <a:ext cx="391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Логарифмическая спираль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4501" y="1435563"/>
                <a:ext cx="118452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лоская кривая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траектория точки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которая движется вдоль луча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𝑂𝑉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 скоростью пропорциональной расстоянию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 время как сам луч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𝑂𝑉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равномерно вращается вокруг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1" y="1435563"/>
                <a:ext cx="1184528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63" t="-3947" r="-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54501" y="2081321"/>
            <a:ext cx="17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2848" y="2189616"/>
                <a:ext cx="92858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48" y="2189616"/>
                <a:ext cx="928588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096" r="-191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434" y="2673479"/>
            <a:ext cx="2977931" cy="297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921" y="2673479"/>
            <a:ext cx="3000740" cy="297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01777" y="5789064"/>
                <a:ext cx="2201244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77" y="5789064"/>
                <a:ext cx="2201244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913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50615" y="5778432"/>
                <a:ext cx="237404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15" y="5778432"/>
                <a:ext cx="237404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777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кривых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501" y="1013464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роза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4501" y="1435563"/>
                <a:ext cx="118452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всякая точка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четырехлепестковой розы есть основание перпендикуляра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 отрезку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постоянной длины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движущемуся так, что концы его все время находятся на координатных осях.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1" y="1435563"/>
                <a:ext cx="11845283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3" t="-4673" r="-412"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54501" y="2081321"/>
            <a:ext cx="17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8628" y="2281376"/>
                <a:ext cx="3526972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2281376"/>
                <a:ext cx="3526972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88934" y="5583045"/>
                <a:ext cx="150534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34" y="5583045"/>
                <a:ext cx="1505348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3175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99135" y="2281376"/>
                <a:ext cx="3526972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35" y="2281376"/>
                <a:ext cx="352697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621" y="2802259"/>
            <a:ext cx="3376000" cy="259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8" y="2819412"/>
            <a:ext cx="3455171" cy="261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99439" y="5584947"/>
                <a:ext cx="1719317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39" y="5584947"/>
                <a:ext cx="1719317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2439" r="-348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9189"/>
            <a:ext cx="121919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кривой в полярной системе координат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36511" y="630400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8175" y="1030353"/>
                <a:ext cx="5170064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≤3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75" y="1030353"/>
                <a:ext cx="5170064" cy="19545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886668"/>
                  </p:ext>
                </p:extLst>
              </p:nvPr>
            </p:nvGraphicFramePr>
            <p:xfrm>
              <a:off x="968175" y="3299823"/>
              <a:ext cx="5170064" cy="2094132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705411"/>
                    <a:gridCol w="663454"/>
                    <a:gridCol w="900149"/>
                    <a:gridCol w="859571"/>
                    <a:gridCol w="1002831"/>
                    <a:gridCol w="1038648"/>
                  </a:tblGrid>
                  <a:tr h="112549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686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886668"/>
                  </p:ext>
                </p:extLst>
              </p:nvPr>
            </p:nvGraphicFramePr>
            <p:xfrm>
              <a:off x="968175" y="3299823"/>
              <a:ext cx="5170064" cy="2094132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705411"/>
                    <a:gridCol w="663454"/>
                    <a:gridCol w="900149"/>
                    <a:gridCol w="859571"/>
                    <a:gridCol w="1002831"/>
                    <a:gridCol w="1038648"/>
                  </a:tblGrid>
                  <a:tr h="11254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541" r="-635345" b="-8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7339" t="-541" r="-576147" b="-8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52703" t="-541" r="-324324" b="-8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5248" t="-541" r="-240426" b="-8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4024" t="-541" r="-106707" b="-8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7076" t="-541" r="-2339" b="-87027"/>
                          </a:stretch>
                        </a:blipFill>
                      </a:tcPr>
                    </a:tc>
                  </a:tr>
                  <a:tr h="9686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116981" r="-635345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7339" t="-116981" r="-576147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52703" t="-116981" r="-324324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5248" t="-116981" r="-240426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4024" t="-116981" r="-106707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7076" t="-116981" r="-2339" b="-12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51" y="1853960"/>
            <a:ext cx="4147023" cy="353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626</TotalTime>
  <Words>545</Words>
  <Application>Microsoft Office PowerPoint</Application>
  <PresentationFormat>Широкоэкранный</PresentationFormat>
  <Paragraphs>126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Calibri</vt:lpstr>
      <vt:lpstr>Calibri Light</vt:lpstr>
      <vt:lpstr>Cambria Math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Кривые в полярной системе координат.</dc:title>
  <dc:creator>Дмитрий Шевяков</dc:creator>
  <cp:lastModifiedBy>prep3_18</cp:lastModifiedBy>
  <cp:revision>54</cp:revision>
  <dcterms:created xsi:type="dcterms:W3CDTF">2024-12-17T17:27:44Z</dcterms:created>
  <dcterms:modified xsi:type="dcterms:W3CDTF">2025-04-15T08:45:44Z</dcterms:modified>
</cp:coreProperties>
</file>