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64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BF06-A6D4-4BC9-B206-343F6745E11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CA81-7BB6-4D3A-A56C-2F7D571E5326}" type="slidenum">
              <a:rPr lang="ru-RU" smtClean="0"/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8BF06-A6D4-4BC9-B206-343F6745E1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DCA81-7BB6-4D3A-A56C-2F7D571E5326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39022" cy="3292864"/>
          </a:xfrm>
        </p:spPr>
        <p:txBody>
          <a:bodyPr/>
          <a:lstStyle/>
          <a:p>
            <a:pPr algn="ctr"/>
            <a:r>
              <a:rPr lang="ru-RU" sz="2000" dirty="0" err="1" smtClean="0">
                <a:latin typeface="Sylfaen" panose="010A0502050306030303" pitchFamily="18" charset="0"/>
              </a:rPr>
              <a:t>МАДОУ</a:t>
            </a:r>
            <a:r>
              <a:rPr lang="ru-RU" sz="2000" dirty="0" smtClean="0">
                <a:latin typeface="Sylfaen" panose="010A0502050306030303" pitchFamily="18" charset="0"/>
              </a:rPr>
              <a:t> «Промышленновский детский сад «Сказка»</a:t>
            </a:r>
            <a:br>
              <a:rPr lang="ru-RU" sz="2000" dirty="0" smtClean="0">
                <a:latin typeface="Sylfaen" panose="010A0502050306030303" pitchFamily="18" charset="0"/>
              </a:rPr>
            </a:br>
            <a:br>
              <a:rPr lang="ru-RU" sz="2000" dirty="0">
                <a:latin typeface="Sylfaen" panose="010A0502050306030303" pitchFamily="18" charset="0"/>
              </a:rPr>
            </a:br>
            <a:br>
              <a:rPr lang="ru-RU" sz="1600" dirty="0" smtClean="0">
                <a:latin typeface="Sylfaen" panose="010A0502050306030303" pitchFamily="18" charset="0"/>
              </a:rPr>
            </a:br>
            <a:br>
              <a:rPr lang="ru-RU" sz="1600" dirty="0">
                <a:latin typeface="Sylfaen" panose="010A0502050306030303" pitchFamily="18" charset="0"/>
              </a:rPr>
            </a:br>
            <a:br>
              <a:rPr lang="ru-RU" sz="1600" dirty="0" smtClean="0">
                <a:latin typeface="Sylfaen" panose="010A0502050306030303" pitchFamily="18" charset="0"/>
              </a:rPr>
            </a:br>
            <a:br>
              <a:rPr lang="ru-RU" sz="1600" dirty="0">
                <a:latin typeface="Sylfaen" panose="010A0502050306030303" pitchFamily="18" charset="0"/>
              </a:rPr>
            </a:br>
            <a:br>
              <a:rPr lang="ru-RU" sz="1600" dirty="0" smtClean="0">
                <a:latin typeface="Sylfaen" panose="010A0502050306030303" pitchFamily="18" charset="0"/>
              </a:rPr>
            </a:br>
            <a:r>
              <a:rPr lang="ru-RU" sz="4400" dirty="0" smtClean="0">
                <a:latin typeface="Sylfaen" panose="010A0502050306030303" pitchFamily="18" charset="0"/>
              </a:rPr>
              <a:t>Краткосрочный проект </a:t>
            </a:r>
            <a:r>
              <a:rPr lang="ru-RU" sz="5400" dirty="0" smtClean="0">
                <a:latin typeface="Sylfaen" panose="010A0502050306030303" pitchFamily="18" charset="0"/>
              </a:rPr>
              <a:t>«Речевой </a:t>
            </a:r>
            <a:r>
              <a:rPr lang="ru-RU" sz="5400" dirty="0">
                <a:latin typeface="Sylfaen" panose="010A0502050306030303" pitchFamily="18" charset="0"/>
              </a:rPr>
              <a:t>снежок»</a:t>
            </a:r>
            <a:endParaRPr lang="ru-RU" sz="5400" dirty="0"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861048"/>
            <a:ext cx="4932040" cy="27363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Автор проекта: Степанова </a:t>
            </a:r>
            <a:r>
              <a:rPr lang="ru-RU" dirty="0" err="1" smtClean="0">
                <a:solidFill>
                  <a:schemeClr val="tx1"/>
                </a:solidFill>
              </a:rPr>
              <a:t>Е.П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разновозрастной группы 5-7 лет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267543"/>
          </a:xfrm>
        </p:spPr>
        <p:txBody>
          <a:bodyPr/>
          <a:lstStyle/>
          <a:p>
            <a:pPr algn="just"/>
            <a:r>
              <a:rPr lang="ru-RU" sz="2400" dirty="0" smtClean="0"/>
              <a:t>Речевая разминка. Звуковая гимнастика для весёлого языка. Игры на развитие речевого дыхания. Рассказывание по сюжетным картинкам.</a:t>
            </a:r>
            <a:endParaRPr lang="ru-RU" sz="2400" dirty="0"/>
          </a:p>
        </p:txBody>
      </p:sp>
      <p:pic>
        <p:nvPicPr>
          <p:cNvPr id="6146" name="Picture 2" descr="C:\Users\ДНС\Desktop\мама\20190109_102758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0003" y="2254573"/>
            <a:ext cx="5006181" cy="37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352928" cy="1212507"/>
          </a:xfrm>
        </p:spPr>
        <p:txBody>
          <a:bodyPr/>
          <a:lstStyle/>
          <a:p>
            <a:pPr algn="just"/>
            <a:r>
              <a:rPr lang="ru-RU" sz="2400" dirty="0" smtClean="0"/>
              <a:t>Дидактические игры: «Телерепортёр: осенний репортаж с улиц посёлка», «Справочное бюро», «Зимние слова», «Цветик-</a:t>
            </a:r>
            <a:r>
              <a:rPr lang="ru-RU" sz="2400" dirty="0" err="1" smtClean="0"/>
              <a:t>семицветик</a:t>
            </a:r>
            <a:r>
              <a:rPr lang="ru-RU" sz="2400" dirty="0" smtClean="0"/>
              <a:t>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2" name="Picture 4" descr="C:\Users\ДНС\Desktop\мама\20190109_121813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2918" y="2257253"/>
            <a:ext cx="5027635" cy="37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НС\Desktop\мама\20190122_155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0129" y="2452404"/>
            <a:ext cx="4284572" cy="32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8208912" cy="1097092"/>
          </a:xfrm>
        </p:spPr>
        <p:txBody>
          <a:bodyPr/>
          <a:lstStyle/>
          <a:p>
            <a:r>
              <a:rPr lang="ru-RU" sz="2400" dirty="0" smtClean="0"/>
              <a:t>Музыкально-речевая игра «Речевые и </a:t>
            </a:r>
            <a:r>
              <a:rPr lang="ru-RU" sz="2400" dirty="0"/>
              <a:t>неречевые звуки». Музыкально-театрализованная деятельность: </a:t>
            </a:r>
            <a:r>
              <a:rPr lang="ru-RU" sz="2400" dirty="0" smtClean="0"/>
              <a:t>«Осенняя ярмарка…». «</a:t>
            </a:r>
            <a:r>
              <a:rPr lang="ru-RU" sz="2400" dirty="0"/>
              <a:t>Зимний  </a:t>
            </a:r>
            <a:r>
              <a:rPr lang="ru-RU" sz="2400"/>
              <a:t>оркестр</a:t>
            </a:r>
            <a:r>
              <a:rPr lang="ru-RU" sz="2400" smtClean="0"/>
              <a:t>»  </a:t>
            </a:r>
            <a:r>
              <a:rPr lang="ru-RU" sz="2400" dirty="0"/>
              <a:t>игры-имитации на музыкальных инструментах.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 descr="C:\Users\ДНС\Desktop\мама\20190109_121322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1953" y="2520305"/>
            <a:ext cx="4827786" cy="36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НС\Desktop\мама\IMG-20190114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55" y="2492896"/>
            <a:ext cx="4544053" cy="340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04856" cy="1140499"/>
          </a:xfrm>
        </p:spPr>
        <p:txBody>
          <a:bodyPr/>
          <a:lstStyle/>
          <a:p>
            <a:pPr algn="just"/>
            <a:r>
              <a:rPr lang="ru-RU" sz="2400" dirty="0" smtClean="0"/>
              <a:t>Сюжетно-ролевая игра «Детская студия», «Создаём репортаж», «Путешествие по городу Кемерово», «Составь рассказ».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78705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7306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20880" cy="1267543"/>
          </a:xfrm>
        </p:spPr>
        <p:txBody>
          <a:bodyPr/>
          <a:lstStyle/>
          <a:p>
            <a:r>
              <a:rPr lang="ru-RU" sz="2400" dirty="0" smtClean="0"/>
              <a:t>Изготовление атрибутов для сюжетно-ролевых игр и уголка театрализованной деятельности.</a:t>
            </a:r>
            <a:endParaRPr lang="ru-RU" sz="2400" dirty="0"/>
          </a:p>
        </p:txBody>
      </p:sp>
      <p:pic>
        <p:nvPicPr>
          <p:cNvPr id="5122" name="Picture 2" descr="C:\Users\ДНС\Desktop\мама\20190109_114324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80561" y="2084293"/>
            <a:ext cx="528058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НС\Desktop\мама\20190109_121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5525" y="2076679"/>
            <a:ext cx="5219671" cy="39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1296144"/>
          </a:xfrm>
        </p:spPr>
        <p:txBody>
          <a:bodyPr/>
          <a:lstStyle/>
          <a:p>
            <a:pPr algn="ctr"/>
            <a:r>
              <a:rPr lang="ru-RU" dirty="0" smtClean="0"/>
              <a:t>Третий этап  </a:t>
            </a:r>
            <a:r>
              <a:rPr lang="ru-RU" dirty="0"/>
              <a:t>- заключительный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378979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1. Обработка и оформление материалов </a:t>
            </a:r>
            <a:r>
              <a:rPr lang="ru-RU" sz="2800" dirty="0" smtClean="0"/>
              <a:t>проекта;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2. Оценка результатов работы всех участников </a:t>
            </a:r>
            <a:r>
              <a:rPr lang="ru-RU" sz="2800" dirty="0" smtClean="0"/>
              <a:t>проекта;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3. Итоговое мероприятие: НОД «Зимняя сказка</a:t>
            </a:r>
            <a:r>
              <a:rPr lang="ru-RU" sz="2800" dirty="0" smtClean="0"/>
              <a:t>»;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4. Мультимедийная презентация проекта в ДОУ.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125112" cy="21602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06489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7739019" cy="5904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Участники проекта</a:t>
            </a:r>
            <a:r>
              <a:rPr lang="ru-RU" sz="2800" dirty="0"/>
              <a:t>: дети старшей разновозрастной группы, воспитатели, родители воспитанников.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Вид </a:t>
            </a:r>
            <a:r>
              <a:rPr lang="ru-RU" sz="2800" b="1" dirty="0" smtClean="0"/>
              <a:t>проекта</a:t>
            </a:r>
            <a:r>
              <a:rPr lang="ru-RU" sz="2800" dirty="0" smtClean="0"/>
              <a:t>: игровой</a:t>
            </a:r>
            <a:r>
              <a:rPr lang="ru-RU" sz="2800" dirty="0"/>
              <a:t>.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Длительность проекта</a:t>
            </a:r>
            <a:r>
              <a:rPr lang="ru-RU" sz="2800" dirty="0"/>
              <a:t>: </a:t>
            </a:r>
            <a:r>
              <a:rPr lang="ru-RU" sz="2800" dirty="0" smtClean="0"/>
              <a:t>краткосрочный.                                                                                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Сроки реализации проекта</a:t>
            </a:r>
            <a:r>
              <a:rPr lang="ru-RU" sz="2800" dirty="0"/>
              <a:t>:  </a:t>
            </a:r>
            <a:r>
              <a:rPr lang="ru-RU" sz="2800" dirty="0" smtClean="0"/>
              <a:t>12.11 по 12.12</a:t>
            </a:r>
            <a:r>
              <a:rPr lang="ru-RU" sz="2800" dirty="0"/>
              <a:t>. 2018 г.</a:t>
            </a:r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35622"/>
            <a:ext cx="7920880" cy="6192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Актуальность </a:t>
            </a:r>
            <a:r>
              <a:rPr lang="ru-RU" sz="2800" b="1" dirty="0" smtClean="0"/>
              <a:t>проекта</a:t>
            </a:r>
            <a:endParaRPr lang="ru-RU" sz="2800" b="1" dirty="0"/>
          </a:p>
          <a:p>
            <a:pPr marL="0" indent="0" algn="just">
              <a:buNone/>
            </a:pPr>
            <a:r>
              <a:rPr lang="ru-RU" sz="2400" dirty="0"/>
              <a:t>Проблема речевого развития детей дошкольного возраста на сегодняшний день очень актуальна, т. к. процент дошкольников с различными речевыми нарушениями остается стабильно высоким. Игра имеет важное значение в жизни ребенка. Для достижения хороших результатов в работе по развитию речи мы решили использовать дидактические игры. Дидактические игры   развивают речь детей: пополняется и активизируется словарь, формируется правильное звукопроизношение, развивается связная речь, умение правильно выражать свои мысли.</a:t>
            </a:r>
            <a:endParaRPr lang="ru-RU" sz="2400" dirty="0"/>
          </a:p>
          <a:p>
            <a:pPr algn="just"/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595003" cy="58326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/>
              <a:t>Цель: </a:t>
            </a:r>
            <a:r>
              <a:rPr lang="ru-RU" sz="2800" dirty="0"/>
              <a:t>Формирование у детей коммуникативно-языковой компетентности.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Задачи проекта: </a:t>
            </a:r>
            <a:endParaRPr lang="ru-RU" sz="2800" b="1" dirty="0"/>
          </a:p>
          <a:p>
            <a:pPr marL="0" indent="0">
              <a:buNone/>
            </a:pPr>
            <a:r>
              <a:rPr lang="ru-RU" sz="2800" dirty="0"/>
              <a:t>• формировать у детей стремление говорить грамматически </a:t>
            </a:r>
            <a:r>
              <a:rPr lang="ru-RU" sz="2800" dirty="0" smtClean="0"/>
              <a:t>правильно;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• развивать и формировать необходимый уровень речевых умений и </a:t>
            </a:r>
            <a:r>
              <a:rPr lang="ru-RU" sz="2800" dirty="0" smtClean="0"/>
              <a:t>способностей;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• формировать навыки связной </a:t>
            </a:r>
            <a:r>
              <a:rPr lang="ru-RU" sz="2800" dirty="0" smtClean="0"/>
              <a:t>речи;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• развивать интерес к художественной литературе, как образцу речи.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1"/>
            <a:ext cx="7704855" cy="49500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/>
              <a:t>Средства реализации:</a:t>
            </a:r>
            <a:endParaRPr lang="ru-RU" sz="3000" b="1" dirty="0"/>
          </a:p>
          <a:p>
            <a:pPr marL="0" indent="0">
              <a:buNone/>
            </a:pPr>
            <a:r>
              <a:rPr lang="ru-RU" sz="3000" dirty="0"/>
              <a:t>• речевая </a:t>
            </a:r>
            <a:r>
              <a:rPr lang="ru-RU" sz="3000" dirty="0" smtClean="0"/>
              <a:t>среда;</a:t>
            </a:r>
            <a:endParaRPr lang="ru-RU" sz="3000" dirty="0"/>
          </a:p>
          <a:p>
            <a:pPr marL="0" indent="0">
              <a:buNone/>
            </a:pPr>
            <a:r>
              <a:rPr lang="ru-RU" sz="3000" dirty="0"/>
              <a:t>• речевая </a:t>
            </a:r>
            <a:r>
              <a:rPr lang="ru-RU" sz="3000" dirty="0" smtClean="0"/>
              <a:t>активность;</a:t>
            </a:r>
            <a:endParaRPr lang="ru-RU" sz="3000" dirty="0"/>
          </a:p>
          <a:p>
            <a:pPr marL="0" indent="0">
              <a:buNone/>
            </a:pPr>
            <a:r>
              <a:rPr lang="ru-RU" sz="3000" dirty="0"/>
              <a:t>• речевая практика участников </a:t>
            </a:r>
            <a:r>
              <a:rPr lang="ru-RU" sz="3000" dirty="0" smtClean="0"/>
              <a:t>проекта;</a:t>
            </a:r>
            <a:endParaRPr lang="ru-RU" sz="3000" dirty="0"/>
          </a:p>
          <a:p>
            <a:pPr marL="0" indent="0">
              <a:buNone/>
            </a:pPr>
            <a:r>
              <a:rPr lang="ru-RU" sz="3000" dirty="0"/>
              <a:t>• художественная литература, как основа обучения </a:t>
            </a:r>
            <a:r>
              <a:rPr lang="ru-RU" sz="3000" dirty="0" smtClean="0"/>
              <a:t>речи;</a:t>
            </a:r>
            <a:endParaRPr lang="ru-RU" sz="3000" dirty="0"/>
          </a:p>
          <a:p>
            <a:pPr marL="0" indent="0">
              <a:buNone/>
            </a:pPr>
            <a:r>
              <a:rPr lang="ru-RU" sz="3000" dirty="0"/>
              <a:t>• моделирование в обучении связной </a:t>
            </a:r>
            <a:r>
              <a:rPr lang="ru-RU" sz="3000" dirty="0" smtClean="0"/>
              <a:t>речи;</a:t>
            </a:r>
            <a:endParaRPr lang="ru-RU" sz="3000" dirty="0"/>
          </a:p>
          <a:p>
            <a:pPr marL="0" indent="0">
              <a:buNone/>
            </a:pPr>
            <a:r>
              <a:rPr lang="ru-RU" sz="3000" dirty="0"/>
              <a:t>• </a:t>
            </a:r>
            <a:r>
              <a:rPr lang="ru-RU" sz="3000" dirty="0" smtClean="0"/>
              <a:t>словесно </a:t>
            </a:r>
            <a:r>
              <a:rPr lang="ru-RU" sz="3000" dirty="0"/>
              <a:t>– дидактические игры.</a:t>
            </a:r>
            <a:endParaRPr lang="ru-RU" sz="3000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7992888" cy="5670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Прогнозируемый результат:</a:t>
            </a:r>
            <a:endParaRPr lang="ru-RU" sz="2800" b="1" dirty="0"/>
          </a:p>
          <a:p>
            <a:pPr marL="0" indent="0">
              <a:buNone/>
            </a:pPr>
            <a:r>
              <a:rPr lang="ru-RU" sz="3200" dirty="0"/>
              <a:t>Формирование коммуникативной компетенции: развитие связной речи, умения  общаться с детьми, взрослыми. Развитие умения использовать в общении различные   коммуникативные средства.</a:t>
            </a:r>
            <a:endParaRPr lang="ru-RU" sz="3200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75724"/>
            <a:ext cx="7704856" cy="924475"/>
          </a:xfrm>
        </p:spPr>
        <p:txBody>
          <a:bodyPr/>
          <a:lstStyle/>
          <a:p>
            <a:r>
              <a:rPr lang="ru-RU" dirty="0"/>
              <a:t>Первый этап – подготовительный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82" y="1412776"/>
            <a:ext cx="8543506" cy="4734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07704" y="1412776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27984" y="141277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56176" y="1412776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лако 10"/>
          <p:cNvSpPr/>
          <p:nvPr/>
        </p:nvSpPr>
        <p:spPr>
          <a:xfrm>
            <a:off x="3347864" y="2255168"/>
            <a:ext cx="2160240" cy="1346448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Дети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65479" y="2255168"/>
            <a:ext cx="2664296" cy="1368152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Педагоги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868144" y="2276872"/>
            <a:ext cx="2520280" cy="1346448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Родители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3789040"/>
            <a:ext cx="3096344" cy="295232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Вхождение в проблему;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Вживание в игровую ситуацию;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Принятие задач и цели проекта.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5479" y="3789040"/>
            <a:ext cx="2750337" cy="295232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Определение темы проекта;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Выбор возможных источников информации;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Оформление наглядной агитации для родителей.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73730" y="3789040"/>
            <a:ext cx="2690758" cy="295232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Обсуждение проекта;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Обсуждение и принятие тематики задач.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416824" cy="1152128"/>
          </a:xfrm>
        </p:spPr>
        <p:txBody>
          <a:bodyPr/>
          <a:lstStyle/>
          <a:p>
            <a:pPr algn="ctr"/>
            <a:r>
              <a:rPr lang="ru-RU" sz="3600" dirty="0" smtClean="0"/>
              <a:t>Второй этап-основной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3"/>
            <a:ext cx="7125112" cy="1008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1027" name="Picture 3" descr="C:\Users\ДНС\Desktop\мама\20190110_173828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90" y="2129693"/>
            <a:ext cx="4202236" cy="39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НС\Desktop\мама\20180523_102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3" y="1556792"/>
            <a:ext cx="392210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195535"/>
          </a:xfrm>
        </p:spPr>
        <p:txBody>
          <a:bodyPr/>
          <a:lstStyle/>
          <a:p>
            <a:pPr algn="just"/>
            <a:r>
              <a:rPr lang="ru-RU" sz="2400" dirty="0" smtClean="0"/>
              <a:t>Чтение сказок, рассматривание иллюстраций, их драматизация. Обсуждение и разучивание пословиц и поговорок о осени и зиме.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5415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ДНС\Desktop\мама\20190109_120845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4469" y="2215430"/>
            <a:ext cx="4974097" cy="388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НС\Desktop\мама\IMG-20190114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8" y="2460292"/>
            <a:ext cx="3375779" cy="33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0</TotalTime>
  <Words>3000</Words>
  <Application>WPS Presentation</Application>
  <PresentationFormat>Экран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SimSun</vt:lpstr>
      <vt:lpstr>Wingdings</vt:lpstr>
      <vt:lpstr>Trebuchet MS</vt:lpstr>
      <vt:lpstr>Wingdings 2</vt:lpstr>
      <vt:lpstr>Arial</vt:lpstr>
      <vt:lpstr>Courier New</vt:lpstr>
      <vt:lpstr>Sylfaen</vt:lpstr>
      <vt:lpstr>Verdana</vt:lpstr>
      <vt:lpstr>Microsoft YaHei</vt:lpstr>
      <vt:lpstr>Arial Unicode MS</vt:lpstr>
      <vt:lpstr>Calibri</vt:lpstr>
      <vt:lpstr>Winter</vt:lpstr>
      <vt:lpstr>МАДОУ «Промышленновский детский сад «Сказка»       Краткосрочный проект «Речевой снежок»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Первый этап – подготовительный </vt:lpstr>
      <vt:lpstr>Второй этап-основной</vt:lpstr>
      <vt:lpstr>Чтение сказок, рассматривание иллюстраций, их драматизация. Обсуждение и разучивание пословиц и поговорок о осени и зиме.</vt:lpstr>
      <vt:lpstr>Речевая разминка. Звуковая гимнастика для весёлого языка. Игры на развитие речевого дыхания. Рассказывание по сюжетным картинкам.</vt:lpstr>
      <vt:lpstr>Дидактические игры: «Телерепортёр: осенний репортаж с улиц посёлка», «Справочное бюро», «Зимние слова», «Цветик-семицветик».</vt:lpstr>
      <vt:lpstr>Музыкально-речевая игра «Речевые и неречевые звуки». Музыкально-театрализованная деятельность: «Осенняя ярмарка…». «Зимний  оркестр»  игры-имитации на музыкальных инструментах. </vt:lpstr>
      <vt:lpstr>Сюжетно-ролевая игра «Детская студия», «Создаём репортаж», «Путешествие по городу Кемерово», «Составь рассказ».</vt:lpstr>
      <vt:lpstr>Изготовление атрибутов для сюжетно-ролевых игр и уголка театрализованной деятельности.</vt:lpstr>
      <vt:lpstr>Третий этап  - заключительный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matve</cp:lastModifiedBy>
  <cp:revision>25</cp:revision>
  <dcterms:created xsi:type="dcterms:W3CDTF">2019-01-08T08:01:00Z</dcterms:created>
  <dcterms:modified xsi:type="dcterms:W3CDTF">2024-08-31T15:53:58Z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F192259E54814354BADF12BB51E5D841_12</vt:lpwstr>
  </property>
  <property fmtid="{D5CDD505-2E9C-101B-9397-08002B2CF9AE}" pid="3" name="KSOProductBuildVer">
    <vt:lpwstr>1049-12.2.0.17562</vt:lpwstr>
  </property>
</Properties>
</file>