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2" r:id="rId7"/>
    <p:sldId id="263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ережной Сергей" initials="БС" lastIdx="3" clrIdx="0">
    <p:extLst>
      <p:ext uri="{19B8F6BF-5375-455C-9EA6-DF929625EA0E}">
        <p15:presenceInfo xmlns:p15="http://schemas.microsoft.com/office/powerpoint/2012/main" userId="ea923e2271a830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9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ережной Сергей" userId="ea923e2271a830a6" providerId="LiveId" clId="{D7836326-5587-4C73-B455-D9AA422F989E}"/>
    <pc:docChg chg="modSld">
      <pc:chgData name="Бережной Сергей" userId="ea923e2271a830a6" providerId="LiveId" clId="{D7836326-5587-4C73-B455-D9AA422F989E}" dt="2025-04-06T20:05:56.694" v="0"/>
      <pc:docMkLst>
        <pc:docMk/>
      </pc:docMkLst>
      <pc:sldChg chg="modTransition">
        <pc:chgData name="Бережной Сергей" userId="ea923e2271a830a6" providerId="LiveId" clId="{D7836326-5587-4C73-B455-D9AA422F989E}" dt="2025-04-06T20:05:56.694" v="0"/>
        <pc:sldMkLst>
          <pc:docMk/>
          <pc:sldMk cId="284554605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E757-4500-42A4-A8DB-EBACE995C72D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922A-C6D2-4F60-A4DD-619D17B8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4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E757-4500-42A4-A8DB-EBACE995C72D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922A-C6D2-4F60-A4DD-619D17B8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3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E757-4500-42A4-A8DB-EBACE995C72D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922A-C6D2-4F60-A4DD-619D17B8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6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E757-4500-42A4-A8DB-EBACE995C72D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922A-C6D2-4F60-A4DD-619D17B8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9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E757-4500-42A4-A8DB-EBACE995C72D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922A-C6D2-4F60-A4DD-619D17B8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E757-4500-42A4-A8DB-EBACE995C72D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922A-C6D2-4F60-A4DD-619D17B8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7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E757-4500-42A4-A8DB-EBACE995C72D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922A-C6D2-4F60-A4DD-619D17B8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2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E757-4500-42A4-A8DB-EBACE995C72D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922A-C6D2-4F60-A4DD-619D17B8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0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E757-4500-42A4-A8DB-EBACE995C72D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922A-C6D2-4F60-A4DD-619D17B8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9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E757-4500-42A4-A8DB-EBACE995C72D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922A-C6D2-4F60-A4DD-619D17B8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4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E757-4500-42A4-A8DB-EBACE995C72D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922A-C6D2-4F60-A4DD-619D17B8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4E757-4500-42A4-A8DB-EBACE995C72D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922A-C6D2-4F60-A4DD-619D17B8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2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5448" y="5786596"/>
            <a:ext cx="3189989" cy="696089"/>
          </a:xfrm>
          <a:prstGeom prst="roundRect">
            <a:avLst>
              <a:gd name="adj" fmla="val 33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hlinkClick r:id="rId3" action="ppaction://hlinksldjump"/>
              </a:rPr>
              <a:t>Начать викторину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5437" y="375316"/>
            <a:ext cx="5070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Вон,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он, кудрявый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вестник,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искринках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тополей,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цветет кудесник,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пух летит по всей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Галина Бугаева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46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3FD61-99FD-3DB6-31DF-DBE88678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C11AA2-4705-A06C-C737-65DD38A3A1AA}"/>
              </a:ext>
            </a:extLst>
          </p:cNvPr>
          <p:cNvSpPr txBox="1"/>
          <p:nvPr/>
        </p:nvSpPr>
        <p:spPr>
          <a:xfrm>
            <a:off x="240000" y="606517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Правильно!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F3B31D-92D0-E91F-8806-9E1F09D45887}"/>
              </a:ext>
            </a:extLst>
          </p:cNvPr>
          <p:cNvSpPr/>
          <p:nvPr/>
        </p:nvSpPr>
        <p:spPr>
          <a:xfrm>
            <a:off x="240000" y="5850053"/>
            <a:ext cx="2722735" cy="696089"/>
          </a:xfrm>
          <a:prstGeom prst="roundRect">
            <a:avLst>
              <a:gd name="adj" fmla="val 33647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Продолжить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0011650-36A4-3711-E02E-2B4A2A176B0B}"/>
              </a:ext>
            </a:extLst>
          </p:cNvPr>
          <p:cNvCxnSpPr/>
          <p:nvPr/>
        </p:nvCxnSpPr>
        <p:spPr>
          <a:xfrm>
            <a:off x="2219462" y="6201675"/>
            <a:ext cx="436099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AFDD7A-693A-6EE5-3521-AC3BE1BCB738}"/>
              </a:ext>
            </a:extLst>
          </p:cNvPr>
          <p:cNvSpPr txBox="1"/>
          <p:nvPr/>
        </p:nvSpPr>
        <p:spPr>
          <a:xfrm>
            <a:off x="1" y="1997839"/>
            <a:ext cx="575273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YS Text"/>
              </a:rPr>
              <a:t>Мать Сергея Есенина — 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YS Text"/>
              </a:rPr>
              <a:t>Татьяна Фёдоровна Титова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YS Text"/>
              </a:rPr>
              <a:t>.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YS Text"/>
              </a:rPr>
              <a:t>Она родилась 20 января 1875 года в селе Константиново. Была первой красавицей на селе, играла на гармони, хорошо пела. Будучи неграмотной, старалась делать всё, чтобы её дети получили достойное образование. Умерла в 1955 году.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015A7F4B-7CE6-5784-4E15-57FCDD0C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07" y="1252848"/>
            <a:ext cx="5933243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38BEC-9792-4BA3-7341-D7CCE61F9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0D9C589-F1C0-B3D2-55E7-F8D163684783}"/>
              </a:ext>
            </a:extLst>
          </p:cNvPr>
          <p:cNvSpPr/>
          <p:nvPr/>
        </p:nvSpPr>
        <p:spPr>
          <a:xfrm>
            <a:off x="0" y="1"/>
            <a:ext cx="4148923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5078F-F6E9-5E8D-B67E-08E471BA614B}"/>
              </a:ext>
            </a:extLst>
          </p:cNvPr>
          <p:cNvSpPr txBox="1"/>
          <p:nvPr/>
        </p:nvSpPr>
        <p:spPr>
          <a:xfrm>
            <a:off x="1236570" y="1860005"/>
            <a:ext cx="2315025" cy="115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Ока.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D83558-8544-BD9C-76D1-1196EB15DF5B}"/>
              </a:ext>
            </a:extLst>
          </p:cNvPr>
          <p:cNvSpPr/>
          <p:nvPr/>
        </p:nvSpPr>
        <p:spPr>
          <a:xfrm>
            <a:off x="1281038" y="941459"/>
            <a:ext cx="1383712" cy="1156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Енисей.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5B333A-D95D-ACB5-766F-6F0AC5B11BDB}"/>
              </a:ext>
            </a:extLst>
          </p:cNvPr>
          <p:cNvSpPr/>
          <p:nvPr/>
        </p:nvSpPr>
        <p:spPr>
          <a:xfrm>
            <a:off x="1246592" y="2806711"/>
            <a:ext cx="908710" cy="1156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Дон.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85FBE-75A0-8AA9-48CC-BE80619536C3}"/>
              </a:ext>
            </a:extLst>
          </p:cNvPr>
          <p:cNvSpPr txBox="1"/>
          <p:nvPr/>
        </p:nvSpPr>
        <p:spPr>
          <a:xfrm>
            <a:off x="4148923" y="274289"/>
            <a:ext cx="8043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называется река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берегу которой стоит Константиново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C1C48B7-5408-3D5B-FA94-78FBD96CE731}"/>
              </a:ext>
            </a:extLst>
          </p:cNvPr>
          <p:cNvSpPr/>
          <p:nvPr/>
        </p:nvSpPr>
        <p:spPr>
          <a:xfrm>
            <a:off x="802955" y="1699238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F83E046-B08F-3E4C-72DC-3B1C52EFE856}"/>
              </a:ext>
            </a:extLst>
          </p:cNvPr>
          <p:cNvSpPr/>
          <p:nvPr/>
        </p:nvSpPr>
        <p:spPr>
          <a:xfrm>
            <a:off x="802954" y="2546942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164305B-E929-5337-D8E8-B32B2A801350}"/>
              </a:ext>
            </a:extLst>
          </p:cNvPr>
          <p:cNvSpPr/>
          <p:nvPr/>
        </p:nvSpPr>
        <p:spPr>
          <a:xfrm>
            <a:off x="802954" y="3478362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31AD7130-830D-F020-0BED-2BE9299BF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63" y="1351507"/>
            <a:ext cx="7859537" cy="550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A040B-97FA-DDB1-EB4E-0D3873781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99D732-758A-E368-5E13-6D0F9CD542E9}"/>
              </a:ext>
            </a:extLst>
          </p:cNvPr>
          <p:cNvSpPr txBox="1"/>
          <p:nvPr/>
        </p:nvSpPr>
        <p:spPr>
          <a:xfrm>
            <a:off x="240000" y="606517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НЕВЕРНО…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DA13AF00-43D1-C49F-EAE1-6E9333EA2FA4}"/>
              </a:ext>
            </a:extLst>
          </p:cNvPr>
          <p:cNvSpPr/>
          <p:nvPr/>
        </p:nvSpPr>
        <p:spPr>
          <a:xfrm>
            <a:off x="240000" y="1771442"/>
            <a:ext cx="2402006" cy="696089"/>
          </a:xfrm>
          <a:prstGeom prst="roundRect">
            <a:avLst>
              <a:gd name="adj" fmla="val 3364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Еще раз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BCDAEFB-1ACA-9E5A-5659-0880BC975FEE}"/>
              </a:ext>
            </a:extLst>
          </p:cNvPr>
          <p:cNvCxnSpPr>
            <a:cxnSpLocks/>
          </p:cNvCxnSpPr>
          <p:nvPr/>
        </p:nvCxnSpPr>
        <p:spPr>
          <a:xfrm flipH="1">
            <a:off x="417250" y="2105418"/>
            <a:ext cx="27734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47E937B0-BE3D-559C-7A8E-0817A5F0C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59" y="0"/>
            <a:ext cx="90486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8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92DF2-1D7D-F090-00E3-FD58B65A2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1113FF-87EF-4411-45E0-AFF03F0A36EC}"/>
              </a:ext>
            </a:extLst>
          </p:cNvPr>
          <p:cNvSpPr txBox="1"/>
          <p:nvPr/>
        </p:nvSpPr>
        <p:spPr>
          <a:xfrm>
            <a:off x="240000" y="606517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Правильно!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A2EFFE50-A72E-F626-D74C-9A7E38B1D80A}"/>
              </a:ext>
            </a:extLst>
          </p:cNvPr>
          <p:cNvSpPr/>
          <p:nvPr/>
        </p:nvSpPr>
        <p:spPr>
          <a:xfrm>
            <a:off x="240000" y="5850053"/>
            <a:ext cx="2722735" cy="696089"/>
          </a:xfrm>
          <a:prstGeom prst="roundRect">
            <a:avLst>
              <a:gd name="adj" fmla="val 33647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Продолжить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27B5BC5-0326-E9F1-B60C-6E39ACA9EF9F}"/>
              </a:ext>
            </a:extLst>
          </p:cNvPr>
          <p:cNvCxnSpPr/>
          <p:nvPr/>
        </p:nvCxnSpPr>
        <p:spPr>
          <a:xfrm>
            <a:off x="2219462" y="6201675"/>
            <a:ext cx="436099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B179FE0-AE7F-0A0C-D990-68102CDAA7F4}"/>
              </a:ext>
            </a:extLst>
          </p:cNvPr>
          <p:cNvSpPr txBox="1"/>
          <p:nvPr/>
        </p:nvSpPr>
        <p:spPr>
          <a:xfrm>
            <a:off x="0" y="2015594"/>
            <a:ext cx="486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на которой стоит Константиново ─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5C6EFBAC-4A3C-E7BD-E06D-F378FACF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76" y="0"/>
            <a:ext cx="74513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94A1F-777D-0B77-8AE8-815EA4698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9492DBF-9611-006E-BEAF-5343AE6C0FCA}"/>
              </a:ext>
            </a:extLst>
          </p:cNvPr>
          <p:cNvSpPr/>
          <p:nvPr/>
        </p:nvSpPr>
        <p:spPr>
          <a:xfrm>
            <a:off x="0" y="1"/>
            <a:ext cx="4148923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F48F2-A46A-1AA5-3DDA-25044912AAFF}"/>
              </a:ext>
            </a:extLst>
          </p:cNvPr>
          <p:cNvSpPr txBox="1"/>
          <p:nvPr/>
        </p:nvSpPr>
        <p:spPr>
          <a:xfrm>
            <a:off x="1236570" y="1860005"/>
            <a:ext cx="3095893" cy="115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atin typeface="Calibri" panose="020F0502020204030204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Земское училище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A71E28-221A-0BB7-0DB2-7E995C88CA11}"/>
              </a:ext>
            </a:extLst>
          </p:cNvPr>
          <p:cNvSpPr/>
          <p:nvPr/>
        </p:nvSpPr>
        <p:spPr>
          <a:xfrm>
            <a:off x="1281037" y="941459"/>
            <a:ext cx="2867885" cy="115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Окончил среднюю школу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54FD6F-DBE8-44BA-3377-A2F6CC21B8BF}"/>
              </a:ext>
            </a:extLst>
          </p:cNvPr>
          <p:cNvSpPr/>
          <p:nvPr/>
        </p:nvSpPr>
        <p:spPr>
          <a:xfrm>
            <a:off x="1246592" y="2806711"/>
            <a:ext cx="2960490" cy="1156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Школу рабочей молодежи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B50D24-A42F-A8BF-BA09-4F1994C94A80}"/>
              </a:ext>
            </a:extLst>
          </p:cNvPr>
          <p:cNvSpPr txBox="1"/>
          <p:nvPr/>
        </p:nvSpPr>
        <p:spPr>
          <a:xfrm>
            <a:off x="4148923" y="274289"/>
            <a:ext cx="8043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Какое образование получил будущий поэт в родном селе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E7F8F25-8125-638F-1FE3-99F5FD729C6E}"/>
              </a:ext>
            </a:extLst>
          </p:cNvPr>
          <p:cNvSpPr/>
          <p:nvPr/>
        </p:nvSpPr>
        <p:spPr>
          <a:xfrm>
            <a:off x="802955" y="1699238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44675CA-C879-541E-8CEB-1EEB4F663687}"/>
              </a:ext>
            </a:extLst>
          </p:cNvPr>
          <p:cNvSpPr/>
          <p:nvPr/>
        </p:nvSpPr>
        <p:spPr>
          <a:xfrm>
            <a:off x="802954" y="2546942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BCC5FEE-E132-1607-52C7-D35CA0014B89}"/>
              </a:ext>
            </a:extLst>
          </p:cNvPr>
          <p:cNvSpPr/>
          <p:nvPr/>
        </p:nvSpPr>
        <p:spPr>
          <a:xfrm>
            <a:off x="802954" y="3478362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id="{09C6598D-39F0-42C4-01DD-6A96C88C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90" y="1351507"/>
            <a:ext cx="7947209" cy="550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0CF1D-6BF5-F781-8696-5F4D4A205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129981-61CB-BAE9-ACFE-D38500AAA8D1}"/>
              </a:ext>
            </a:extLst>
          </p:cNvPr>
          <p:cNvSpPr txBox="1"/>
          <p:nvPr/>
        </p:nvSpPr>
        <p:spPr>
          <a:xfrm>
            <a:off x="240000" y="606517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НЕВЕРНО…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29F5FF7-CC8D-A00B-2585-B64ADA79AD37}"/>
              </a:ext>
            </a:extLst>
          </p:cNvPr>
          <p:cNvSpPr/>
          <p:nvPr/>
        </p:nvSpPr>
        <p:spPr>
          <a:xfrm>
            <a:off x="240000" y="1771442"/>
            <a:ext cx="2402006" cy="696089"/>
          </a:xfrm>
          <a:prstGeom prst="roundRect">
            <a:avLst>
              <a:gd name="adj" fmla="val 3364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Еще раз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544F5F0-DAFB-68D0-8ED5-9D249D2D75EE}"/>
              </a:ext>
            </a:extLst>
          </p:cNvPr>
          <p:cNvCxnSpPr>
            <a:cxnSpLocks/>
          </p:cNvCxnSpPr>
          <p:nvPr/>
        </p:nvCxnSpPr>
        <p:spPr>
          <a:xfrm flipH="1">
            <a:off x="417250" y="2105418"/>
            <a:ext cx="27734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Picture background">
            <a:extLst>
              <a:ext uri="{FF2B5EF4-FFF2-40B4-BE49-F238E27FC236}">
                <a16:creationId xmlns:a16="http://schemas.microsoft.com/office/drawing/2014/main" id="{4C44B044-1848-9DA2-4F28-4F0D25FD3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58" y="1"/>
            <a:ext cx="90486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8FFDA-D359-4F33-3C75-415926E37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EDA9D7-DC5E-A7BE-B86E-8F2922876363}"/>
              </a:ext>
            </a:extLst>
          </p:cNvPr>
          <p:cNvSpPr txBox="1"/>
          <p:nvPr/>
        </p:nvSpPr>
        <p:spPr>
          <a:xfrm>
            <a:off x="240000" y="606517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Правильно!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DC2E4E16-1BB4-5B2F-FB30-0FB32BEB9B27}"/>
              </a:ext>
            </a:extLst>
          </p:cNvPr>
          <p:cNvSpPr/>
          <p:nvPr/>
        </p:nvSpPr>
        <p:spPr>
          <a:xfrm>
            <a:off x="240000" y="5850053"/>
            <a:ext cx="2722735" cy="696089"/>
          </a:xfrm>
          <a:prstGeom prst="roundRect">
            <a:avLst>
              <a:gd name="adj" fmla="val 33647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Продолжить</a:t>
            </a:r>
            <a:r>
              <a:rPr lang="ru-RU" sz="2400" b="1" dirty="0">
                <a:solidFill>
                  <a:srgbClr val="0563C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B8D14B4-4854-4C5C-7349-6B41FC9DE458}"/>
              </a:ext>
            </a:extLst>
          </p:cNvPr>
          <p:cNvCxnSpPr/>
          <p:nvPr/>
        </p:nvCxnSpPr>
        <p:spPr>
          <a:xfrm>
            <a:off x="2219462" y="6201675"/>
            <a:ext cx="436099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5436F3-E930-93A6-8DA1-99C9F3039AA3}"/>
              </a:ext>
            </a:extLst>
          </p:cNvPr>
          <p:cNvSpPr txBox="1"/>
          <p:nvPr/>
        </p:nvSpPr>
        <p:spPr>
          <a:xfrm>
            <a:off x="0" y="2015594"/>
            <a:ext cx="4110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Константиново Есенин закончил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четырехклассное земское училище.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вы видите здание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учился Есенин.</a:t>
            </a:r>
          </a:p>
        </p:txBody>
      </p:sp>
      <p:pic>
        <p:nvPicPr>
          <p:cNvPr id="16386" name="Picture 2" descr="Picture background">
            <a:extLst>
              <a:ext uri="{FF2B5EF4-FFF2-40B4-BE49-F238E27FC236}">
                <a16:creationId xmlns:a16="http://schemas.microsoft.com/office/drawing/2014/main" id="{11B5A654-335F-6F02-26DE-814FF07DA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40" y="0"/>
            <a:ext cx="77635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5023D-51D3-2566-0B8E-67E531713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2E6048-F737-1634-3E3A-76208AF82158}"/>
              </a:ext>
            </a:extLst>
          </p:cNvPr>
          <p:cNvSpPr/>
          <p:nvPr/>
        </p:nvSpPr>
        <p:spPr>
          <a:xfrm>
            <a:off x="0" y="1"/>
            <a:ext cx="4148923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54330-6798-55DF-8A49-E430E7A47EBC}"/>
              </a:ext>
            </a:extLst>
          </p:cNvPr>
          <p:cNvSpPr txBox="1"/>
          <p:nvPr/>
        </p:nvSpPr>
        <p:spPr>
          <a:xfrm>
            <a:off x="1236570" y="1860005"/>
            <a:ext cx="3095893" cy="115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atin typeface="Calibri" panose="020F0502020204030204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Религиозные праздники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C13A46-D558-850E-953E-EE06FE8E1674}"/>
              </a:ext>
            </a:extLst>
          </p:cNvPr>
          <p:cNvSpPr/>
          <p:nvPr/>
        </p:nvSpPr>
        <p:spPr>
          <a:xfrm>
            <a:off x="1281037" y="941459"/>
            <a:ext cx="2867885" cy="115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atin typeface="Calibri" panose="020F0502020204030204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Крещение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5AD661-AF9E-9FDA-A80B-47D00BD930A8}"/>
              </a:ext>
            </a:extLst>
          </p:cNvPr>
          <p:cNvSpPr/>
          <p:nvPr/>
        </p:nvSpPr>
        <p:spPr>
          <a:xfrm>
            <a:off x="1376903" y="2806711"/>
            <a:ext cx="2867885" cy="1270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latin typeface="Calibri" panose="020F0502020204030204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Как дядя по матери учил его плавать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BC483B-E6FE-397D-61DA-0143F559DAFF}"/>
              </a:ext>
            </a:extLst>
          </p:cNvPr>
          <p:cNvSpPr txBox="1"/>
          <p:nvPr/>
        </p:nvSpPr>
        <p:spPr>
          <a:xfrm>
            <a:off x="4148923" y="274289"/>
            <a:ext cx="8043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Какие воспоминания детства навсегда запомнились поэту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BACBB17-57D3-B5E4-ED01-4A2B30BE8449}"/>
              </a:ext>
            </a:extLst>
          </p:cNvPr>
          <p:cNvSpPr/>
          <p:nvPr/>
        </p:nvSpPr>
        <p:spPr>
          <a:xfrm>
            <a:off x="802955" y="1699238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A8B59E8-20A3-734F-D17D-AE9C1C388FB7}"/>
              </a:ext>
            </a:extLst>
          </p:cNvPr>
          <p:cNvSpPr/>
          <p:nvPr/>
        </p:nvSpPr>
        <p:spPr>
          <a:xfrm>
            <a:off x="802954" y="2546942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548769C-7171-6BE8-B094-194AFACEF8D2}"/>
              </a:ext>
            </a:extLst>
          </p:cNvPr>
          <p:cNvSpPr/>
          <p:nvPr/>
        </p:nvSpPr>
        <p:spPr>
          <a:xfrm>
            <a:off x="802954" y="3478362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13668193-FA4A-541B-CDA5-64C8376AC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54" y="1351507"/>
            <a:ext cx="4027314" cy="53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5167D-B5D1-5B76-9154-3140EA347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2068FB-9C4B-9D58-9259-875CC72E8566}"/>
              </a:ext>
            </a:extLst>
          </p:cNvPr>
          <p:cNvSpPr txBox="1"/>
          <p:nvPr/>
        </p:nvSpPr>
        <p:spPr>
          <a:xfrm>
            <a:off x="240000" y="606517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НЕВЕРНО…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DDE77F5-0466-4710-B63A-391C0EA45819}"/>
              </a:ext>
            </a:extLst>
          </p:cNvPr>
          <p:cNvSpPr/>
          <p:nvPr/>
        </p:nvSpPr>
        <p:spPr>
          <a:xfrm>
            <a:off x="240000" y="1771442"/>
            <a:ext cx="2402006" cy="696089"/>
          </a:xfrm>
          <a:prstGeom prst="roundRect">
            <a:avLst>
              <a:gd name="adj" fmla="val 3364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Еще раз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A0B63DC-1B93-A3A2-979B-9F692E00C94A}"/>
              </a:ext>
            </a:extLst>
          </p:cNvPr>
          <p:cNvCxnSpPr>
            <a:cxnSpLocks/>
          </p:cNvCxnSpPr>
          <p:nvPr/>
        </p:nvCxnSpPr>
        <p:spPr>
          <a:xfrm flipH="1">
            <a:off x="417250" y="2105418"/>
            <a:ext cx="27734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>
            <a:extLst>
              <a:ext uri="{FF2B5EF4-FFF2-40B4-BE49-F238E27FC236}">
                <a16:creationId xmlns:a16="http://schemas.microsoft.com/office/drawing/2014/main" id="{4024A76F-24AC-CE4F-DD20-79558F4B2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17" y="606517"/>
            <a:ext cx="4525963" cy="59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D0555-2844-B97B-0745-ADBF86E9B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5B0727-E8BF-99AF-F58E-8F3DD0CE62C8}"/>
              </a:ext>
            </a:extLst>
          </p:cNvPr>
          <p:cNvSpPr txBox="1"/>
          <p:nvPr/>
        </p:nvSpPr>
        <p:spPr>
          <a:xfrm>
            <a:off x="240000" y="606517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Правильно!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5755E6C-F1C8-021B-2164-997A8CB52997}"/>
              </a:ext>
            </a:extLst>
          </p:cNvPr>
          <p:cNvSpPr/>
          <p:nvPr/>
        </p:nvSpPr>
        <p:spPr>
          <a:xfrm>
            <a:off x="240000" y="5850053"/>
            <a:ext cx="2722735" cy="696089"/>
          </a:xfrm>
          <a:prstGeom prst="roundRect">
            <a:avLst>
              <a:gd name="adj" fmla="val 33647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Продолжить</a:t>
            </a:r>
            <a:r>
              <a:rPr lang="ru-RU" sz="2400" b="1" dirty="0">
                <a:solidFill>
                  <a:srgbClr val="0563C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706C287-CF6B-8394-6758-6251B4F95C3B}"/>
              </a:ext>
            </a:extLst>
          </p:cNvPr>
          <p:cNvCxnSpPr/>
          <p:nvPr/>
        </p:nvCxnSpPr>
        <p:spPr>
          <a:xfrm>
            <a:off x="2219462" y="6201675"/>
            <a:ext cx="436099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35655E-4EDB-557A-FBC5-1FE6DB1B876E}"/>
              </a:ext>
            </a:extLst>
          </p:cNvPr>
          <p:cNvSpPr txBox="1"/>
          <p:nvPr/>
        </p:nvSpPr>
        <p:spPr>
          <a:xfrm>
            <a:off x="0" y="2015594"/>
            <a:ext cx="63712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С. Есенина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меня учили плавать. Один дядя (дядя Саша) брал меня в лодку, отъезжал от берега, снимал с меня белье и, как щенка, бросал в воду. Я неумело и испуганно плескал руками, и, пока не захлебывался, он все кричал: “Эх, стерва! Ну куда ты годишься?” “Стерва” у него было слово ласкательное. После, лет восьми, другому дяде я часто заменял охотничью собаку, плавая по озерам за подстреленными утками."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25E985FE-C705-B706-2243-0DC5C590B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39" y="704584"/>
            <a:ext cx="4525963" cy="542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6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4148923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69708" y="1897157"/>
            <a:ext cx="2627386" cy="1156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800" b="1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Константиново.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9708" y="941459"/>
            <a:ext cx="1651671" cy="115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8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Болдино.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48923" y="63304"/>
            <a:ext cx="8043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каком селе прошло детство Есенина</a:t>
            </a:r>
            <a:r>
              <a:rPr lang="en-US" sz="3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3185" y="1730326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Овал 10"/>
          <p:cNvSpPr/>
          <p:nvPr/>
        </p:nvSpPr>
        <p:spPr>
          <a:xfrm>
            <a:off x="373186" y="2589655"/>
            <a:ext cx="323557" cy="3677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4" name="Picture 4" descr="Picture background">
            <a:extLst>
              <a:ext uri="{FF2B5EF4-FFF2-40B4-BE49-F238E27FC236}">
                <a16:creationId xmlns:a16="http://schemas.microsoft.com/office/drawing/2014/main" id="{C5DF68F6-51F4-7A10-761B-AFED74FF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23" y="1140522"/>
            <a:ext cx="8043077" cy="571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E25C2-4A5A-A16D-AABD-71FE82683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69F93F-C1EC-3074-2122-34FD8CB96C81}"/>
              </a:ext>
            </a:extLst>
          </p:cNvPr>
          <p:cNvSpPr/>
          <p:nvPr/>
        </p:nvSpPr>
        <p:spPr>
          <a:xfrm>
            <a:off x="0" y="1"/>
            <a:ext cx="4148923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F1D7D-CFE3-237A-5212-2BCC83404935}"/>
              </a:ext>
            </a:extLst>
          </p:cNvPr>
          <p:cNvSpPr txBox="1"/>
          <p:nvPr/>
        </p:nvSpPr>
        <p:spPr>
          <a:xfrm>
            <a:off x="1417217" y="1834582"/>
            <a:ext cx="2731705" cy="1439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800" dirty="0">
                <a:latin typeface="Calibri" panose="020F0502020204030204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Религиозными</a:t>
            </a:r>
            <a:r>
              <a:rPr lang="en-US" sz="1600" b="1" dirty="0">
                <a:latin typeface="Calibri" panose="020F0502020204030204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ru-RU" sz="1600" b="1" dirty="0">
                <a:latin typeface="Calibri" panose="020F0502020204030204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знавшими народную поэзию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3DF585-8016-C77C-D088-9C965C9366DB}"/>
              </a:ext>
            </a:extLst>
          </p:cNvPr>
          <p:cNvSpPr/>
          <p:nvPr/>
        </p:nvSpPr>
        <p:spPr>
          <a:xfrm>
            <a:off x="1281037" y="941459"/>
            <a:ext cx="2867885" cy="115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Добрыми</a:t>
            </a:r>
            <a:r>
              <a:rPr lang="en-US" b="1" dirty="0"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ru-RU" b="1" dirty="0"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отзывчивыми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CC4CCB-D36C-C4F5-4FBF-F90D881DF667}"/>
              </a:ext>
            </a:extLst>
          </p:cNvPr>
          <p:cNvSpPr txBox="1"/>
          <p:nvPr/>
        </p:nvSpPr>
        <p:spPr>
          <a:xfrm>
            <a:off x="4148923" y="274289"/>
            <a:ext cx="8043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Какими запомнились Есенину его бабушки по мнениям отца и матери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0CDE1D1-E001-E624-96F3-44CDDD069E7F}"/>
              </a:ext>
            </a:extLst>
          </p:cNvPr>
          <p:cNvSpPr/>
          <p:nvPr/>
        </p:nvSpPr>
        <p:spPr>
          <a:xfrm>
            <a:off x="802955" y="1699238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89F28F9-DBA4-7664-52C8-05C6729683E5}"/>
              </a:ext>
            </a:extLst>
          </p:cNvPr>
          <p:cNvSpPr/>
          <p:nvPr/>
        </p:nvSpPr>
        <p:spPr>
          <a:xfrm>
            <a:off x="802954" y="2546942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2" name="Picture 2" descr="Picture background">
            <a:extLst>
              <a:ext uri="{FF2B5EF4-FFF2-40B4-BE49-F238E27FC236}">
                <a16:creationId xmlns:a16="http://schemas.microsoft.com/office/drawing/2014/main" id="{94E18CCA-9BA3-F2D8-65B5-0A397E370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08" y="1351507"/>
            <a:ext cx="4326741" cy="550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5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62BA8-C0CD-A61D-59CB-2C53E879F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478B18-0C69-F7CC-960E-85AAA3D701CF}"/>
              </a:ext>
            </a:extLst>
          </p:cNvPr>
          <p:cNvSpPr txBox="1"/>
          <p:nvPr/>
        </p:nvSpPr>
        <p:spPr>
          <a:xfrm>
            <a:off x="240000" y="606517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НЕВЕРНО…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240A05E-7B3C-93B3-90FD-0DD1C5F59263}"/>
              </a:ext>
            </a:extLst>
          </p:cNvPr>
          <p:cNvSpPr/>
          <p:nvPr/>
        </p:nvSpPr>
        <p:spPr>
          <a:xfrm>
            <a:off x="240000" y="1771442"/>
            <a:ext cx="2402006" cy="696089"/>
          </a:xfrm>
          <a:prstGeom prst="roundRect">
            <a:avLst>
              <a:gd name="adj" fmla="val 3364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Еще раз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053A88B-2A3A-63A2-E570-D6A4638A364C}"/>
              </a:ext>
            </a:extLst>
          </p:cNvPr>
          <p:cNvCxnSpPr>
            <a:cxnSpLocks/>
          </p:cNvCxnSpPr>
          <p:nvPr/>
        </p:nvCxnSpPr>
        <p:spPr>
          <a:xfrm flipH="1">
            <a:off x="417250" y="2105418"/>
            <a:ext cx="27734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Picture background">
            <a:extLst>
              <a:ext uri="{FF2B5EF4-FFF2-40B4-BE49-F238E27FC236}">
                <a16:creationId xmlns:a16="http://schemas.microsoft.com/office/drawing/2014/main" id="{73BDE647-545D-8F93-7035-69E795266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58659"/>
            <a:ext cx="4374180" cy="52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20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EDE0B-76AB-7F09-62E2-96D1DC416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4EC83A-9B12-7D43-2496-0007576CCD1C}"/>
              </a:ext>
            </a:extLst>
          </p:cNvPr>
          <p:cNvSpPr txBox="1"/>
          <p:nvPr/>
        </p:nvSpPr>
        <p:spPr>
          <a:xfrm>
            <a:off x="240000" y="606517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Правильно!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5AD2B9C-680F-6B0D-8F47-E4A057A6F62A}"/>
              </a:ext>
            </a:extLst>
          </p:cNvPr>
          <p:cNvSpPr/>
          <p:nvPr/>
        </p:nvSpPr>
        <p:spPr>
          <a:xfrm>
            <a:off x="240000" y="5850053"/>
            <a:ext cx="2722735" cy="696089"/>
          </a:xfrm>
          <a:prstGeom prst="roundRect">
            <a:avLst>
              <a:gd name="adj" fmla="val 33647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Продолжить</a:t>
            </a:r>
            <a:r>
              <a:rPr lang="ru-RU" sz="2400" b="1" dirty="0">
                <a:solidFill>
                  <a:srgbClr val="0563C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F9C609E-1BD0-1903-9F89-34F40CEA4B69}"/>
              </a:ext>
            </a:extLst>
          </p:cNvPr>
          <p:cNvCxnSpPr/>
          <p:nvPr/>
        </p:nvCxnSpPr>
        <p:spPr>
          <a:xfrm>
            <a:off x="2219462" y="6201675"/>
            <a:ext cx="436099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2E79255-8971-12EB-1884-B080FA8E7830}"/>
              </a:ext>
            </a:extLst>
          </p:cNvPr>
          <p:cNvSpPr txBox="1"/>
          <p:nvPr/>
        </p:nvSpPr>
        <p:spPr>
          <a:xfrm>
            <a:off x="0" y="2015594"/>
            <a:ext cx="6371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Сергея Есенина была набожной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знала много народных сказок и преданий. Именно она привила будущему поэту любовь к литературе и даже поощряла его робкие эксперименты в стихосложении.</a:t>
            </a:r>
          </a:p>
        </p:txBody>
      </p:sp>
      <p:pic>
        <p:nvPicPr>
          <p:cNvPr id="22530" name="Picture 2" descr="Picture background">
            <a:extLst>
              <a:ext uri="{FF2B5EF4-FFF2-40B4-BE49-F238E27FC236}">
                <a16:creationId xmlns:a16="http://schemas.microsoft.com/office/drawing/2014/main" id="{C14B4483-666E-CF6E-D83B-9945129B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39" y="606517"/>
            <a:ext cx="4759325" cy="547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4867D-E29C-11D4-7921-C74197994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E05031-7652-9923-94AB-8E093E94E26D}"/>
              </a:ext>
            </a:extLst>
          </p:cNvPr>
          <p:cNvSpPr/>
          <p:nvPr/>
        </p:nvSpPr>
        <p:spPr>
          <a:xfrm>
            <a:off x="0" y="1"/>
            <a:ext cx="4148923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E443-3BC5-BAB4-55B9-7E81D1141FAC}"/>
              </a:ext>
            </a:extLst>
          </p:cNvPr>
          <p:cNvSpPr txBox="1"/>
          <p:nvPr/>
        </p:nvSpPr>
        <p:spPr>
          <a:xfrm>
            <a:off x="1281037" y="1834582"/>
            <a:ext cx="2867885" cy="1607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atin typeface="Calibri" panose="020F0502020204030204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Непоседой</a:t>
            </a:r>
            <a:r>
              <a:rPr lang="en-US" b="1" dirty="0">
                <a:latin typeface="Calibri" panose="020F0502020204030204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ru-RU" b="1" dirty="0">
                <a:latin typeface="Calibri" panose="020F0502020204030204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заводилой детских игр.</a:t>
            </a:r>
            <a:endParaRPr lang="ru-RU" b="1" dirty="0">
              <a:latin typeface="Calibri" panose="020F050202020403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769309-2D6E-D5E2-BD2F-95B52CF1BA99}"/>
              </a:ext>
            </a:extLst>
          </p:cNvPr>
          <p:cNvSpPr/>
          <p:nvPr/>
        </p:nvSpPr>
        <p:spPr>
          <a:xfrm>
            <a:off x="1281037" y="941459"/>
            <a:ext cx="3512905" cy="77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Спокойным</a:t>
            </a:r>
            <a:r>
              <a:rPr lang="en-US" b="1" dirty="0"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ru-RU" b="1" dirty="0"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замкнутым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F60FE2-CD18-6CA4-1281-AEE9156DCFF0}"/>
              </a:ext>
            </a:extLst>
          </p:cNvPr>
          <p:cNvSpPr txBox="1"/>
          <p:nvPr/>
        </p:nvSpPr>
        <p:spPr>
          <a:xfrm>
            <a:off x="4148923" y="274289"/>
            <a:ext cx="804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Каким был в детстве Есенин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13F34DA-9C77-AABA-32CD-5E355C1D22F6}"/>
              </a:ext>
            </a:extLst>
          </p:cNvPr>
          <p:cNvSpPr/>
          <p:nvPr/>
        </p:nvSpPr>
        <p:spPr>
          <a:xfrm>
            <a:off x="802954" y="1351507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1D0934E-7040-A558-DD97-38C8BD93E816}"/>
              </a:ext>
            </a:extLst>
          </p:cNvPr>
          <p:cNvSpPr/>
          <p:nvPr/>
        </p:nvSpPr>
        <p:spPr>
          <a:xfrm>
            <a:off x="802954" y="2440410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54" name="Picture 2" descr="Picture background">
            <a:extLst>
              <a:ext uri="{FF2B5EF4-FFF2-40B4-BE49-F238E27FC236}">
                <a16:creationId xmlns:a16="http://schemas.microsoft.com/office/drawing/2014/main" id="{D3E831F2-FFF8-6EA9-5953-433124231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92" y="1133351"/>
            <a:ext cx="6036816" cy="546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3DFE1-8F89-D61C-93BE-3E329F228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9DDFB-7EB5-607F-5E87-08B87A954FE8}"/>
              </a:ext>
            </a:extLst>
          </p:cNvPr>
          <p:cNvSpPr txBox="1"/>
          <p:nvPr/>
        </p:nvSpPr>
        <p:spPr>
          <a:xfrm>
            <a:off x="240000" y="606517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НЕВЕРНО…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79196323-5E41-A92C-60B0-CD8F5DA70416}"/>
              </a:ext>
            </a:extLst>
          </p:cNvPr>
          <p:cNvSpPr/>
          <p:nvPr/>
        </p:nvSpPr>
        <p:spPr>
          <a:xfrm>
            <a:off x="240000" y="1771442"/>
            <a:ext cx="2402006" cy="696089"/>
          </a:xfrm>
          <a:prstGeom prst="roundRect">
            <a:avLst>
              <a:gd name="adj" fmla="val 3364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Еще раз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0AE5AF6-EBA7-FA08-2879-BC96661891DF}"/>
              </a:ext>
            </a:extLst>
          </p:cNvPr>
          <p:cNvCxnSpPr>
            <a:cxnSpLocks/>
          </p:cNvCxnSpPr>
          <p:nvPr/>
        </p:nvCxnSpPr>
        <p:spPr>
          <a:xfrm flipH="1">
            <a:off x="417250" y="2105418"/>
            <a:ext cx="27734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Picture background">
            <a:extLst>
              <a:ext uri="{FF2B5EF4-FFF2-40B4-BE49-F238E27FC236}">
                <a16:creationId xmlns:a16="http://schemas.microsoft.com/office/drawing/2014/main" id="{9A2C00F8-C0C5-1B2B-FA04-85921709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36" y="825623"/>
            <a:ext cx="6889072" cy="54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E3834-AE22-B18A-DA52-AFC34480C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CB345B-8FC5-BBA1-A3B9-19DA1724D352}"/>
              </a:ext>
            </a:extLst>
          </p:cNvPr>
          <p:cNvSpPr txBox="1"/>
          <p:nvPr/>
        </p:nvSpPr>
        <p:spPr>
          <a:xfrm>
            <a:off x="240000" y="606517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Правильно!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1FE17E6-1036-530D-B88E-2484C9ADA0FB}"/>
              </a:ext>
            </a:extLst>
          </p:cNvPr>
          <p:cNvSpPr/>
          <p:nvPr/>
        </p:nvSpPr>
        <p:spPr>
          <a:xfrm>
            <a:off x="240000" y="5850053"/>
            <a:ext cx="2722735" cy="696089"/>
          </a:xfrm>
          <a:prstGeom prst="roundRect">
            <a:avLst>
              <a:gd name="adj" fmla="val 33647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Продолжить</a:t>
            </a:r>
            <a:r>
              <a:rPr lang="ru-RU" sz="2400" b="1" dirty="0">
                <a:solidFill>
                  <a:srgbClr val="0563C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8422ECD-13A1-9FE9-FA60-833B6171A749}"/>
              </a:ext>
            </a:extLst>
          </p:cNvPr>
          <p:cNvCxnSpPr/>
          <p:nvPr/>
        </p:nvCxnSpPr>
        <p:spPr>
          <a:xfrm>
            <a:off x="2219462" y="6201675"/>
            <a:ext cx="436099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68D683C-9427-56C6-75D6-95C40AF0CA5D}"/>
              </a:ext>
            </a:extLst>
          </p:cNvPr>
          <p:cNvSpPr txBox="1"/>
          <p:nvPr/>
        </p:nvSpPr>
        <p:spPr>
          <a:xfrm>
            <a:off x="0" y="2015594"/>
            <a:ext cx="6371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Сергея Есенина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Средь мальчишек я всегда был коноводом и большим драчуном и ходил всегда в царапинах. За озорство меня ругала только одна бабка, а дедушка иногда сам подзадоривал на кулачную и часто говорил бабке: „Ты у меня, дура, его не трожь! Он так будет крепче!“</a:t>
            </a:r>
          </a:p>
        </p:txBody>
      </p:sp>
      <p:pic>
        <p:nvPicPr>
          <p:cNvPr id="25602" name="Picture 2" descr="Picture background">
            <a:extLst>
              <a:ext uri="{FF2B5EF4-FFF2-40B4-BE49-F238E27FC236}">
                <a16:creationId xmlns:a16="http://schemas.microsoft.com/office/drawing/2014/main" id="{82CB82D9-822A-4A60-1271-BDB542576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90" y="1083076"/>
            <a:ext cx="5543735" cy="500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E51D-0DA6-4BC9-8DF0-8F43D8A79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0F0BB8-0530-50C8-A23C-5C900628893B}"/>
              </a:ext>
            </a:extLst>
          </p:cNvPr>
          <p:cNvSpPr/>
          <p:nvPr/>
        </p:nvSpPr>
        <p:spPr>
          <a:xfrm>
            <a:off x="0" y="1"/>
            <a:ext cx="4148923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E7F9C-B853-C436-0FBE-4F1522F88EDA}"/>
              </a:ext>
            </a:extLst>
          </p:cNvPr>
          <p:cNvSpPr txBox="1"/>
          <p:nvPr/>
        </p:nvSpPr>
        <p:spPr>
          <a:xfrm>
            <a:off x="1281037" y="1834582"/>
            <a:ext cx="2867885" cy="100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8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Березы</a:t>
            </a:r>
            <a:r>
              <a:rPr kumimoji="0" lang="ru-RU" sz="2400" b="1" i="0" u="none" strike="noStrike" kern="8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917E0D-9371-1B62-02D5-903BBAE8D75B}"/>
              </a:ext>
            </a:extLst>
          </p:cNvPr>
          <p:cNvSpPr/>
          <p:nvPr/>
        </p:nvSpPr>
        <p:spPr>
          <a:xfrm>
            <a:off x="1281037" y="941459"/>
            <a:ext cx="3512905" cy="1004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Дуба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48E94-53F3-9CD5-F599-8086B3B96EF4}"/>
              </a:ext>
            </a:extLst>
          </p:cNvPr>
          <p:cNvSpPr txBox="1"/>
          <p:nvPr/>
        </p:nvSpPr>
        <p:spPr>
          <a:xfrm>
            <a:off x="4148923" y="274289"/>
            <a:ext cx="8043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 какого дерева воспевал Есенин в ранних стихах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5C0E497-B9F9-D8BD-B53E-36D3614B2149}"/>
              </a:ext>
            </a:extLst>
          </p:cNvPr>
          <p:cNvSpPr/>
          <p:nvPr/>
        </p:nvSpPr>
        <p:spPr>
          <a:xfrm>
            <a:off x="802954" y="1351507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3431765-CC05-B6E1-D462-524A6E3D38A6}"/>
              </a:ext>
            </a:extLst>
          </p:cNvPr>
          <p:cNvSpPr/>
          <p:nvPr/>
        </p:nvSpPr>
        <p:spPr>
          <a:xfrm>
            <a:off x="802954" y="2440410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26" name="Picture 2" descr="Picture background">
            <a:extLst>
              <a:ext uri="{FF2B5EF4-FFF2-40B4-BE49-F238E27FC236}">
                <a16:creationId xmlns:a16="http://schemas.microsoft.com/office/drawing/2014/main" id="{CBBBB463-B3D2-C157-99EE-4A6445CF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01" y="1422528"/>
            <a:ext cx="4364037" cy="53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72C303-EFFC-55B3-28B1-2B020D99256A}"/>
              </a:ext>
            </a:extLst>
          </p:cNvPr>
          <p:cNvSpPr txBox="1"/>
          <p:nvPr/>
        </p:nvSpPr>
        <p:spPr>
          <a:xfrm>
            <a:off x="4276814" y="1071656"/>
            <a:ext cx="1753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Обратите внимание на фото!</a:t>
            </a:r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0DE5814D-919F-A7A9-EF6F-49B5CA6FC3C8}"/>
              </a:ext>
            </a:extLst>
          </p:cNvPr>
          <p:cNvSpPr/>
          <p:nvPr/>
        </p:nvSpPr>
        <p:spPr>
          <a:xfrm flipV="1">
            <a:off x="4212869" y="1048521"/>
            <a:ext cx="1753685" cy="1143876"/>
          </a:xfrm>
          <a:prstGeom prst="round2Diag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96D82-1F4F-FDA1-13EB-F8D0E1ED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A8F0BE-663E-2341-E59E-991E9DDBAF51}"/>
              </a:ext>
            </a:extLst>
          </p:cNvPr>
          <p:cNvSpPr txBox="1"/>
          <p:nvPr/>
        </p:nvSpPr>
        <p:spPr>
          <a:xfrm>
            <a:off x="240000" y="606517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НЕВЕРНО…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D8EBDC4-7A01-64CB-FD33-37A33B0AE911}"/>
              </a:ext>
            </a:extLst>
          </p:cNvPr>
          <p:cNvSpPr/>
          <p:nvPr/>
        </p:nvSpPr>
        <p:spPr>
          <a:xfrm>
            <a:off x="240000" y="1771442"/>
            <a:ext cx="2402006" cy="696089"/>
          </a:xfrm>
          <a:prstGeom prst="roundRect">
            <a:avLst>
              <a:gd name="adj" fmla="val 3364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Еще раз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4BA275F-049B-325D-AEA0-3AE79AFDE728}"/>
              </a:ext>
            </a:extLst>
          </p:cNvPr>
          <p:cNvCxnSpPr>
            <a:cxnSpLocks/>
          </p:cNvCxnSpPr>
          <p:nvPr/>
        </p:nvCxnSpPr>
        <p:spPr>
          <a:xfrm flipH="1">
            <a:off x="417250" y="2105418"/>
            <a:ext cx="27734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0992A181-6F36-2634-1851-078CC8340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29682"/>
            <a:ext cx="4364037" cy="53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2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62CA6-55E0-FFD6-1BEE-83884D66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0DC5CE-3A8A-CBA7-BEEE-80F278B3D331}"/>
              </a:ext>
            </a:extLst>
          </p:cNvPr>
          <p:cNvSpPr txBox="1"/>
          <p:nvPr/>
        </p:nvSpPr>
        <p:spPr>
          <a:xfrm>
            <a:off x="240000" y="606517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Правильно!</a:t>
            </a:r>
          </a:p>
        </p:txBody>
      </p:sp>
      <p:sp>
        <p:nvSpPr>
          <p:cNvPr id="4" name="Скругленный прямоугольник 3">
            <a:hlinkClick r:id="rId2" action="ppaction://hlinksldjump"/>
            <a:extLst>
              <a:ext uri="{FF2B5EF4-FFF2-40B4-BE49-F238E27FC236}">
                <a16:creationId xmlns:a16="http://schemas.microsoft.com/office/drawing/2014/main" id="{3A6C94C4-20AD-C8C8-A612-449E1AD87FA3}"/>
              </a:ext>
            </a:extLst>
          </p:cNvPr>
          <p:cNvSpPr/>
          <p:nvPr/>
        </p:nvSpPr>
        <p:spPr>
          <a:xfrm>
            <a:off x="240000" y="5850053"/>
            <a:ext cx="2722735" cy="696089"/>
          </a:xfrm>
          <a:prstGeom prst="roundRect">
            <a:avLst>
              <a:gd name="adj" fmla="val 33647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Продолжить</a:t>
            </a:r>
            <a:r>
              <a:rPr lang="ru-RU" sz="2400" b="1" dirty="0">
                <a:solidFill>
                  <a:srgbClr val="0563C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5BF6C1E-9605-0B96-F7C0-260D4142B49C}"/>
              </a:ext>
            </a:extLst>
          </p:cNvPr>
          <p:cNvCxnSpPr/>
          <p:nvPr/>
        </p:nvCxnSpPr>
        <p:spPr>
          <a:xfrm>
            <a:off x="2219462" y="6201675"/>
            <a:ext cx="436099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93C9A1-3C71-372A-509F-A2CBDC993B30}"/>
              </a:ext>
            </a:extLst>
          </p:cNvPr>
          <p:cNvSpPr txBox="1"/>
          <p:nvPr/>
        </p:nvSpPr>
        <p:spPr>
          <a:xfrm>
            <a:off x="0" y="2015594"/>
            <a:ext cx="6371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начало стихотворения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Есенина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береза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моим окном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Принакрылась снегом,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серебром.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A2CDFB55-EC03-A225-359C-26A378937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70" y="929682"/>
            <a:ext cx="4364037" cy="53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2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CE686-F645-BF18-764B-C4FE21B3A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9F20C71-C3D7-6DAA-BB0E-7554B45CC6AF}"/>
              </a:ext>
            </a:extLst>
          </p:cNvPr>
          <p:cNvSpPr/>
          <p:nvPr/>
        </p:nvSpPr>
        <p:spPr>
          <a:xfrm>
            <a:off x="0" y="1"/>
            <a:ext cx="4148923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09A6C-5E2C-890C-5BA6-5E5ABDCF3989}"/>
              </a:ext>
            </a:extLst>
          </p:cNvPr>
          <p:cNvSpPr txBox="1"/>
          <p:nvPr/>
        </p:nvSpPr>
        <p:spPr>
          <a:xfrm>
            <a:off x="1281037" y="1834582"/>
            <a:ext cx="2867885" cy="100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800" dirty="0">
                <a:latin typeface="Calibri" panose="020F0502020204030204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 8 лет.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D2E2B1-A5FC-C461-49AE-2CEFADA7CA5C}"/>
              </a:ext>
            </a:extLst>
          </p:cNvPr>
          <p:cNvSpPr/>
          <p:nvPr/>
        </p:nvSpPr>
        <p:spPr>
          <a:xfrm>
            <a:off x="1281037" y="941459"/>
            <a:ext cx="3512905" cy="1004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15</a:t>
            </a:r>
            <a:r>
              <a:rPr lang="en-US" sz="2400" b="1" dirty="0"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1" dirty="0"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лет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061A2-75D7-CA66-F8E8-3167DF9684E0}"/>
              </a:ext>
            </a:extLst>
          </p:cNvPr>
          <p:cNvSpPr txBox="1"/>
          <p:nvPr/>
        </p:nvSpPr>
        <p:spPr>
          <a:xfrm>
            <a:off x="4148923" y="274289"/>
            <a:ext cx="8043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какого возраста сочинял стихи Есенин</a:t>
            </a:r>
            <a:r>
              <a:rPr lang="en-US" sz="3200" b="1" i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EF2AB51-E898-A01A-99D3-107A618FCF24}"/>
              </a:ext>
            </a:extLst>
          </p:cNvPr>
          <p:cNvSpPr/>
          <p:nvPr/>
        </p:nvSpPr>
        <p:spPr>
          <a:xfrm>
            <a:off x="802954" y="1508143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87A123D-AA36-7F31-4F35-A653715FDE28}"/>
              </a:ext>
            </a:extLst>
          </p:cNvPr>
          <p:cNvSpPr/>
          <p:nvPr/>
        </p:nvSpPr>
        <p:spPr>
          <a:xfrm>
            <a:off x="802954" y="2404899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2" descr="Picture background">
            <a:extLst>
              <a:ext uri="{FF2B5EF4-FFF2-40B4-BE49-F238E27FC236}">
                <a16:creationId xmlns:a16="http://schemas.microsoft.com/office/drawing/2014/main" id="{9CCC8E4B-D702-155F-2206-1E4E97C07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Picture background">
            <a:extLst>
              <a:ext uri="{FF2B5EF4-FFF2-40B4-BE49-F238E27FC236}">
                <a16:creationId xmlns:a16="http://schemas.microsoft.com/office/drawing/2014/main" id="{3C691866-BC8E-FB27-3762-691B3733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67" y="1280485"/>
            <a:ext cx="6930423" cy="550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00" y="606517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НЕВЕРНО…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1762" y="1818857"/>
            <a:ext cx="2402006" cy="696089"/>
          </a:xfrm>
          <a:prstGeom prst="roundRect">
            <a:avLst>
              <a:gd name="adj" fmla="val 336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Еще раз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 flipH="1">
            <a:off x="531055" y="2180969"/>
            <a:ext cx="321201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ACE3E532-36A9-954E-F993-70EF26F6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59" y="0"/>
            <a:ext cx="90486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4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C833C-AAB2-37BB-AF04-A4D961072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546191-D58E-A221-425E-59C4884FA46F}"/>
              </a:ext>
            </a:extLst>
          </p:cNvPr>
          <p:cNvSpPr txBox="1"/>
          <p:nvPr/>
        </p:nvSpPr>
        <p:spPr>
          <a:xfrm>
            <a:off x="240000" y="606517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НЕВЕРНО…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3414FE0-20FF-7A7C-7868-DD2A365A1B53}"/>
              </a:ext>
            </a:extLst>
          </p:cNvPr>
          <p:cNvSpPr/>
          <p:nvPr/>
        </p:nvSpPr>
        <p:spPr>
          <a:xfrm>
            <a:off x="240000" y="1771442"/>
            <a:ext cx="2402006" cy="696089"/>
          </a:xfrm>
          <a:prstGeom prst="roundRect">
            <a:avLst>
              <a:gd name="adj" fmla="val 3364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Еще раз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6834614-6610-A895-E0DD-9B2096BB2F42}"/>
              </a:ext>
            </a:extLst>
          </p:cNvPr>
          <p:cNvCxnSpPr>
            <a:cxnSpLocks/>
          </p:cNvCxnSpPr>
          <p:nvPr/>
        </p:nvCxnSpPr>
        <p:spPr>
          <a:xfrm flipH="1">
            <a:off x="417250" y="2105418"/>
            <a:ext cx="27734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Picture background">
            <a:extLst>
              <a:ext uri="{FF2B5EF4-FFF2-40B4-BE49-F238E27FC236}">
                <a16:creationId xmlns:a16="http://schemas.microsoft.com/office/drawing/2014/main" id="{EEFE4672-5B35-12A1-D0BD-77A06C8D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57" y="745724"/>
            <a:ext cx="6868280" cy="56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6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5F306-F126-9159-16D5-4263C74B5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94F5EB-5D5A-D0AB-CBE4-33EBCD396740}"/>
              </a:ext>
            </a:extLst>
          </p:cNvPr>
          <p:cNvSpPr txBox="1"/>
          <p:nvPr/>
        </p:nvSpPr>
        <p:spPr>
          <a:xfrm>
            <a:off x="240000" y="606517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B8066-0B9F-4307-A9E7-35EFCF5BE788}"/>
              </a:ext>
            </a:extLst>
          </p:cNvPr>
          <p:cNvSpPr txBox="1"/>
          <p:nvPr/>
        </p:nvSpPr>
        <p:spPr>
          <a:xfrm>
            <a:off x="0" y="2042227"/>
            <a:ext cx="5255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стихотворения Есенин написал в 8 лет. В них он восхвалял природу родного края. Стихи и частушки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сочиненные Есениным пело все село.</a:t>
            </a:r>
          </a:p>
        </p:txBody>
      </p:sp>
      <p:pic>
        <p:nvPicPr>
          <p:cNvPr id="31746" name="Picture 2" descr="Picture background">
            <a:extLst>
              <a:ext uri="{FF2B5EF4-FFF2-40B4-BE49-F238E27FC236}">
                <a16:creationId xmlns:a16="http://schemas.microsoft.com/office/drawing/2014/main" id="{3E842D46-E0C5-88AA-3D90-9D8CF12D3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15" y="545976"/>
            <a:ext cx="6232125" cy="576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00" y="606517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508" y="5809668"/>
            <a:ext cx="2752344" cy="696089"/>
          </a:xfrm>
          <a:prstGeom prst="roundRect">
            <a:avLst>
              <a:gd name="adj" fmla="val 33647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Продолжить</a:t>
            </a:r>
            <a:r>
              <a:rPr lang="ru-RU" sz="2400" b="1" dirty="0">
                <a:solidFill>
                  <a:srgbClr val="0563C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63425" y="6179801"/>
            <a:ext cx="436099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0000" y="1519311"/>
            <a:ext cx="2672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Детство Сергея Есенина прошло в селе Константиново.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BCDB8A5C-D802-6B33-27BA-304413112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80" y="0"/>
            <a:ext cx="9069944" cy="6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4148923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36570" y="1860005"/>
            <a:ext cx="2315025" cy="115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800" b="1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Титов.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1038" y="941459"/>
            <a:ext cx="1436612" cy="1156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8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Иванов.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46592" y="2806711"/>
            <a:ext cx="1371529" cy="1156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8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Есенин.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48923" y="274289"/>
            <a:ext cx="7774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фамилия деда</a:t>
            </a:r>
            <a:r>
              <a:rPr lang="en-US" sz="3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семье которого прошло детство поэта</a:t>
            </a:r>
            <a:r>
              <a:rPr lang="en-US" sz="3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02955" y="1699238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Овал 10"/>
          <p:cNvSpPr/>
          <p:nvPr/>
        </p:nvSpPr>
        <p:spPr>
          <a:xfrm>
            <a:off x="802954" y="2546942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Овал 11"/>
          <p:cNvSpPr/>
          <p:nvPr/>
        </p:nvSpPr>
        <p:spPr>
          <a:xfrm>
            <a:off x="802954" y="3478362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DAA35DAD-5ABA-B78C-E19F-3B5941D1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84" y="1269507"/>
            <a:ext cx="4345660" cy="566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00" y="606517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НЕВЕРНО…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0000" y="1771442"/>
            <a:ext cx="2402006" cy="696089"/>
          </a:xfrm>
          <a:prstGeom prst="roundRect">
            <a:avLst>
              <a:gd name="adj" fmla="val 3364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Еще раз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 flipH="1">
            <a:off x="417250" y="2105418"/>
            <a:ext cx="27734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FE815619-6E08-1749-9621-110218BD9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47" y="1029810"/>
            <a:ext cx="3558096" cy="48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00" y="606517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0000" y="5850053"/>
            <a:ext cx="2722735" cy="696089"/>
          </a:xfrm>
          <a:prstGeom prst="roundRect">
            <a:avLst>
              <a:gd name="adj" fmla="val 33647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Продолжить</a:t>
            </a:r>
            <a:r>
              <a:rPr lang="ru-RU" sz="2400" b="1" dirty="0">
                <a:solidFill>
                  <a:srgbClr val="0563C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19462" y="6201675"/>
            <a:ext cx="436099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997839"/>
            <a:ext cx="64984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Фёдор Андреевич Титов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дед Сергея Есенина по материнской линии. 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YS Text"/>
              </a:rPr>
              <a:t>Детство Есенина прошло в доме Фёдора Андреевича Титова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YS Text"/>
              </a:rPr>
              <a:t>. Он научил мальчика читать в 5 лет, рассказывал ему священные истории, увлекал жизнеописаниями. 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YS Text"/>
              </a:rPr>
              <a:t>Общение с дедом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YS Text"/>
              </a:rPr>
              <a:t> способствовало формированию у Есенина чувства национальной песенной культуры, что помогло поэту стать глубоким ценителем поэзии этого жанра.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65A1B84E-4E78-121E-DA59-26212494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61" y="857091"/>
            <a:ext cx="3441762" cy="496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58B1E-5348-989C-322F-2FF40B2CC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C22456-52F7-9A6E-F022-5A0174F5717D}"/>
              </a:ext>
            </a:extLst>
          </p:cNvPr>
          <p:cNvSpPr/>
          <p:nvPr/>
        </p:nvSpPr>
        <p:spPr>
          <a:xfrm>
            <a:off x="0" y="1"/>
            <a:ext cx="4148923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E8DA9-B3FC-D7B7-147E-86956A169843}"/>
              </a:ext>
            </a:extLst>
          </p:cNvPr>
          <p:cNvSpPr txBox="1"/>
          <p:nvPr/>
        </p:nvSpPr>
        <p:spPr>
          <a:xfrm>
            <a:off x="1236570" y="1860005"/>
            <a:ext cx="2315025" cy="115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Calibri" panose="020F0502020204030204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Татьяна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35EF88-2BBC-E65F-A51F-64F0D6229CE0}"/>
              </a:ext>
            </a:extLst>
          </p:cNvPr>
          <p:cNvSpPr/>
          <p:nvPr/>
        </p:nvSpPr>
        <p:spPr>
          <a:xfrm>
            <a:off x="1281038" y="941459"/>
            <a:ext cx="1196546" cy="1156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Елена.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33DC52-9EDD-6890-C237-1AFF2FB3FFE2}"/>
              </a:ext>
            </a:extLst>
          </p:cNvPr>
          <p:cNvSpPr/>
          <p:nvPr/>
        </p:nvSpPr>
        <p:spPr>
          <a:xfrm>
            <a:off x="1246592" y="2806711"/>
            <a:ext cx="1185581" cy="1156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Ольга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F2E01B-826F-88FD-DC0D-42E3C355E84B}"/>
              </a:ext>
            </a:extLst>
          </p:cNvPr>
          <p:cNvSpPr txBox="1"/>
          <p:nvPr/>
        </p:nvSpPr>
        <p:spPr>
          <a:xfrm>
            <a:off x="4148923" y="274289"/>
            <a:ext cx="7774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звали мать поэта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27EC4E6-820B-B903-3B4F-BB1D7AA9CA67}"/>
              </a:ext>
            </a:extLst>
          </p:cNvPr>
          <p:cNvSpPr/>
          <p:nvPr/>
        </p:nvSpPr>
        <p:spPr>
          <a:xfrm>
            <a:off x="802955" y="1699238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8D578DF-ED73-4197-0EDC-41E9A2958DA2}"/>
              </a:ext>
            </a:extLst>
          </p:cNvPr>
          <p:cNvSpPr/>
          <p:nvPr/>
        </p:nvSpPr>
        <p:spPr>
          <a:xfrm>
            <a:off x="802954" y="2546942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E5E79EC-EC90-BFC5-2A64-13DE832B8A23}"/>
              </a:ext>
            </a:extLst>
          </p:cNvPr>
          <p:cNvSpPr/>
          <p:nvPr/>
        </p:nvSpPr>
        <p:spPr>
          <a:xfrm>
            <a:off x="802954" y="3478362"/>
            <a:ext cx="323557" cy="3677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46520801-2492-C177-7DB9-70C2E313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56" y="1285875"/>
            <a:ext cx="7143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2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D52FD-0D4F-D7F1-44D0-D87B51FA7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43B34-698A-E4E1-A956-65DB03739D41}"/>
              </a:ext>
            </a:extLst>
          </p:cNvPr>
          <p:cNvSpPr txBox="1"/>
          <p:nvPr/>
        </p:nvSpPr>
        <p:spPr>
          <a:xfrm>
            <a:off x="240000" y="606517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НЕВЕРНО…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37E509B-68B5-3882-47F5-168771571F4B}"/>
              </a:ext>
            </a:extLst>
          </p:cNvPr>
          <p:cNvSpPr/>
          <p:nvPr/>
        </p:nvSpPr>
        <p:spPr>
          <a:xfrm>
            <a:off x="240000" y="1771442"/>
            <a:ext cx="2402006" cy="696089"/>
          </a:xfrm>
          <a:prstGeom prst="roundRect">
            <a:avLst>
              <a:gd name="adj" fmla="val 3364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Еще раз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1E8020D-AADB-A262-C392-C2F927089A04}"/>
              </a:ext>
            </a:extLst>
          </p:cNvPr>
          <p:cNvCxnSpPr>
            <a:cxnSpLocks/>
          </p:cNvCxnSpPr>
          <p:nvPr/>
        </p:nvCxnSpPr>
        <p:spPr>
          <a:xfrm flipH="1">
            <a:off x="417250" y="2105418"/>
            <a:ext cx="27734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142796C7-D8EA-9E59-BCF5-7278B055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00" y="1252848"/>
            <a:ext cx="7143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9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661</Words>
  <Application>Microsoft Office PowerPoint</Application>
  <PresentationFormat>Широкоэкранный</PresentationFormat>
  <Paragraphs>118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Бережной Сергей</cp:lastModifiedBy>
  <cp:revision>71</cp:revision>
  <dcterms:created xsi:type="dcterms:W3CDTF">2020-10-15T07:50:10Z</dcterms:created>
  <dcterms:modified xsi:type="dcterms:W3CDTF">2025-04-06T20:06:02Z</dcterms:modified>
</cp:coreProperties>
</file>