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8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Для перемещения страницы щёлкните мышью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7AD82E2-6471-41FA-8969-335B2625572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19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0">
            <a:noFill/>
          </a:ln>
        </p:spPr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FAF3428-6110-40DC-8D21-38B986EE365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542E9C-0CDA-40F5-B396-B994A214121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822924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57200" y="3912120"/>
            <a:ext cx="822924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2A9B99-31D4-4C9E-8631-57F5245FC5A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45720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67424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7E9B35-67B9-4CED-B2FB-FCFFE27633D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239640" y="152388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022080" y="152388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457200" y="391212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3239640" y="391212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6022080" y="391212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1E9A492-51C0-4702-B69E-85390ADB026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D670C95-5378-4B3D-A2AD-ED02AAC91EF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30224C-C189-4233-AA7A-2468C320AB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A2A2E47-EE61-44D3-A7A8-6E85E361354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9C9CE2B-A65C-47E1-AE9E-73AAE5FBAB9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09BE93F-9713-4B06-B709-F5FBE66C1BF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56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C921FBC-55C8-4443-AE0F-AC988D07C4F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5720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0B0A6B6-3420-4097-ADBD-C6D0C635350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252164-156F-4559-A462-8825F58A19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467424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553CF84-53EE-40D0-A68F-8643904ECBD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912120"/>
            <a:ext cx="822924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0BCA8D3-F701-4B7A-BBE8-5D2EBC708E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822924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57200" y="3912120"/>
            <a:ext cx="822924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DDC9D24-44C3-42C0-B3A2-5E763743605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20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67424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083C1AE-80C2-4DE2-91F7-4CC194F909B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3239640" y="152388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6022080" y="152388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457200" y="391212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3239640" y="391212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6022080" y="3912120"/>
            <a:ext cx="26496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BA98701-DACB-4477-AAD7-A855A5C90CF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131B55-567E-459B-A4BE-29EDC5D63FC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E19B931-76E1-43D0-A576-E91310A0C03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029E49D-0BB2-4588-8302-C3F384C51A1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56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78A829-FF55-47C1-BDDC-962136F25EF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5720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761772D-53DD-4DC2-A0A1-6ECFA4C8013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457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674240" y="391212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6C3BD49-4FF8-4A0C-B4A1-6D09100C213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4240" y="1523880"/>
            <a:ext cx="401580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457200" y="3912120"/>
            <a:ext cx="8229240" cy="218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FC6612-732A-4952-BC03-17D3D95F141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1433880"/>
            <a:ext cx="8305560" cy="198072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800" b="0" strike="noStrike" spc="-100">
                <a:solidFill>
                  <a:srgbClr val="F9F9F9"/>
                </a:solidFill>
                <a:latin typeface="Constantia"/>
              </a:rPr>
              <a:t>Образец заголовка</a:t>
            </a:r>
            <a:endParaRPr lang="ru-RU" sz="4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" name="Прямая соединительная линия 7"/>
          <p:cNvSpPr/>
          <p:nvPr/>
        </p:nvSpPr>
        <p:spPr>
          <a:xfrm>
            <a:off x="1463400" y="3549960"/>
            <a:ext cx="2971800" cy="1440"/>
          </a:xfrm>
          <a:prstGeom prst="line">
            <a:avLst/>
          </a:prstGeom>
          <a:ln w="9525">
            <a:solidFill>
              <a:srgbClr val="444D26">
                <a:tint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Прямая соединительная линия 12"/>
          <p:cNvSpPr/>
          <p:nvPr/>
        </p:nvSpPr>
        <p:spPr>
          <a:xfrm>
            <a:off x="4708440" y="3549960"/>
            <a:ext cx="2971800" cy="1440"/>
          </a:xfrm>
          <a:prstGeom prst="line">
            <a:avLst/>
          </a:prstGeom>
          <a:ln w="9525">
            <a:solidFill>
              <a:srgbClr val="444D26">
                <a:tint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Овал 13"/>
          <p:cNvSpPr/>
          <p:nvPr/>
        </p:nvSpPr>
        <p:spPr>
          <a:xfrm>
            <a:off x="4540320" y="3526200"/>
            <a:ext cx="45360" cy="45360"/>
          </a:xfrm>
          <a:prstGeom prst="ellipse">
            <a:avLst/>
          </a:prstGeom>
          <a:solidFill>
            <a:srgbClr val="F3A447"/>
          </a:solidFill>
          <a:ln>
            <a:solidFill>
              <a:srgbClr val="F3A447"/>
            </a:solidFill>
            <a:round/>
          </a:ln>
          <a:effectLst>
            <a:outerShdw blurRad="3168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dt" idx="1"/>
          </p:nvPr>
        </p:nvSpPr>
        <p:spPr>
          <a:xfrm>
            <a:off x="5791320" y="6203520"/>
            <a:ext cx="2590560" cy="3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FEFAC9"/>
                </a:solidFill>
                <a:latin typeface="Constanti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FEFAC9"/>
                </a:solidFill>
                <a:latin typeface="Constantia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 idx="2"/>
          </p:nvPr>
        </p:nvSpPr>
        <p:spPr>
          <a:xfrm>
            <a:off x="8410680" y="6181560"/>
            <a:ext cx="60912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600" b="0" strike="noStrike" spc="-1">
                <a:solidFill>
                  <a:srgbClr val="FEFAC9"/>
                </a:solidFill>
                <a:latin typeface="Constantia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86CE10C9-2764-46C3-A1E7-98A72EB825A5}" type="slidenum">
              <a:rPr lang="ru-RU" sz="1600" b="0" strike="noStrike" spc="-1">
                <a:solidFill>
                  <a:srgbClr val="FEFAC9"/>
                </a:solidFill>
                <a:latin typeface="Constantia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ftr" idx="3"/>
          </p:nvPr>
        </p:nvSpPr>
        <p:spPr>
          <a:xfrm>
            <a:off x="2133720" y="6203520"/>
            <a:ext cx="3580920" cy="3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FFFFFF"/>
                </a:solidFill>
                <a:latin typeface="Constanti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100" b="0" strike="noStrike" spc="-1">
                <a:solidFill>
                  <a:srgbClr val="FFFFFF"/>
                </a:solidFill>
                <a:latin typeface="Constanti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00" b="0" strike="noStrike" spc="-1">
                <a:solidFill>
                  <a:srgbClr val="FFFFFF"/>
                </a:solidFill>
                <a:latin typeface="Constanti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FFFFFF"/>
                </a:solidFill>
                <a:latin typeface="Constanti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74320" indent="-274320">
              <a:lnSpc>
                <a:spcPct val="100000"/>
              </a:lnSpc>
              <a:spcBef>
                <a:spcPts val="601"/>
              </a:spcBef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lang="ru-RU" sz="2600" b="0" strike="noStrike" spc="-1">
                <a:solidFill>
                  <a:srgbClr val="FFFFFF"/>
                </a:solidFill>
                <a:latin typeface="Constantia"/>
              </a:rPr>
              <a:t>Образец текста</a:t>
            </a:r>
          </a:p>
          <a:p>
            <a:pPr marL="640080" lvl="1" indent="-274320">
              <a:lnSpc>
                <a:spcPct val="100000"/>
              </a:lnSpc>
              <a:spcBef>
                <a:spcPts val="300"/>
              </a:spcBef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lang="ru-RU" sz="2400" b="0" strike="noStrike" spc="-1">
                <a:solidFill>
                  <a:srgbClr val="FEFAC9"/>
                </a:solidFill>
                <a:latin typeface="Constantia"/>
              </a:rPr>
              <a:t>Второй уровень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  <a:p>
            <a:pPr marL="1005840" lvl="2" indent="-228600">
              <a:lnSpc>
                <a:spcPct val="100000"/>
              </a:lnSpc>
              <a:spcBef>
                <a:spcPts val="300"/>
              </a:spcBef>
              <a:buClr>
                <a:srgbClr val="B37934"/>
              </a:buClr>
              <a:buSzPct val="85000"/>
              <a:buFont typeface="Wingdings 2" charset="2"/>
              <a:buChar char=""/>
            </a:pPr>
            <a:r>
              <a:rPr lang="ru-RU" sz="2100" b="0" strike="noStrike" spc="-1">
                <a:solidFill>
                  <a:srgbClr val="FFFFFF"/>
                </a:solidFill>
                <a:latin typeface="Constantia"/>
              </a:rPr>
              <a:t>Третий уровень</a:t>
            </a:r>
          </a:p>
          <a:p>
            <a:pPr marL="1280160" lvl="3" indent="-228600">
              <a:lnSpc>
                <a:spcPct val="100000"/>
              </a:lnSpc>
              <a:spcBef>
                <a:spcPts val="300"/>
              </a:spcBef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lang="ru-RU" sz="1900" b="0" strike="noStrike" spc="-1">
                <a:solidFill>
                  <a:srgbClr val="FFFFFF"/>
                </a:solidFill>
                <a:latin typeface="Constantia"/>
              </a:rPr>
              <a:t>Четвертый уровень</a:t>
            </a:r>
          </a:p>
          <a:p>
            <a:pPr marL="1554480" lvl="4" indent="-228600">
              <a:lnSpc>
                <a:spcPct val="100000"/>
              </a:lnSpc>
              <a:spcBef>
                <a:spcPts val="340"/>
              </a:spcBef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lang="ru-RU" sz="1600" b="0" strike="noStrike" spc="-1">
                <a:solidFill>
                  <a:srgbClr val="FFFFFF"/>
                </a:solidFill>
                <a:latin typeface="Constantia"/>
              </a:rPr>
              <a:t>Пятый уровень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dt" idx="4"/>
          </p:nvPr>
        </p:nvSpPr>
        <p:spPr>
          <a:xfrm>
            <a:off x="5791320" y="6203520"/>
            <a:ext cx="2590560" cy="3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FEFAC9"/>
                </a:solidFill>
                <a:latin typeface="Constanti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FEFAC9"/>
                </a:solidFill>
                <a:latin typeface="Constantia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5"/>
          </p:nvPr>
        </p:nvSpPr>
        <p:spPr>
          <a:xfrm>
            <a:off x="8410680" y="6181560"/>
            <a:ext cx="609120" cy="45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600" b="0" strike="noStrike" spc="-1">
                <a:solidFill>
                  <a:srgbClr val="FEFAC9"/>
                </a:solidFill>
                <a:latin typeface="Constantia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E8A4324F-4E89-4F45-B9C2-BD08A8A79339}" type="slidenum">
              <a:rPr lang="ru-RU" sz="1600" b="0" strike="noStrike" spc="-1">
                <a:solidFill>
                  <a:srgbClr val="FEFAC9"/>
                </a:solidFill>
                <a:latin typeface="Constantia"/>
              </a:rPr>
              <a:t>‹#›</a:t>
            </a:fld>
            <a:endParaRPr lang="ru-RU" sz="1600" b="0" strike="noStrike" spc="-1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 idx="6"/>
          </p:nvPr>
        </p:nvSpPr>
        <p:spPr>
          <a:xfrm>
            <a:off x="2133720" y="6203520"/>
            <a:ext cx="3580920" cy="383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200" b="0" strike="noStrike" spc="-100">
                <a:solidFill>
                  <a:srgbClr val="F9F9F9"/>
                </a:solidFill>
                <a:latin typeface="Constantia"/>
              </a:rPr>
              <a:t>Образец заголовка</a:t>
            </a:r>
            <a:endParaRPr lang="ru-RU" sz="42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476640"/>
            <a:ext cx="8305560" cy="2592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800" b="1" strike="noStrike" spc="-100">
                <a:solidFill>
                  <a:srgbClr val="F9F9F9"/>
                </a:solidFill>
                <a:latin typeface="Constantia"/>
              </a:rPr>
              <a:t> </a:t>
            </a:r>
            <a:r>
              <a:rPr sz="4800"/>
              <a:t/>
            </a:r>
            <a:br>
              <a:rPr sz="4800"/>
            </a:br>
            <a:r>
              <a:rPr lang="ru-RU" sz="4800" b="1" strike="noStrike" spc="-100">
                <a:solidFill>
                  <a:srgbClr val="FFFFFF"/>
                </a:solidFill>
                <a:latin typeface="Times New Roman"/>
                <a:ea typeface="Times New Roman"/>
              </a:rPr>
              <a:t>Музыка и театры Челябинска</a:t>
            </a:r>
            <a:endParaRPr lang="ru-RU" sz="4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2" name="Подзаголовок 2"/>
          <p:cNvSpPr/>
          <p:nvPr/>
        </p:nvSpPr>
        <p:spPr>
          <a:xfrm>
            <a:off x="4614840" y="3861000"/>
            <a:ext cx="4205160" cy="20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</a:rPr>
              <a:t>Автор</a:t>
            </a:r>
            <a:r>
              <a:rPr lang="en-US" sz="1400" b="0" strike="noStrike" spc="-1">
                <a:solidFill>
                  <a:srgbClr val="FFFFFF"/>
                </a:solidFill>
                <a:latin typeface="Times New Roman"/>
              </a:rPr>
              <a:t>: </a:t>
            </a: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Хузина Тамара Александровна</a:t>
            </a:r>
            <a:endParaRPr lang="ru-RU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Учитель музыки</a:t>
            </a:r>
            <a:endParaRPr lang="ru-RU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МОУ </a:t>
            </a:r>
            <a:r>
              <a:rPr lang="en-US" sz="1400" b="0" strike="noStrike" spc="-1">
                <a:solidFill>
                  <a:srgbClr val="FFFFFF"/>
                </a:solidFill>
                <a:latin typeface="Times New Roman"/>
              </a:rPr>
              <a:t>“</a:t>
            </a: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Полетаевская СОШ</a:t>
            </a:r>
            <a:r>
              <a:rPr lang="en-US" sz="1400" b="0" strike="noStrike" spc="-1">
                <a:solidFill>
                  <a:srgbClr val="FFFFFF"/>
                </a:solidFill>
                <a:latin typeface="Constantia"/>
              </a:rPr>
              <a:t>”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3" name="TextBox 4"/>
          <p:cNvSpPr/>
          <p:nvPr/>
        </p:nvSpPr>
        <p:spPr>
          <a:xfrm>
            <a:off x="2699640" y="6165360"/>
            <a:ext cx="3600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imes New Roman"/>
              </a:rPr>
              <a:t>Полетаево - 2025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/>
          </p:nvPr>
        </p:nvSpPr>
        <p:spPr>
          <a:xfrm>
            <a:off x="5436000" y="1772640"/>
            <a:ext cx="3528000" cy="432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52000" lnSpcReduction="10000"/>
          </a:bodyPr>
          <a:lstStyle/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9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Молодой Челябинский государственный драматический </a:t>
            </a:r>
            <a:r>
              <a:rPr lang="ru-RU" sz="2900" b="1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камерный театр</a:t>
            </a:r>
            <a:r>
              <a:rPr lang="ru-RU" sz="29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 ворвался в культурную жизнь города с постановкой «Крик лангусты» по пьесе Джона Марелла, чем сразу полюбился публике. Все дело в творческой дерзости, азарте и кураже актеров, смелости режиссерских замыслов. </a:t>
            </a:r>
            <a:endParaRPr lang="ru-RU" sz="29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9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А 31 декабря 1992 г. Камерный театр получил статус государственного.</a:t>
            </a:r>
            <a:endParaRPr lang="ru-RU" sz="29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9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По инициативе театра ежегодно в Челябинске проходит занимательный международный театральный фестиваль «Камерата».</a:t>
            </a:r>
            <a:endParaRPr lang="ru-RU" sz="29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404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200" b="1" strike="noStrike" spc="-100">
                <a:solidFill>
                  <a:srgbClr val="FFFFFF"/>
                </a:solidFill>
                <a:latin typeface="Times New Roman"/>
              </a:rPr>
              <a:t>Остановка «Театр  оперы и балета»</a:t>
            </a:r>
            <a:r>
              <a:rPr sz="3200"/>
              <a:t/>
            </a:r>
            <a:br>
              <a:rPr sz="3200"/>
            </a:br>
            <a:r>
              <a:rPr lang="ru-RU" sz="3200" b="1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Молодой Челябинский государственный драматический камерный театр</a:t>
            </a:r>
            <a:endParaRPr lang="ru-RU" sz="32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21" name="Picture 2"/>
          <p:cNvPicPr/>
          <p:nvPr/>
        </p:nvPicPr>
        <p:blipFill>
          <a:blip r:embed="rId2"/>
          <a:stretch/>
        </p:blipFill>
        <p:spPr>
          <a:xfrm>
            <a:off x="331560" y="1845000"/>
            <a:ext cx="5032440" cy="388825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5364000" y="1628640"/>
            <a:ext cx="3528000" cy="446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Сегодня в </a:t>
            </a:r>
            <a:r>
              <a:rPr lang="ru-RU" sz="1600" b="0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филармонических залах выступают мэтры музыкального искусства и лучшие представители нового поколения талантливых музыкантов – продолжателей известных на весь мир традиций русского исполнительского искусства. </a:t>
            </a:r>
            <a:endParaRPr lang="ru-RU" sz="16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В штате работают высокопрофессиональные творческие коллективы и солисты разных жанров, многие из которых являются лауреатами и дипломантами всероссийских и международных конкурсов, народными и заслуженными артистами России.</a:t>
            </a:r>
            <a:endParaRPr lang="ru-RU" sz="16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14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179640" y="152280"/>
            <a:ext cx="8506800" cy="1188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 fontScale="94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>
                <a:solidFill>
                  <a:srgbClr val="FFFFFF"/>
                </a:solidFill>
                <a:latin typeface="Times New Roman"/>
              </a:rPr>
              <a:t>Остановка «Площадь Ярославского»</a:t>
            </a:r>
            <a:r>
              <a:rPr sz="3600"/>
              <a:t/>
            </a:r>
            <a:br>
              <a:rPr sz="3600"/>
            </a:br>
            <a:r>
              <a:rPr lang="ru-RU" sz="3600" b="1" strike="noStrike" spc="-100">
                <a:solidFill>
                  <a:srgbClr val="FFFFFF"/>
                </a:solidFill>
                <a:latin typeface="Times New Roman"/>
              </a:rPr>
              <a:t>К</a:t>
            </a:r>
            <a:r>
              <a:rPr lang="ru-RU" sz="3600" b="1" strike="noStrike" spc="-100">
                <a:solidFill>
                  <a:srgbClr val="FFFFFF"/>
                </a:solidFill>
                <a:latin typeface="Times New Roman"/>
                <a:ea typeface="Times New Roman"/>
              </a:rPr>
              <a:t>онцертный зал имени Сергея Прокофьева </a:t>
            </a:r>
            <a:endParaRPr lang="ru-RU" sz="36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2"/>
          <a:stretch/>
        </p:blipFill>
        <p:spPr>
          <a:xfrm>
            <a:off x="323640" y="1700640"/>
            <a:ext cx="4968360" cy="412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5364000" y="1772640"/>
            <a:ext cx="3528000" cy="432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</a:rPr>
              <a:t>Конгресс-отель </a:t>
            </a: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«Малахит»</a:t>
            </a:r>
            <a:r>
              <a:rPr lang="ru-RU" sz="2400" b="0" strike="noStrike" spc="-1">
                <a:solidFill>
                  <a:srgbClr val="FFFFFF"/>
                </a:solidFill>
                <a:latin typeface="Times New Roman"/>
              </a:rPr>
              <a:t> - самый крупный отель.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Times New Roman"/>
              </a:rPr>
              <a:t>Имеет несколько конференц-залов, для проведения различных мероприятий и выступления артистов в разных музыкальных и театральных жанрах.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88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>
                <a:solidFill>
                  <a:srgbClr val="F9F9F9"/>
                </a:solidFill>
                <a:latin typeface="Times New Roman"/>
              </a:rPr>
              <a:t>Остановка « Площадь Ярославского»</a:t>
            </a:r>
            <a:r>
              <a:rPr sz="3600"/>
              <a:t/>
            </a:r>
            <a:br>
              <a:rPr sz="3600"/>
            </a:br>
            <a:r>
              <a:rPr lang="ru-RU" sz="3600" b="1" strike="noStrike" spc="-100">
                <a:solidFill>
                  <a:srgbClr val="F9F9F9"/>
                </a:solidFill>
                <a:latin typeface="Times New Roman"/>
              </a:rPr>
              <a:t>Конгресс – отель «Малахит»</a:t>
            </a:r>
            <a:endParaRPr lang="ru-RU" sz="36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27" name="Picture 2"/>
          <p:cNvPicPr/>
          <p:nvPr/>
        </p:nvPicPr>
        <p:blipFill>
          <a:blip r:embed="rId2"/>
          <a:stretch/>
        </p:blipFill>
        <p:spPr>
          <a:xfrm>
            <a:off x="323640" y="1861920"/>
            <a:ext cx="4968360" cy="381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/>
          </p:nvPr>
        </p:nvSpPr>
        <p:spPr>
          <a:xfrm>
            <a:off x="5004000" y="1523880"/>
            <a:ext cx="3682440" cy="457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Times New Roman"/>
              </a:rPr>
              <a:t>Новый зал распахнул свои двери 24 декабря 2014 г. Здесь проходят концерты для ценителей традиции и эксперимента, академической музыки, популярных мелодий, проводятся международные фестивали органной и духовной музыки: «Хоровые ассамблеи», «Фрау орган», «Дни И.С. Баха на Южном Урале», «Орган без границ», «Джаз на большом органе», Международный фестиваль духовной музыки. Классический интерьер зала сопутствует гармоничному восприятию искусства, а прекрасная акустика позволяет музыкантам в полной мере демонстрировать незаурядное мастерство.</a:t>
            </a:r>
            <a:endParaRPr lang="ru-RU" sz="1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00">
                <a:solidFill>
                  <a:srgbClr val="FFFFFF"/>
                </a:solidFill>
                <a:latin typeface="Times New Roman"/>
              </a:rPr>
              <a:t>Остановка «Цирк»</a:t>
            </a:r>
            <a:r>
              <a:rPr sz="3200"/>
              <a:t/>
            </a:r>
            <a:br>
              <a:rPr sz="3200"/>
            </a:br>
            <a:r>
              <a:rPr lang="ru-RU" sz="3200" b="1" strike="noStrike" spc="-100">
                <a:solidFill>
                  <a:srgbClr val="FFFFFF"/>
                </a:solidFill>
                <a:latin typeface="Times New Roman"/>
              </a:rPr>
              <a:t>З</a:t>
            </a:r>
            <a:r>
              <a:rPr lang="ru-RU" sz="3200" b="1" strike="noStrike" spc="-100">
                <a:solidFill>
                  <a:srgbClr val="FFFFFF"/>
                </a:solidFill>
                <a:latin typeface="Times New Roman"/>
                <a:ea typeface="Times New Roman"/>
              </a:rPr>
              <a:t>ал органной и камерной музыки «Родина». </a:t>
            </a:r>
            <a:endParaRPr lang="ru-RU" sz="32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30" name="Picture 2"/>
          <p:cNvPicPr/>
          <p:nvPr/>
        </p:nvPicPr>
        <p:blipFill>
          <a:blip r:embed="rId2"/>
          <a:stretch/>
        </p:blipFill>
        <p:spPr>
          <a:xfrm>
            <a:off x="203040" y="1989000"/>
            <a:ext cx="4728600" cy="353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/>
          </p:nvPr>
        </p:nvSpPr>
        <p:spPr>
          <a:xfrm>
            <a:off x="5318280" y="1585800"/>
            <a:ext cx="3645720" cy="460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ДК «Строитель» расположен на шоссе Металлургов и является учреждением культуры строительного треста №42.</a:t>
            </a:r>
            <a:endParaRPr lang="ru-RU" sz="20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Он пользуется популярностью и имеет устоявшееся название - Центральный клуб, поскольку в 1960-х годах на этом месте находился районный клуб. </a:t>
            </a:r>
            <a:endParaRPr lang="ru-RU" sz="20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Times New Roman"/>
              </a:rPr>
              <a:t>Дворец культуры для строителей металлургического района был построен на его месте.</a:t>
            </a:r>
            <a:r>
              <a:rPr sz="2000"/>
              <a:t/>
            </a:r>
            <a:br>
              <a:rPr sz="2000"/>
            </a:br>
            <a:endParaRPr lang="ru-RU" sz="20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828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 dirty="0">
                <a:solidFill>
                  <a:srgbClr val="F9F9F9"/>
                </a:solidFill>
                <a:latin typeface="Times New Roman"/>
              </a:rPr>
              <a:t>Остановка «ДК Строитель»</a:t>
            </a:r>
            <a:endParaRPr lang="ru-RU" sz="36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33" name="Picture 2"/>
          <p:cNvPicPr/>
          <p:nvPr/>
        </p:nvPicPr>
        <p:blipFill>
          <a:blip r:embed="rId2"/>
          <a:stretch/>
        </p:blipFill>
        <p:spPr>
          <a:xfrm>
            <a:off x="323640" y="1700808"/>
            <a:ext cx="4922640" cy="432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/>
          </p:nvPr>
        </p:nvSpPr>
        <p:spPr>
          <a:xfrm>
            <a:off x="5652000" y="1412640"/>
            <a:ext cx="3168472" cy="468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Clr>
                <a:srgbClr val="F3A447"/>
              </a:buClr>
              <a:buSzPct val="85000"/>
            </a:pPr>
            <a:r>
              <a:rPr lang="ru-RU" sz="16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Культуры ПАО "ЧМК"</a:t>
            </a:r>
          </a:p>
          <a:p>
            <a:pPr>
              <a:lnSpc>
                <a:spcPct val="100000"/>
              </a:lnSpc>
              <a:spcBef>
                <a:spcPts val="601"/>
              </a:spcBef>
              <a:buClr>
                <a:srgbClr val="F3A447"/>
              </a:buClr>
              <a:buSzPct val="85000"/>
            </a:pPr>
            <a:r>
              <a:rPr lang="ru-RU" sz="16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своего основания коллектив ДК организовывает и проводит театрализованный профессиональный праздник – День Металлурга. В 2005г. руководством компании «Мечел» было предложено организовывать и проводить День Металлурга, на предприятиях компании, расположенных за пределами Челябинской области, и любимый праздник Челябинских металлургов «перешагнул» границы родного города, вместе с творческими коллективами Дворца культуры его отмечают в Румынии и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г.Чебаркуле</a:t>
            </a:r>
            <a:r>
              <a:rPr lang="ru-RU" sz="16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endParaRPr lang="ru-RU" sz="1600" b="0" strike="noStrike" spc="-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240" cy="936104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 fontScale="90000"/>
          </a:bodyPr>
          <a:lstStyle/>
          <a:p>
            <a:pPr marL="274320" indent="-27432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3600" b="0" strike="noStrike" spc="-1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 Сталеваров»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Культуры ПАО "ЧМК</a:t>
            </a:r>
            <a:r>
              <a:rPr lang="ru-RU" sz="3600" b="0" strike="noStrike" spc="-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8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36" name="Picture 2"/>
          <p:cNvPicPr/>
          <p:nvPr/>
        </p:nvPicPr>
        <p:blipFill>
          <a:blip r:embed="rId2"/>
          <a:stretch/>
        </p:blipFill>
        <p:spPr>
          <a:xfrm>
            <a:off x="251640" y="1412640"/>
            <a:ext cx="5400360" cy="459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/>
          </p:nvPr>
        </p:nvSpPr>
        <p:spPr>
          <a:xfrm>
            <a:off x="4860000" y="1700640"/>
            <a:ext cx="4032000" cy="496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Times New Roman"/>
              </a:rPr>
              <a:t>ДВОРЕЦ КУЛЬТУРЫ "ВОСТОК" основан в 1971 году как культурно-спортивный комплекс с целью популяризации здорового образа жизни и культурно-просветительной деятельности.</a:t>
            </a:r>
            <a:r>
              <a:rPr sz="1600"/>
              <a:t/>
            </a:r>
            <a:br>
              <a:rPr sz="1600"/>
            </a:br>
            <a:r>
              <a:rPr sz="1600"/>
              <a:t/>
            </a:r>
            <a:br>
              <a:rPr sz="1600"/>
            </a:br>
            <a:r>
              <a:rPr lang="ru-RU" sz="1600" b="0" strike="noStrike" spc="-1">
                <a:solidFill>
                  <a:srgbClr val="FFFFFF"/>
                </a:solidFill>
                <a:latin typeface="Times New Roman"/>
              </a:rPr>
              <a:t>На сегодняшний день преемственность в достижении этих целей сохраняется и осуществляется профессиональной командой энтузиастов.</a:t>
            </a:r>
            <a:r>
              <a:rPr sz="1600"/>
              <a:t/>
            </a:r>
            <a:br>
              <a:rPr sz="1600"/>
            </a:br>
            <a:r>
              <a:rPr sz="1600"/>
              <a:t/>
            </a:r>
            <a:br>
              <a:rPr sz="1600"/>
            </a:br>
            <a:r>
              <a:rPr lang="ru-RU" sz="1600" b="0" strike="noStrike" spc="-1">
                <a:solidFill>
                  <a:srgbClr val="FFFFFF"/>
                </a:solidFill>
                <a:latin typeface="Times New Roman"/>
              </a:rPr>
              <a:t>Дворец культуры "Восток" предлагает и осуществляет широкий спектр направлений развития в спорте и культуре для детей и взрослых.</a:t>
            </a:r>
            <a:endParaRPr lang="ru-RU" sz="16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8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Times New Roman"/>
              </a:rPr>
              <a:t>Имеет площадку для организации конференций, круглых столов, презентаций и концертов.</a:t>
            </a:r>
            <a:endParaRPr lang="ru-RU" sz="16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1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>
                <a:solidFill>
                  <a:srgbClr val="FFFFFF"/>
                </a:solidFill>
                <a:latin typeface="Times New Roman"/>
              </a:rPr>
              <a:t>Остановка «ЧМК» </a:t>
            </a:r>
            <a:r>
              <a:rPr sz="3600"/>
              <a:t/>
            </a:r>
            <a:br>
              <a:rPr sz="3600"/>
            </a:br>
            <a:r>
              <a:rPr lang="ru-RU" sz="3600" b="1" strike="noStrike" spc="-1">
                <a:solidFill>
                  <a:srgbClr val="FFFFFF"/>
                </a:solidFill>
                <a:latin typeface="Times New Roman"/>
              </a:rPr>
              <a:t>Дворец культуры «ВОСТОК»</a:t>
            </a:r>
            <a:endParaRPr lang="ru-RU" sz="36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39" name="Picture 2"/>
          <p:cNvPicPr/>
          <p:nvPr/>
        </p:nvPicPr>
        <p:blipFill>
          <a:blip r:embed="rId2"/>
          <a:stretch/>
        </p:blipFill>
        <p:spPr>
          <a:xfrm>
            <a:off x="417240" y="1772640"/>
            <a:ext cx="4392000" cy="457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79640" y="152280"/>
            <a:ext cx="871272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400" b="1" strike="noStrike" spc="-100">
                <a:solidFill>
                  <a:srgbClr val="FFFFFF"/>
                </a:solidFill>
                <a:latin typeface="Times New Roman"/>
                <a:ea typeface="Times New Roman"/>
              </a:rPr>
              <a:t> Театральная и музыкальная жизнь Челябинска по маршруту одного трамвая №3</a:t>
            </a:r>
            <a:endParaRPr lang="ru-RU" sz="34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868144" y="1872000"/>
            <a:ext cx="3024336" cy="3976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8000"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600" b="0" strike="noStrike" spc="-1" dirty="0" smtClean="0">
                <a:solidFill>
                  <a:srgbClr val="FFFFFF"/>
                </a:solidFill>
                <a:latin typeface="Times New Roman"/>
              </a:rPr>
              <a:t>Наше </a:t>
            </a:r>
            <a:r>
              <a:rPr lang="ru-RU" sz="2600" b="0" strike="noStrike" spc="-1" dirty="0">
                <a:solidFill>
                  <a:srgbClr val="FFFFFF"/>
                </a:solidFill>
                <a:latin typeface="Times New Roman"/>
              </a:rPr>
              <a:t>путешествие   мы начнем </a:t>
            </a:r>
            <a:r>
              <a:rPr lang="ru-RU" sz="2600" b="0" strike="noStrike" spc="-1" dirty="0" smtClean="0">
                <a:solidFill>
                  <a:srgbClr val="FFFFFF"/>
                </a:solidFill>
                <a:latin typeface="Times New Roman"/>
              </a:rPr>
              <a:t>с </a:t>
            </a:r>
            <a:r>
              <a:rPr lang="ru-RU" sz="2600" b="0" strike="noStrike" spc="-1" dirty="0">
                <a:solidFill>
                  <a:srgbClr val="FFFFFF"/>
                </a:solidFill>
                <a:latin typeface="Times New Roman"/>
              </a:rPr>
              <a:t>вокзала г. Челябинска. </a:t>
            </a:r>
            <a:endParaRPr lang="ru-RU" sz="2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2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600" b="0" strike="noStrike" spc="-1" dirty="0">
                <a:solidFill>
                  <a:srgbClr val="FFFFFF"/>
                </a:solidFill>
                <a:latin typeface="Times New Roman"/>
              </a:rPr>
              <a:t>И по маршруту трамвая №3 посетим театры и музыкальные площадки города.</a:t>
            </a:r>
            <a:endParaRPr lang="ru-RU" sz="26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96" name="Picture 3"/>
          <p:cNvPicPr/>
          <p:nvPr/>
        </p:nvPicPr>
        <p:blipFill>
          <a:blip r:embed="rId2"/>
          <a:stretch/>
        </p:blipFill>
        <p:spPr>
          <a:xfrm>
            <a:off x="360000" y="1872000"/>
            <a:ext cx="5368680" cy="4248000"/>
          </a:xfrm>
          <a:prstGeom prst="rect">
            <a:avLst/>
          </a:prstGeom>
          <a:ln w="0">
            <a:noFill/>
          </a:ln>
        </p:spPr>
      </p:pic>
      <p:sp>
        <p:nvSpPr>
          <p:cNvPr id="97" name="TextBox 96"/>
          <p:cNvSpPr txBox="1"/>
          <p:nvPr/>
        </p:nvSpPr>
        <p:spPr>
          <a:xfrm>
            <a:off x="7416000" y="0"/>
            <a:ext cx="720000" cy="432000"/>
          </a:xfrm>
          <a:prstGeom prst="rect">
            <a:avLst/>
          </a:prstGeom>
          <a:noFill/>
          <a:ln w="0"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/>
          </p:nvPr>
        </p:nvSpPr>
        <p:spPr>
          <a:xfrm>
            <a:off x="4932000" y="1556640"/>
            <a:ext cx="3908880" cy="4571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400" b="1" strike="noStrike" spc="-100">
                <a:solidFill>
                  <a:srgbClr val="F9F9F9"/>
                </a:solidFill>
                <a:latin typeface="Times New Roman"/>
              </a:rPr>
              <a:t>Стадион «Локомотив»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400" b="1" strike="noStrike" spc="-100">
                <a:solidFill>
                  <a:srgbClr val="F9F9F9"/>
                </a:solidFill>
                <a:latin typeface="Times New Roman"/>
              </a:rPr>
              <a:t>Помимо спортивного назначения является и концертной площадкой. 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2400" b="1" strike="noStrike" spc="-100">
                <a:solidFill>
                  <a:srgbClr val="F9F9F9"/>
                </a:solidFill>
                <a:latin typeface="Times New Roman"/>
              </a:rPr>
              <a:t>Здесь проводятся тематические праздники и концерты.  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400" b="1" strike="noStrike" spc="-100">
                <a:solidFill>
                  <a:srgbClr val="F9F9F9"/>
                </a:solidFill>
                <a:latin typeface="Times New Roman"/>
              </a:rPr>
              <a:t>Приглашаются  с выступлениями звезды современной эстрады .</a:t>
            </a:r>
            <a:endParaRPr lang="ru-RU" sz="24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title"/>
          </p:nvPr>
        </p:nvSpPr>
        <p:spPr>
          <a:xfrm>
            <a:off x="457200" y="260640"/>
            <a:ext cx="8229240" cy="86364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 dirty="0">
                <a:solidFill>
                  <a:srgbClr val="F9F9F9"/>
                </a:solidFill>
                <a:latin typeface="Times New Roman"/>
              </a:rPr>
              <a:t>Остановка «Стадион Локомотив»</a:t>
            </a:r>
            <a:endParaRPr lang="ru-RU" sz="36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00" name="Picture 2"/>
          <p:cNvPicPr/>
          <p:nvPr/>
        </p:nvPicPr>
        <p:blipFill>
          <a:blip r:embed="rId3"/>
          <a:stretch/>
        </p:blipFill>
        <p:spPr>
          <a:xfrm>
            <a:off x="411798" y="1628800"/>
            <a:ext cx="4464000" cy="4105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/>
          </p:nvPr>
        </p:nvSpPr>
        <p:spPr>
          <a:xfrm>
            <a:off x="5220000" y="1340640"/>
            <a:ext cx="3466440" cy="518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Дворец культуры железнодорожников в городе Челябинске исторически является последователем первого очага культуры столицы Южного Урала — рабочего клуба железнодорожников, образованного в 1902 году. </a:t>
            </a:r>
            <a:endParaRPr lang="ru-RU" sz="14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В начале XX столетия создаются первые клубные формирования: оркестр струнных народных инструментов, кружок драматического театра, певчая капелла, хор балалаечников, впервые организуется елка для детей железнодорожников.</a:t>
            </a:r>
            <a:endParaRPr lang="ru-RU" sz="14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В настоящее время под девизом «Творчество без границ» Дворец культуры железнодорожников является домом для образцовых и народных коллективов художественной самодеятельности разных жанров, универсальной площадкой для проведения мероприятий любого уровня и формата, занимается организацией досуга и отдыха железнодорожников и жителей города</a:t>
            </a:r>
            <a:endParaRPr lang="ru-RU" sz="14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14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14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title"/>
          </p:nvPr>
        </p:nvSpPr>
        <p:spPr>
          <a:xfrm>
            <a:off x="457200" y="260640"/>
            <a:ext cx="8229240" cy="93564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 fontScale="90000"/>
          </a:bodyPr>
          <a:lstStyle/>
          <a:p>
            <a:pPr marL="274320" indent="-274320"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3600" b="1" strike="noStrike" spc="-100" dirty="0">
                <a:solidFill>
                  <a:srgbClr val="F9F9F9"/>
                </a:solidFill>
                <a:latin typeface="Times New Roman"/>
              </a:rPr>
              <a:t>Остановка «ДК железнодорожников»</a:t>
            </a:r>
            <a:r>
              <a:rPr sz="3600" dirty="0"/>
              <a:t/>
            </a:r>
            <a:br>
              <a:rPr sz="3600" dirty="0"/>
            </a:br>
            <a:r>
              <a:rPr lang="ru-RU" sz="2700" b="1" strike="noStrike" spc="-100" dirty="0">
                <a:solidFill>
                  <a:srgbClr val="FFFFFF"/>
                </a:solidFill>
                <a:latin typeface="Times New Roman"/>
              </a:rPr>
              <a:t>(</a:t>
            </a:r>
            <a:r>
              <a:rPr lang="ru-RU" sz="2700" b="1" strike="noStrike" spc="-1" dirty="0">
                <a:solidFill>
                  <a:srgbClr val="FFFFFF"/>
                </a:solidFill>
                <a:latin typeface="Times New Roman"/>
              </a:rPr>
              <a:t>Дворец культуры железнодорожников)</a:t>
            </a:r>
            <a:endParaRPr lang="ru-RU" sz="27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03" name="Picture 2"/>
          <p:cNvPicPr/>
          <p:nvPr/>
        </p:nvPicPr>
        <p:blipFill>
          <a:blip r:embed="rId2"/>
          <a:stretch/>
        </p:blipFill>
        <p:spPr>
          <a:xfrm>
            <a:off x="168246" y="1628800"/>
            <a:ext cx="4771440" cy="403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/>
          </p:nvPr>
        </p:nvSpPr>
        <p:spPr>
          <a:xfrm>
            <a:off x="5796000" y="1412640"/>
            <a:ext cx="2890440" cy="468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В Городском саду имени Пушкина нередко проходят различные массовые развлекательные мероприятия - фестивали и праздники, концерты и конкурсы. </a:t>
            </a:r>
            <a:endParaRPr lang="ru-RU" sz="1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Для подобных целей здесь есть современная открытая терраса. </a:t>
            </a:r>
            <a:endParaRPr lang="ru-RU" sz="1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Летом здесь проводятся разнообразные концерты духовой музыки и молодых челябинских исполнителей, молодежные дискотеки и детские театрализованные представления. </a:t>
            </a:r>
            <a:endParaRPr lang="ru-RU" sz="1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Также здесь проводят свои мастер-классы бальные танцоры, встречаются с поклонниками писатели, артисты, дизайнеры. </a:t>
            </a:r>
            <a:endParaRPr lang="ru-RU" sz="14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Вечерами на территории Летней эстрады всегда кипит жизнь.</a:t>
            </a:r>
            <a:endParaRPr lang="ru-RU" sz="14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title"/>
          </p:nvPr>
        </p:nvSpPr>
        <p:spPr>
          <a:xfrm>
            <a:off x="395640" y="193680"/>
            <a:ext cx="8229240" cy="85896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 dirty="0">
                <a:solidFill>
                  <a:srgbClr val="F9F9F9"/>
                </a:solidFill>
                <a:latin typeface="Times New Roman"/>
              </a:rPr>
              <a:t>Остановка « Парк им. Пушкина»</a:t>
            </a:r>
            <a:endParaRPr lang="ru-RU" sz="36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06" name="Picture 3"/>
          <p:cNvPicPr/>
          <p:nvPr/>
        </p:nvPicPr>
        <p:blipFill>
          <a:blip r:embed="rId2"/>
          <a:stretch/>
        </p:blipFill>
        <p:spPr>
          <a:xfrm>
            <a:off x="182880" y="1556792"/>
            <a:ext cx="5400360" cy="410384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/>
          </p:nvPr>
        </p:nvSpPr>
        <p:spPr>
          <a:xfrm>
            <a:off x="5292000" y="1412776"/>
            <a:ext cx="3600000" cy="50402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История Челябинского государственного академического </a:t>
            </a:r>
            <a:r>
              <a:rPr lang="ru-RU" sz="5600" b="1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театра драмы имени Наума Орлова </a:t>
            </a: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насчитывает практически 100 лет. Его становление неразрывно связывают с писательницей Лидией Сейфуллиной. </a:t>
            </a:r>
            <a:endParaRPr lang="ru-RU" sz="5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Получил свое громкое имя театр благодаря руководству Наума Юрьевича Орлова, раскрывшего своим режиссерским талантом труппе новые творческие перспективы. </a:t>
            </a:r>
            <a:endParaRPr lang="ru-RU" sz="5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Театр можно обойти кругом - это своеобразная архитектурная метафора независимости и достоинства искусства.</a:t>
            </a:r>
            <a:endParaRPr lang="ru-RU" sz="5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В ночное время суток театр озаряется изумрудными лучами - в декабре 2010 г. городские власти организовали подсветку здания цветными прожекторами. </a:t>
            </a:r>
            <a:endParaRPr lang="ru-RU" sz="5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Театр окружен голубыми елями, рядом расположился фонтан. Жители областного центра по традиции приводят своих гостей в это красивейшее место города.</a:t>
            </a:r>
            <a:endParaRPr lang="ru-RU" sz="5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5600" b="0" strike="noStrike" spc="9" dirty="0">
                <a:solidFill>
                  <a:srgbClr val="FFFFFF"/>
                </a:solidFill>
                <a:latin typeface="Times New Roman"/>
                <a:ea typeface="Times New Roman"/>
              </a:rPr>
              <a:t> </a:t>
            </a:r>
            <a:endParaRPr lang="ru-RU" sz="5600" b="0" strike="noStrike" spc="-1" dirty="0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26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88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00">
                <a:solidFill>
                  <a:srgbClr val="F9F9F9"/>
                </a:solidFill>
                <a:latin typeface="Times New Roman"/>
              </a:rPr>
              <a:t>Остановка « Парк им. Пушкина»</a:t>
            </a:r>
            <a:r>
              <a:rPr sz="3200"/>
              <a:t/>
            </a:r>
            <a:br>
              <a:rPr sz="3200"/>
            </a:br>
            <a:r>
              <a:rPr lang="ru-RU" sz="2000" b="1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Челябинский государственный академический </a:t>
            </a:r>
            <a:r>
              <a:rPr sz="2000"/>
              <a:t/>
            </a:r>
            <a:br>
              <a:rPr sz="2000"/>
            </a:br>
            <a:r>
              <a:rPr lang="ru-RU" sz="2000" b="1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театр драмы имени Наума Орлова</a:t>
            </a:r>
            <a:endParaRPr lang="ru-RU" sz="20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09" name="Picture 2"/>
          <p:cNvPicPr/>
          <p:nvPr/>
        </p:nvPicPr>
        <p:blipFill>
          <a:blip r:embed="rId2"/>
          <a:stretch/>
        </p:blipFill>
        <p:spPr>
          <a:xfrm>
            <a:off x="323528" y="1628800"/>
            <a:ext cx="4968552" cy="450022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/>
          </p:nvPr>
        </p:nvSpPr>
        <p:spPr>
          <a:xfrm>
            <a:off x="4896720" y="1523880"/>
            <a:ext cx="3995640" cy="4785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2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1500" b="1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Театр «Манекен»</a:t>
            </a:r>
            <a:r>
              <a:rPr lang="ru-RU" sz="15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 был основан как студенческий театр эстрадных миниатюр Челябинского политехнического института. Будучи труппой любителей, «Манекен» с самого начала стремился к профессионализму. </a:t>
            </a:r>
            <a:endParaRPr lang="ru-RU" sz="15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15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Главный принцип «Манекена» — «театр для людей», чему актеры и режиссеры беспрекословно следуют.</a:t>
            </a:r>
            <a:endParaRPr lang="ru-RU" sz="15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2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ru-RU" sz="15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Сегодня театр «Манекен» — неотъемлемая часть умственного пейзажа Челябинска один из лидеров студенческого театрального движения страны. «Манекен» является организатором и базовым коллективом международного театрального фестиваля «Театральные опыты».</a:t>
            </a:r>
            <a:endParaRPr lang="ru-RU" sz="15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15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00">
                <a:solidFill>
                  <a:srgbClr val="F9F9F9"/>
                </a:solidFill>
                <a:latin typeface="Times New Roman"/>
              </a:rPr>
              <a:t>Остановка « Парк им. Пушкина»</a:t>
            </a:r>
            <a:r>
              <a:rPr sz="3200"/>
              <a:t/>
            </a:r>
            <a:br>
              <a:rPr sz="3200"/>
            </a:br>
            <a:r>
              <a:rPr lang="ru-RU" sz="3200" b="1" strike="noStrike" spc="9">
                <a:solidFill>
                  <a:srgbClr val="F9F9F9"/>
                </a:solidFill>
                <a:latin typeface="Times New Roman"/>
                <a:ea typeface="Times New Roman"/>
              </a:rPr>
              <a:t>Театр «Манекен» </a:t>
            </a:r>
            <a:endParaRPr lang="ru-RU" sz="32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12" name="Picture 2"/>
          <p:cNvPicPr/>
          <p:nvPr/>
        </p:nvPicPr>
        <p:blipFill>
          <a:blip r:embed="rId2"/>
          <a:stretch/>
        </p:blipFill>
        <p:spPr>
          <a:xfrm>
            <a:off x="395640" y="1628640"/>
            <a:ext cx="4428720" cy="4539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/>
          </p:nvPr>
        </p:nvSpPr>
        <p:spPr>
          <a:xfrm>
            <a:off x="5652000" y="1772816"/>
            <a:ext cx="3240000" cy="432270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Площадь революции является основной музыкальной площадкой города. Здесь проводят самые значимые праздники:</a:t>
            </a:r>
            <a:endParaRPr lang="ru-RU" sz="2000" b="0" strike="noStrike" spc="-1" dirty="0">
              <a:solidFill>
                <a:srgbClr val="FFFFFF"/>
              </a:solidFill>
              <a:latin typeface="Constantia"/>
            </a:endParaRPr>
          </a:p>
          <a:p>
            <a:pPr marL="274320" indent="-27432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3A447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День города</a:t>
            </a:r>
            <a:endParaRPr lang="ru-RU" sz="2000" b="0" strike="noStrike" spc="-1" dirty="0">
              <a:solidFill>
                <a:srgbClr val="FFFFFF"/>
              </a:solidFill>
              <a:latin typeface="Constantia"/>
            </a:endParaRPr>
          </a:p>
          <a:p>
            <a:pPr marL="274320" indent="-27432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3A447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День победы</a:t>
            </a:r>
            <a:endParaRPr lang="ru-RU" sz="2000" b="0" strike="noStrike" spc="-1" dirty="0">
              <a:solidFill>
                <a:srgbClr val="FFFFFF"/>
              </a:solidFill>
              <a:latin typeface="Constantia"/>
            </a:endParaRPr>
          </a:p>
          <a:p>
            <a:pPr marL="274320" indent="-27432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3A447"/>
              </a:buClr>
              <a:buSzPct val="85000"/>
              <a:buFont typeface="Wingdings 2" charset="2"/>
              <a:buChar char="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FFFFFF"/>
                </a:solidFill>
                <a:latin typeface="Times New Roman"/>
              </a:rPr>
              <a:t>День защиты детей и т. д.  </a:t>
            </a:r>
            <a:endParaRPr lang="ru-RU" sz="20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90000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00" dirty="0">
                <a:solidFill>
                  <a:srgbClr val="F9F9F9"/>
                </a:solidFill>
                <a:latin typeface="Times New Roman"/>
              </a:rPr>
              <a:t>Остановка « Площадь Революции»</a:t>
            </a:r>
            <a:endParaRPr lang="ru-RU" sz="36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/>
          <a:stretch/>
        </p:blipFill>
        <p:spPr>
          <a:xfrm>
            <a:off x="315720" y="1772816"/>
            <a:ext cx="5256360" cy="39605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5220000" y="1772640"/>
            <a:ext cx="3672000" cy="432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200" b="0" strike="noStrike" spc="9">
                <a:solidFill>
                  <a:srgbClr val="FFFFFF"/>
                </a:solidFill>
                <a:latin typeface="Times New Roman"/>
                <a:ea typeface="Calibri"/>
              </a:rPr>
              <a:t>Развитие музыкальной культуры и художественно-эстетическое воспитание населения лежит на могучих, натренированных плечах Челябинского государственного академического </a:t>
            </a:r>
            <a:r>
              <a:rPr lang="ru-RU" sz="1200" b="1" strike="noStrike" spc="9">
                <a:solidFill>
                  <a:srgbClr val="FFFFFF"/>
                </a:solidFill>
                <a:latin typeface="Times New Roman"/>
                <a:ea typeface="Calibri"/>
              </a:rPr>
              <a:t>театра оперы и балета </a:t>
            </a:r>
            <a:r>
              <a:rPr lang="ru-RU" sz="1200" b="0" strike="noStrike" spc="9">
                <a:solidFill>
                  <a:srgbClr val="FFFFFF"/>
                </a:solidFill>
                <a:latin typeface="Times New Roman"/>
                <a:ea typeface="Calibri"/>
              </a:rPr>
              <a:t>имени М. В. Глинки, вернее на его четырех столпах – оркестре, опере, балете и хоре. </a:t>
            </a:r>
            <a:r>
              <a:rPr lang="ru-RU" sz="12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В работе театра уже в течение многих сезонов находятся десятки крупных произведений российских и зарубежных композиторов</a:t>
            </a:r>
            <a:r>
              <a:rPr lang="ru-RU" sz="1200" b="1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.</a:t>
            </a:r>
            <a:endParaRPr lang="ru-RU" sz="1200" b="0" strike="noStrike" spc="-1">
              <a:solidFill>
                <a:srgbClr val="FFFFFF"/>
              </a:solidFill>
              <a:latin typeface="Constantia"/>
            </a:endParaRPr>
          </a:p>
          <a:p>
            <a:pPr algn="just">
              <a:lnSpc>
                <a:spcPct val="15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1200" b="0" strike="noStrike" spc="9">
                <a:solidFill>
                  <a:srgbClr val="FFFFFF"/>
                </a:solidFill>
                <a:latin typeface="Times New Roman"/>
                <a:ea typeface="Times New Roman"/>
              </a:rPr>
              <a:t>Основу оперной труппы составили выпускники различных музыкальных учебных заведений, балетной труппы – выпускники Ленинградского и Московского хореографических училищ. Единые стиль, манера, исполнительские традиции помогли созданию балетного коллектива, сразу же заявившем о себе в стране.</a:t>
            </a:r>
            <a:endParaRPr lang="ru-RU" sz="1200" b="0" strike="noStrike" spc="-1">
              <a:solidFill>
                <a:srgbClr val="FFFFFF"/>
              </a:solidFill>
              <a:latin typeface="Constantia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title"/>
          </p:nvPr>
        </p:nvSpPr>
        <p:spPr>
          <a:xfrm>
            <a:off x="467640" y="260640"/>
            <a:ext cx="8229240" cy="1367640"/>
          </a:xfrm>
          <a:prstGeom prst="rect">
            <a:avLst/>
          </a:prstGeom>
          <a:noFill/>
          <a:ln w="648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00">
                <a:solidFill>
                  <a:srgbClr val="FFFFFF"/>
                </a:solidFill>
                <a:latin typeface="Times New Roman"/>
              </a:rPr>
              <a:t>Остановка « Театр оперы и балета»</a:t>
            </a:r>
            <a:r>
              <a:rPr sz="3200"/>
              <a:t/>
            </a:r>
            <a:br>
              <a:rPr sz="3200"/>
            </a:br>
            <a:r>
              <a:rPr lang="ru-RU" sz="2800" b="1" strike="noStrike" spc="9">
                <a:solidFill>
                  <a:srgbClr val="FFFFFF"/>
                </a:solidFill>
                <a:latin typeface="Times New Roman"/>
                <a:ea typeface="Calibri"/>
              </a:rPr>
              <a:t>Челябинский государственный академический театр оперы и балета имени М. В. Глинки</a:t>
            </a:r>
            <a:endParaRPr lang="ru-RU" sz="2800" b="0" strike="noStrike" spc="-1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118" name="Picture 2"/>
          <p:cNvPicPr/>
          <p:nvPr/>
        </p:nvPicPr>
        <p:blipFill>
          <a:blip r:embed="rId2"/>
          <a:stretch/>
        </p:blipFill>
        <p:spPr>
          <a:xfrm>
            <a:off x="312901" y="2204864"/>
            <a:ext cx="4824536" cy="374441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353</TotalTime>
  <Words>735</Words>
  <Application>Microsoft Office PowerPoint</Application>
  <PresentationFormat>Экран (4:3)</PresentationFormat>
  <Paragraphs>67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Office Theme</vt:lpstr>
      <vt:lpstr>Office Theme</vt:lpstr>
      <vt:lpstr>  Музыка и театры Челябинска</vt:lpstr>
      <vt:lpstr> Театральная и музыкальная жизнь Челябинска по маршруту одного трамвая №3</vt:lpstr>
      <vt:lpstr>Остановка «Стадион Локомотив»</vt:lpstr>
      <vt:lpstr>Остановка «ДК железнодорожников» (Дворец культуры железнодорожников)</vt:lpstr>
      <vt:lpstr>Остановка « Парк им. Пушкина»</vt:lpstr>
      <vt:lpstr>Остановка « Парк им. Пушкина» Челябинский государственный академический  театр драмы имени Наума Орлова</vt:lpstr>
      <vt:lpstr>Остановка « Парк им. Пушкина» Театр «Манекен» </vt:lpstr>
      <vt:lpstr>Остановка « Площадь Революции»</vt:lpstr>
      <vt:lpstr>Остановка « Театр оперы и балета» Челябинский государственный академический театр оперы и балета имени М. В. Глинки</vt:lpstr>
      <vt:lpstr>Остановка «Театр  оперы и балета» Молодой Челябинский государственный драматический камерный театр</vt:lpstr>
      <vt:lpstr>Остановка «Площадь Ярославского» Концертный зал имени Сергея Прокофьева </vt:lpstr>
      <vt:lpstr>Остановка « Площадь Ярославского» Конгресс – отель «Малахит»</vt:lpstr>
      <vt:lpstr>Остановка «Цирк» Зал органной и камерной музыки «Родина». </vt:lpstr>
      <vt:lpstr>Остановка «ДК Строитель»</vt:lpstr>
      <vt:lpstr>Остановка « Сталеваров» Дворец Культуры ПАО "ЧМК"</vt:lpstr>
      <vt:lpstr>Остановка «ЧМК»  Дворец культуры «ВОСТОК»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Тома</dc:creator>
  <dc:description/>
  <cp:lastModifiedBy>Рамиль</cp:lastModifiedBy>
  <cp:revision>28</cp:revision>
  <dcterms:created xsi:type="dcterms:W3CDTF">2023-03-11T15:27:48Z</dcterms:created>
  <dcterms:modified xsi:type="dcterms:W3CDTF">2025-04-14T17:53:37Z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16</vt:i4>
  </property>
</Properties>
</file>