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286" r:id="rId4"/>
    <p:sldId id="287" r:id="rId5"/>
    <p:sldId id="260" r:id="rId6"/>
    <p:sldId id="257" r:id="rId7"/>
    <p:sldId id="258" r:id="rId8"/>
    <p:sldId id="262" r:id="rId9"/>
    <p:sldId id="263" r:id="rId10"/>
    <p:sldId id="261" r:id="rId11"/>
    <p:sldId id="259" r:id="rId12"/>
    <p:sldId id="264" r:id="rId13"/>
    <p:sldId id="265" r:id="rId14"/>
    <p:sldId id="266" r:id="rId15"/>
    <p:sldId id="288" r:id="rId16"/>
    <p:sldId id="267" r:id="rId17"/>
    <p:sldId id="268" r:id="rId18"/>
    <p:sldId id="269" r:id="rId19"/>
    <p:sldId id="289" r:id="rId20"/>
    <p:sldId id="270" r:id="rId21"/>
    <p:sldId id="271" r:id="rId22"/>
    <p:sldId id="284" r:id="rId23"/>
    <p:sldId id="272" r:id="rId24"/>
    <p:sldId id="273" r:id="rId25"/>
    <p:sldId id="285" r:id="rId26"/>
    <p:sldId id="274" r:id="rId27"/>
    <p:sldId id="281" r:id="rId28"/>
    <p:sldId id="282" r:id="rId29"/>
    <p:sldId id="275" r:id="rId30"/>
    <p:sldId id="276" r:id="rId31"/>
    <p:sldId id="277" r:id="rId32"/>
    <p:sldId id="290" r:id="rId33"/>
    <p:sldId id="278" r:id="rId34"/>
    <p:sldId id="279" r:id="rId35"/>
    <p:sldId id="280" r:id="rId36"/>
    <p:sldId id="283" r:id="rId37"/>
    <p:sldId id="291" r:id="rId38"/>
    <p:sldId id="292" r:id="rId39"/>
    <p:sldId id="293" r:id="rId40"/>
    <p:sldId id="304" r:id="rId41"/>
    <p:sldId id="294" r:id="rId42"/>
    <p:sldId id="295" r:id="rId43"/>
    <p:sldId id="302" r:id="rId44"/>
    <p:sldId id="303" r:id="rId45"/>
    <p:sldId id="296" r:id="rId46"/>
    <p:sldId id="301" r:id="rId47"/>
    <p:sldId id="297" r:id="rId48"/>
    <p:sldId id="298" r:id="rId49"/>
    <p:sldId id="299" r:id="rId50"/>
    <p:sldId id="300" r:id="rId5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7127B-C42A-4A73-92E1-06EE202BE0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46C3B-2C4D-4A9D-8336-59C2F7C704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A81FF1-7CB0-484C-A40F-A80DC6BE6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B1A1CD-6DA2-4373-A69F-B3E7CCE534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664AC-9E8A-49DD-8990-4D35CF0F46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D7513-052E-46E0-999F-462DD58A2D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D33BF-D7A8-4E11-9785-0736628219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204D4-2368-4AFC-B0C8-73A79CAF1A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3E177-E68C-41B1-BD51-EBB882B046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9F1E9-F902-4F17-B139-8DB6F3D091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B95CA-586B-4BDF-9BB7-477A4A2FDE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8F31A-C62A-43FE-AACF-E143656A73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618066-A03C-40A2-948A-33CDE3A64A6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exonet.ru/main.php?g2_view=core.DownloadItem&amp;g2_itemId=5562&amp;g2_serialNumber=2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niceworld.su/uploads/posts/2008-04/1207556630_angel3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geo.web.ru/druza/l-Cypr_Boolyubov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hoto.eka-net.ru/albums/userpics/10109/normal_1106131810.jpg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stro.tsu.ru/Astronomy/text/image004_7_.gif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sannikov.org/foto/kamtravel/images/kamtravel12_jpg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-photographic.ru/data/media/49/dol_geizer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crimea-board.net/gal/albums/userpics/normal_Volcano_5.jpg" TargetMode="Externa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stronomus.ru/img/solar/earth/dreyf.jpg" TargetMode="Externa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svkira.narod.ru/photo57.jp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g-2003-07.photosight.ru/16/252517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ecosystema.ru/08nature/world/sc/19.jpg" TargetMode="Externa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gatchina3000.ru/great-soviet-encyclopedia/009/001/212942433.jpg" TargetMode="Externa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gatchina3000.ru/great-soviet-encyclopedia/009/001/21294243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hyperlink" Target="http://geo.1september.ru/2001/27/ris4.gi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nature.baikal.ru/phs/norm/373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hyperlink" Target="http://www.4coolpics.com/pics/0102/078400102126.jpg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altfornorge.narod.ru/image2.jpg" TargetMode="Externa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kspu.ptz.ru/structur/kafedry/geo/kargeo/rgo/ozes.files/oz4.jpg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img-2004-01.photosight.ru/20/392213.jpg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virtonomica.ru/img.php?file=pub/newspaper/files/ch03.jpg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eo.web.ru:3000/uploads/att-458849a863dacsize.jpg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kondor-tour.kz/media/ekskursii/charyn2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350531"/>
            <a:ext cx="9144000" cy="929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ЗАНЯТИЯ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 «Геологические процессы»</a:t>
            </a:r>
            <a:b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Методическая цель: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«Применение современных методов обучения при подготовке конкурентно-способных рабочих в условиях реализации новых стандартов профессионального образования».  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занятия: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Обучающая: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актуализировать ЗУН (знания умения и навыки), сформулировать у учащихся понятия осадочных горных пород. Проверить знания и оценить.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Развивающая: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умение анализировать, сравнивать, обобщать, делать выводы.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Воспитывающая цель: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дисциплину, аккуратность, добросовестность, ответственность.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занятия: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нового материала (урок освоения новых знаний)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и закрепление ЗУН (знаний, умений и навыков)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урока: Смешанный 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(беседа, опрос, рассказ, изучение нового материала, самостоятельная работа)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обучения: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Словесные методы: объяснение, беседа.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Наглядно-демонстрационные методы: демонстрация наглядных пособий с использованием презентации, видео фильма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развития самостоятельной активности обучающихся: выполнение самостоятельной работы анализ новых терминов.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Межпредметные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связи: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10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Учёт и выемка П.И. – Характеристика геологических процессов при образовании горных пород.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 – техническое оснащение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Презентация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теме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05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Геологическая работа рек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u="sng"/>
              <a:t>Эрозия </a:t>
            </a:r>
            <a:r>
              <a:rPr lang="ru-RU" sz="2400" b="1"/>
              <a:t>– </a:t>
            </a:r>
            <a:r>
              <a:rPr lang="ru-RU" sz="2400"/>
              <a:t>размыв или смыв текущей водой горных пород и почв. Эрозия бывает донная и боковая.</a:t>
            </a:r>
          </a:p>
          <a:p>
            <a:r>
              <a:rPr lang="ru-RU" sz="2400" b="1" u="sng"/>
              <a:t>Аллювий </a:t>
            </a:r>
            <a:r>
              <a:rPr lang="ru-RU" sz="2400"/>
              <a:t>– обломочный материал, перенесенный и отложенный речным потоком.</a:t>
            </a:r>
          </a:p>
          <a:p>
            <a:r>
              <a:rPr lang="ru-RU" sz="2400" b="1" u="sng"/>
              <a:t>Окатанные водой обломки горных пород</a:t>
            </a:r>
            <a:r>
              <a:rPr lang="ru-RU" sz="2400"/>
              <a:t> – валун, галька, гравий, песок, ил.</a:t>
            </a:r>
          </a:p>
          <a:p>
            <a:endParaRPr lang="ru-RU" sz="2400"/>
          </a:p>
          <a:p>
            <a:r>
              <a:rPr lang="ru-RU" sz="2400" b="1" u="sng"/>
              <a:t>Результат деятельности рек</a:t>
            </a:r>
            <a:r>
              <a:rPr lang="ru-RU" sz="2400"/>
              <a:t> – речные отложения и эрозионные формы рельефа.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675687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ll1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497888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79388" y="5013325"/>
            <a:ext cx="87137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	 </a:t>
            </a:r>
            <a:r>
              <a:rPr lang="ru-RU" b="1" dirty="0"/>
              <a:t>Русла рек как правило, петлеобразно  </a:t>
            </a:r>
            <a:r>
              <a:rPr lang="ru-RU" b="1" dirty="0" smtClean="0"/>
              <a:t>изгибаются. В </a:t>
            </a:r>
            <a:r>
              <a:rPr lang="ru-RU" b="1" dirty="0"/>
              <a:t>местах изгибов русло обычно имеет асимметричную форму (разрез </a:t>
            </a:r>
            <a:r>
              <a:rPr lang="ru-RU" b="1" dirty="0" smtClean="0"/>
              <a:t>А-Б </a:t>
            </a:r>
            <a:r>
              <a:rPr lang="ru-RU" b="1" dirty="0"/>
              <a:t>на рисунке).  Глубокая часть, где вода активно подмывает берег, называется "плес. На противоположной стороне русла за счет </a:t>
            </a:r>
            <a:r>
              <a:rPr lang="ru-RU" b="1" dirty="0" err="1"/>
              <a:t>переотложения</a:t>
            </a:r>
            <a:r>
              <a:rPr lang="ru-RU" b="1" dirty="0"/>
              <a:t> материала формируется прирусловая отмель.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terras_re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ru-RU"/>
              <a:t>Речные террасы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8496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Ступени на бортах речных долин, свидетельствующие о более древнем положении дна долины. Поверхность террас покрыта речными отложениями. Самая древняя терраса – верхняя, самая молодая - пойменная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/>
              <a:t>Водопад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589588"/>
            <a:ext cx="8229600" cy="1036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Со временем смещается вверх по течению реки.</a:t>
            </a:r>
          </a:p>
        </p:txBody>
      </p:sp>
      <p:pic>
        <p:nvPicPr>
          <p:cNvPr id="20485" name="Picture 5" descr="i?id=52860446&amp;tov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3960812" cy="2957512"/>
          </a:xfrm>
          <a:prstGeom prst="rect">
            <a:avLst/>
          </a:prstGeom>
          <a:noFill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23850" y="4076700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Ниагарский</a:t>
            </a:r>
          </a:p>
        </p:txBody>
      </p:sp>
      <p:pic>
        <p:nvPicPr>
          <p:cNvPr id="20488" name="Picture 8" descr="Картинка 6 из 68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625" y="981075"/>
            <a:ext cx="4905375" cy="3810000"/>
          </a:xfrm>
          <a:prstGeom prst="rect">
            <a:avLst/>
          </a:prstGeo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284663" y="5013325"/>
            <a:ext cx="3527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Виктория (Африка)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5" descr="Картинка 1 из 14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4229100" cy="6264275"/>
          </a:xfrm>
          <a:prstGeom prst="rect">
            <a:avLst/>
          </a:prstGeom>
          <a:noFill/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5003800" y="549275"/>
            <a:ext cx="3744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Водопад Анхель (Венесуэла)– самый высокий в мире (979 м)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Геологическая работа моря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Неритовая зона моря – глубина от 0 до 200 м. </a:t>
            </a:r>
          </a:p>
          <a:p>
            <a:r>
              <a:rPr lang="ru-RU"/>
              <a:t>Литораль – прибрежная часть, осушающаяся во время отлива</a:t>
            </a:r>
          </a:p>
          <a:p>
            <a:r>
              <a:rPr lang="ru-RU"/>
              <a:t>Батиаль – глубина 200-2000 м.</a:t>
            </a:r>
          </a:p>
          <a:p>
            <a:r>
              <a:rPr lang="ru-RU"/>
              <a:t>Абиссаль – более 2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Осадконакопление в море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 u="sng" dirty="0"/>
              <a:t>Неритовая зона</a:t>
            </a:r>
            <a:r>
              <a:rPr lang="ru-RU" sz="2000" dirty="0"/>
              <a:t> – механические осадки (обломочный материал, приносимый реками и образующийся в результате разрушения берегов), </a:t>
            </a:r>
            <a:r>
              <a:rPr lang="ru-RU" sz="2000" dirty="0" smtClean="0"/>
              <a:t>хемогенное-органогенные </a:t>
            </a:r>
            <a:r>
              <a:rPr lang="ru-RU" sz="2000" dirty="0"/>
              <a:t>(известняк, мергель)</a:t>
            </a:r>
          </a:p>
          <a:p>
            <a:endParaRPr lang="ru-RU" sz="2000" dirty="0"/>
          </a:p>
          <a:p>
            <a:r>
              <a:rPr lang="ru-RU" sz="2000" b="1" u="sng" dirty="0"/>
              <a:t>Батиаль</a:t>
            </a:r>
            <a:r>
              <a:rPr lang="ru-RU" sz="2000" dirty="0"/>
              <a:t> – неорганический и органический ил</a:t>
            </a:r>
          </a:p>
          <a:p>
            <a:endParaRPr lang="ru-RU" sz="2000" dirty="0"/>
          </a:p>
          <a:p>
            <a:r>
              <a:rPr lang="ru-RU" sz="2000" b="1" u="sng" dirty="0"/>
              <a:t>Абиссаль </a:t>
            </a:r>
            <a:r>
              <a:rPr lang="ru-RU" sz="2000" dirty="0"/>
              <a:t>– глубоководная красная глина (смесь ила, пыли, обломочного материала айсбергов, продуктов подводного вулканизма)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Разрушительная работа моря (абразия)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Волноприбойные ниши</a:t>
            </a:r>
          </a:p>
          <a:p>
            <a:r>
              <a:rPr lang="ru-RU"/>
              <a:t>Клиф – отвесный обрыв после обрушения ниш</a:t>
            </a:r>
          </a:p>
          <a:p>
            <a:r>
              <a:rPr lang="ru-RU"/>
              <a:t>Абразионная терраса</a:t>
            </a:r>
          </a:p>
          <a:p>
            <a:r>
              <a:rPr lang="ru-RU"/>
              <a:t>Пляж - полоса, покрытая обломками пород между подводной террасой и береговым обрывом.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1" name="Picture 5" descr="Картинка 1 из 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суп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28213" cy="6932613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8313" y="1773238"/>
            <a:ext cx="8207375" cy="3168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Геологические процессы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Эндогенные процессы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08400" y="3789363"/>
            <a:ext cx="3827463" cy="1439862"/>
          </a:xfrm>
        </p:spPr>
        <p:txBody>
          <a:bodyPr/>
          <a:lstStyle/>
          <a:p>
            <a:r>
              <a:rPr lang="ru-RU"/>
              <a:t>Землетрясения</a:t>
            </a:r>
          </a:p>
          <a:p>
            <a:r>
              <a:rPr lang="ru-RU"/>
              <a:t>Вулканизм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5288" y="1628775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Причина – внутренняя энергия Земли. Эндогенные процессы часто являются разрушительными, катастрофическими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Разрывные нарушения в земной коре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060575"/>
            <a:ext cx="7993062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30213" y="4221163"/>
            <a:ext cx="871378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При групповом сочетании разрывов образуются:</a:t>
            </a:r>
          </a:p>
          <a:p>
            <a:pPr>
              <a:spcBef>
                <a:spcPct val="50000"/>
              </a:spcBef>
            </a:pPr>
            <a:r>
              <a:rPr lang="ru-RU" sz="2400" b="1" i="1" u="sng"/>
              <a:t>грабены</a:t>
            </a:r>
            <a:r>
              <a:rPr lang="ru-RU" sz="2400"/>
              <a:t> (понижения между двумя сбросами) и </a:t>
            </a:r>
          </a:p>
          <a:p>
            <a:pPr>
              <a:spcBef>
                <a:spcPct val="50000"/>
              </a:spcBef>
            </a:pPr>
            <a:r>
              <a:rPr lang="ru-RU" sz="2400" b="1" i="1" u="sng"/>
              <a:t>горсты </a:t>
            </a:r>
            <a:r>
              <a:rPr lang="ru-RU" sz="2400"/>
              <a:t>(возвышения между грабенами). </a:t>
            </a:r>
          </a:p>
          <a:p>
            <a:pPr>
              <a:spcBef>
                <a:spcPct val="50000"/>
              </a:spcBef>
            </a:pPr>
            <a:r>
              <a:rPr lang="ru-RU" sz="2400"/>
              <a:t>Сложный многоступенчатый грабен называется </a:t>
            </a:r>
            <a:r>
              <a:rPr lang="ru-RU" sz="2400" b="1" i="1" u="sng"/>
              <a:t>рифт.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85338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Землетрясения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Тектонические (95%) – связаны с перемещением блоков литосферы. Самые мощные</a:t>
            </a:r>
          </a:p>
          <a:p>
            <a:pPr>
              <a:lnSpc>
                <a:spcPct val="90000"/>
              </a:lnSpc>
            </a:pPr>
            <a:r>
              <a:rPr lang="ru-RU"/>
              <a:t>Вулканические</a:t>
            </a:r>
          </a:p>
          <a:p>
            <a:pPr>
              <a:lnSpc>
                <a:spcPct val="90000"/>
              </a:lnSpc>
            </a:pPr>
            <a:r>
              <a:rPr lang="ru-RU"/>
              <a:t>Денудационные – из-за обвалов, оползней, обрушение кровли пустот, антропогенные.</a:t>
            </a:r>
          </a:p>
          <a:p>
            <a:pPr>
              <a:lnSpc>
                <a:spcPct val="90000"/>
              </a:lnSpc>
            </a:pPr>
            <a:r>
              <a:rPr lang="ru-RU"/>
              <a:t>Моретрясение (эпицентр в море) - цунами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/>
              <a:t>Землетрясение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r>
              <a:rPr lang="ru-RU" sz="2400" b="1" u="sng"/>
              <a:t>Очаг</a:t>
            </a:r>
            <a:r>
              <a:rPr lang="ru-RU" sz="2400"/>
              <a:t> – пространство внутри Земли, где произошло освобождение энергии</a:t>
            </a:r>
          </a:p>
          <a:p>
            <a:r>
              <a:rPr lang="ru-RU" sz="2400" b="1" u="sng"/>
              <a:t>Гипоцентр</a:t>
            </a:r>
            <a:r>
              <a:rPr lang="ru-RU" sz="2400"/>
              <a:t> – центр очага</a:t>
            </a:r>
          </a:p>
          <a:p>
            <a:r>
              <a:rPr lang="ru-RU" sz="2400" b="1" u="sng"/>
              <a:t>Эпицентр</a:t>
            </a:r>
            <a:r>
              <a:rPr lang="ru-RU" sz="2400"/>
              <a:t> – проекция гипоцентра на поверхность земли</a:t>
            </a:r>
          </a:p>
          <a:p>
            <a:r>
              <a:rPr lang="ru-RU" sz="2400" b="1" u="sng"/>
              <a:t>Глубина очага</a:t>
            </a:r>
            <a:r>
              <a:rPr lang="ru-RU" sz="2400"/>
              <a:t> – расстояние от эпицентра до гипоцентра</a:t>
            </a:r>
          </a:p>
          <a:p>
            <a:r>
              <a:rPr lang="ru-RU" sz="2400" b="1" u="sng"/>
              <a:t>Сила землетрясений</a:t>
            </a:r>
            <a:r>
              <a:rPr lang="ru-RU" sz="2400"/>
              <a:t> измеряется по шкале </a:t>
            </a:r>
            <a:r>
              <a:rPr lang="ru-RU" sz="2400" b="1"/>
              <a:t>магнитуд</a:t>
            </a:r>
            <a:r>
              <a:rPr lang="ru-RU" sz="2400"/>
              <a:t> Ч.</a:t>
            </a:r>
            <a:r>
              <a:rPr lang="ru-RU" sz="2400" b="1"/>
              <a:t>Рихтера</a:t>
            </a:r>
            <a:r>
              <a:rPr lang="ru-RU" sz="2400"/>
              <a:t> (от 0 до 8,5). Магнитуда отражает смещение частиц грунта на условном расстоянии 100 км от эпицентра. Разница в 1 магнитуду – разница в энергии в 100 раз.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Цунами</a:t>
            </a:r>
          </a:p>
        </p:txBody>
      </p:sp>
      <p:pic>
        <p:nvPicPr>
          <p:cNvPr id="54278" name="Picture 6" descr="Картинка 2 из 203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268413"/>
            <a:ext cx="6840537" cy="551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/>
          <a:lstStyle/>
          <a:p>
            <a:r>
              <a:rPr lang="ru-RU" sz="4000"/>
              <a:t>Вулканы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3600" y="836613"/>
            <a:ext cx="82804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в мо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49275"/>
            <a:ext cx="4679950" cy="2932113"/>
          </a:xfrm>
          <a:prstGeom prst="rect">
            <a:avLst/>
          </a:prstGeom>
          <a:noFill/>
        </p:spPr>
      </p:pic>
      <p:pic>
        <p:nvPicPr>
          <p:cNvPr id="50183" name="Picture 7" descr="лах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5038" y="476250"/>
            <a:ext cx="2414587" cy="5473700"/>
          </a:xfrm>
          <a:prstGeom prst="rect">
            <a:avLst/>
          </a:prstGeom>
          <a:noFill/>
        </p:spPr>
      </p:pic>
      <p:pic>
        <p:nvPicPr>
          <p:cNvPr id="50184" name="Picture 8" descr="маар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933825"/>
            <a:ext cx="3600450" cy="2408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773" y="0"/>
            <a:ext cx="93487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Продукты извержения вулкана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/>
              <a:t>Эффузивные</a:t>
            </a:r>
            <a:r>
              <a:rPr lang="ru-RU"/>
              <a:t> – жидкие лавы</a:t>
            </a:r>
          </a:p>
          <a:p>
            <a:endParaRPr lang="ru-RU"/>
          </a:p>
          <a:p>
            <a:r>
              <a:rPr lang="ru-RU" b="1" u="sng"/>
              <a:t>Пирокластические</a:t>
            </a:r>
            <a:r>
              <a:rPr lang="ru-RU"/>
              <a:t> – твердые продукты</a:t>
            </a:r>
          </a:p>
          <a:p>
            <a:endParaRPr lang="ru-RU"/>
          </a:p>
          <a:p>
            <a:r>
              <a:rPr lang="ru-RU" b="1" u="sng"/>
              <a:t>Эксплозивные </a:t>
            </a:r>
            <a:r>
              <a:rPr lang="ru-RU"/>
              <a:t>– газово-взрывные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Строение земного шара</a:t>
            </a:r>
          </a:p>
        </p:txBody>
      </p:sp>
      <p:pic>
        <p:nvPicPr>
          <p:cNvPr id="56326" name="Picture 6" descr="Картинка 2 из 1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196975"/>
            <a:ext cx="6769100" cy="567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/>
              <a:t>Лавы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732588" y="292417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канатная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468313" y="594995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подушечная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219700" y="616585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а-а  лава</a:t>
            </a:r>
          </a:p>
        </p:txBody>
      </p:sp>
      <p:pic>
        <p:nvPicPr>
          <p:cNvPr id="37897" name="Picture 9" descr="канат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188913"/>
            <a:ext cx="3221038" cy="2652712"/>
          </a:xfrm>
          <a:prstGeom prst="rect">
            <a:avLst/>
          </a:prstGeom>
          <a:noFill/>
        </p:spPr>
      </p:pic>
      <p:pic>
        <p:nvPicPr>
          <p:cNvPr id="37898" name="Picture 10" descr="подушечн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573463"/>
            <a:ext cx="3600450" cy="2400300"/>
          </a:xfrm>
          <a:prstGeom prst="rect">
            <a:avLst/>
          </a:prstGeom>
          <a:noFill/>
        </p:spPr>
      </p:pic>
      <p:pic>
        <p:nvPicPr>
          <p:cNvPr id="37899" name="Picture 11" descr="а-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2738" y="3500438"/>
            <a:ext cx="2341562" cy="3138487"/>
          </a:xfrm>
          <a:prstGeom prst="rect">
            <a:avLst/>
          </a:prstGeom>
          <a:noFill/>
        </p:spPr>
      </p:pic>
      <p:pic>
        <p:nvPicPr>
          <p:cNvPr id="37900" name="Picture 12" descr="шар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88913"/>
            <a:ext cx="3384550" cy="2287587"/>
          </a:xfrm>
          <a:prstGeom prst="rect">
            <a:avLst/>
          </a:prstGeom>
          <a:noFill/>
        </p:spPr>
      </p:pic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395288" y="2565400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шаровая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Пирокластические продукты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Пепел</a:t>
            </a:r>
          </a:p>
          <a:p>
            <a:pPr>
              <a:lnSpc>
                <a:spcPct val="90000"/>
              </a:lnSpc>
            </a:pPr>
            <a:r>
              <a:rPr lang="ru-RU"/>
              <a:t>Песок (до горошины)</a:t>
            </a:r>
          </a:p>
          <a:p>
            <a:pPr>
              <a:lnSpc>
                <a:spcPct val="90000"/>
              </a:lnSpc>
            </a:pPr>
            <a:r>
              <a:rPr lang="ru-RU"/>
              <a:t>Лапилли (1,5-3 см)</a:t>
            </a:r>
          </a:p>
          <a:p>
            <a:pPr>
              <a:lnSpc>
                <a:spcPct val="90000"/>
              </a:lnSpc>
            </a:pPr>
            <a:r>
              <a:rPr lang="ru-RU"/>
              <a:t>Вулканические бомбы (несколько метров)</a:t>
            </a:r>
          </a:p>
          <a:p>
            <a:pPr>
              <a:lnSpc>
                <a:spcPct val="90000"/>
              </a:lnSpc>
            </a:pPr>
            <a:r>
              <a:rPr lang="ru-RU"/>
              <a:t>Туфы – уплотненные вулканогенные породы</a:t>
            </a:r>
          </a:p>
          <a:p>
            <a:pPr>
              <a:lnSpc>
                <a:spcPct val="90000"/>
              </a:lnSpc>
            </a:pPr>
            <a:r>
              <a:rPr lang="ru-RU"/>
              <a:t>Газы – сероводород, углекислый газ, сернистый газ, аммиак, пары 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Picture 5" descr="Картинка 7 из 1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4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29600" cy="1143000"/>
          </a:xfrm>
        </p:spPr>
        <p:txBody>
          <a:bodyPr/>
          <a:lstStyle/>
          <a:p>
            <a:r>
              <a:rPr lang="ru-RU"/>
              <a:t>Поствулканические процессы</a:t>
            </a:r>
          </a:p>
        </p:txBody>
      </p:sp>
      <p:pic>
        <p:nvPicPr>
          <p:cNvPr id="43014" name="Picture 6" descr="фумарола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399" y="908721"/>
            <a:ext cx="7899514" cy="5949280"/>
          </a:xfrm>
          <a:prstGeom prst="rect">
            <a:avLst/>
          </a:prstGeom>
          <a:noFill/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516688" y="5157788"/>
            <a:ext cx="2447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Фумарола (</a:t>
            </a:r>
            <a:r>
              <a:rPr lang="en-US" sz="2400" b="1"/>
              <a:t>&gt;500</a:t>
            </a:r>
            <a:r>
              <a:rPr lang="en-US" sz="2400" b="1" baseline="30000"/>
              <a:t>o</a:t>
            </a:r>
            <a:r>
              <a:rPr lang="en-US" sz="2400" b="1"/>
              <a:t>)</a:t>
            </a:r>
            <a:endParaRPr lang="ru-RU" sz="2400" b="1"/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1331913" y="1628775"/>
            <a:ext cx="24479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Сольфатар</a:t>
            </a:r>
          </a:p>
          <a:p>
            <a:pPr>
              <a:spcBef>
                <a:spcPct val="50000"/>
              </a:spcBef>
            </a:pPr>
            <a:r>
              <a:rPr lang="ru-RU" sz="2400" b="1"/>
              <a:t>(90-3</a:t>
            </a:r>
            <a:r>
              <a:rPr lang="en-US" sz="2400" b="1"/>
              <a:t>00</a:t>
            </a:r>
            <a:r>
              <a:rPr lang="en-US" sz="2400" b="1" baseline="30000"/>
              <a:t>o</a:t>
            </a:r>
            <a:r>
              <a:rPr lang="en-US" sz="2400" b="1"/>
              <a:t>)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284663" y="274638"/>
            <a:ext cx="4402137" cy="1143000"/>
          </a:xfrm>
        </p:spPr>
        <p:txBody>
          <a:bodyPr/>
          <a:lstStyle/>
          <a:p>
            <a:r>
              <a:rPr lang="ru-RU" b="1"/>
              <a:t>Гейзеры</a:t>
            </a:r>
          </a:p>
        </p:txBody>
      </p:sp>
      <p:pic>
        <p:nvPicPr>
          <p:cNvPr id="46086" name="Picture 6" descr="0_fc6e_7505df95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0350"/>
            <a:ext cx="3562350" cy="5343525"/>
          </a:xfrm>
          <a:prstGeom prst="rect">
            <a:avLst/>
          </a:prstGeom>
          <a:noFill/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50825" y="5949950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Yellowstone, the USA</a:t>
            </a:r>
            <a:endParaRPr lang="ru-RU" sz="2400" b="1"/>
          </a:p>
        </p:txBody>
      </p:sp>
      <p:pic>
        <p:nvPicPr>
          <p:cNvPr id="46089" name="Picture 9" descr="Картинка 17 из 13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484313"/>
            <a:ext cx="5076825" cy="3533775"/>
          </a:xfrm>
          <a:prstGeom prst="rect">
            <a:avLst/>
          </a:prstGeom>
          <a:noFill/>
        </p:spPr>
      </p:pic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4356100" y="5300663"/>
            <a:ext cx="478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Камчатка, долина гейзеров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Картинка 9 из 12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3025" y="0"/>
            <a:ext cx="9217025" cy="6913563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765175"/>
          </a:xfrm>
        </p:spPr>
        <p:txBody>
          <a:bodyPr/>
          <a:lstStyle/>
          <a:p>
            <a:r>
              <a:rPr lang="ru-RU"/>
              <a:t>Грязевой вулкан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12313" cy="678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ЛЕДНИКИ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Образуются выше снеговой линии</a:t>
            </a:r>
          </a:p>
          <a:p>
            <a:r>
              <a:rPr lang="ru-RU" sz="2800"/>
              <a:t>Лед на глубине пластичен из-за давления</a:t>
            </a:r>
          </a:p>
          <a:p>
            <a:endParaRPr lang="ru-RU" sz="2800"/>
          </a:p>
          <a:p>
            <a:r>
              <a:rPr lang="ru-RU" sz="2800"/>
              <a:t>Фирн – снег, уплотненный под собственным весом. Насыщен пузырьками воздуха.</a:t>
            </a:r>
          </a:p>
          <a:p>
            <a:r>
              <a:rPr lang="ru-RU" sz="2800"/>
              <a:t>Глетчерный лед – еще более уплотнен, выдавлены пузырьки воздуха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68313" y="1773238"/>
            <a:ext cx="8351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7"/>
          <p:cNvGrpSpPr>
            <a:grpSpLocks noChangeAspect="1"/>
          </p:cNvGrpSpPr>
          <p:nvPr/>
        </p:nvGrpSpPr>
        <p:grpSpPr bwMode="auto">
          <a:xfrm>
            <a:off x="431800" y="188913"/>
            <a:ext cx="8208963" cy="5861050"/>
            <a:chOff x="272" y="999"/>
            <a:chExt cx="3888" cy="1152"/>
          </a:xfrm>
        </p:grpSpPr>
        <p:cxnSp>
          <p:nvCxnSpPr>
            <p:cNvPr id="65560" name="_s65560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5400000" flipH="1">
              <a:off x="2900" y="1035"/>
              <a:ext cx="144" cy="1512"/>
            </a:xfrm>
            <a:prstGeom prst="bentConnector3">
              <a:avLst>
                <a:gd name="adj1" fmla="val 156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8" name="_s65558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5400000" flipH="1">
              <a:off x="2396" y="1539"/>
              <a:ext cx="144" cy="504"/>
            </a:xfrm>
            <a:prstGeom prst="bentConnector3">
              <a:avLst>
                <a:gd name="adj1" fmla="val 156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6" name="_s65556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16200000">
              <a:off x="1893" y="1539"/>
              <a:ext cx="144" cy="503"/>
            </a:xfrm>
            <a:prstGeom prst="bentConnector3">
              <a:avLst>
                <a:gd name="adj1" fmla="val 156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4" name="_s65554"/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16200000">
              <a:off x="1388" y="1035"/>
              <a:ext cx="144" cy="1512"/>
            </a:xfrm>
            <a:prstGeom prst="bentConnector3">
              <a:avLst>
                <a:gd name="adj1" fmla="val 1562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50" name="_s65550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766" y="981"/>
              <a:ext cx="144" cy="756"/>
            </a:xfrm>
            <a:prstGeom prst="bentConnector3">
              <a:avLst>
                <a:gd name="adj1" fmla="val 1558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549" name="_s6554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010" y="981"/>
              <a:ext cx="144" cy="756"/>
            </a:xfrm>
            <a:prstGeom prst="bentConnector3">
              <a:avLst>
                <a:gd name="adj1" fmla="val 1558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65544"/>
            <p:cNvSpPr>
              <a:spLocks noChangeArrowheads="1"/>
            </p:cNvSpPr>
            <p:nvPr/>
          </p:nvSpPr>
          <p:spPr bwMode="auto">
            <a:xfrm>
              <a:off x="1028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Ледники</a:t>
              </a:r>
            </a:p>
          </p:txBody>
        </p:sp>
        <p:sp>
          <p:nvSpPr>
            <p:cNvPr id="4" name="_s65546"/>
            <p:cNvSpPr>
              <a:spLocks noChangeArrowheads="1"/>
            </p:cNvSpPr>
            <p:nvPr/>
          </p:nvSpPr>
          <p:spPr bwMode="auto">
            <a:xfrm>
              <a:off x="272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Материковые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(Антарктида,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Гренландия)</a:t>
              </a:r>
            </a:p>
          </p:txBody>
        </p:sp>
        <p:sp>
          <p:nvSpPr>
            <p:cNvPr id="5" name="_s65547"/>
            <p:cNvSpPr>
              <a:spLocks noChangeArrowheads="1"/>
            </p:cNvSpPr>
            <p:nvPr/>
          </p:nvSpPr>
          <p:spPr bwMode="auto">
            <a:xfrm>
              <a:off x="1784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Горные</a:t>
              </a:r>
            </a:p>
          </p:txBody>
        </p:sp>
        <p:sp>
          <p:nvSpPr>
            <p:cNvPr id="6" name="_s65553"/>
            <p:cNvSpPr>
              <a:spLocks noChangeArrowheads="1"/>
            </p:cNvSpPr>
            <p:nvPr/>
          </p:nvSpPr>
          <p:spPr bwMode="auto">
            <a:xfrm>
              <a:off x="272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Висячие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(на крутых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Склонах)</a:t>
              </a:r>
            </a:p>
          </p:txBody>
        </p:sp>
        <p:sp>
          <p:nvSpPr>
            <p:cNvPr id="7" name="_s65555"/>
            <p:cNvSpPr>
              <a:spLocks noChangeArrowheads="1"/>
            </p:cNvSpPr>
            <p:nvPr/>
          </p:nvSpPr>
          <p:spPr bwMode="auto">
            <a:xfrm>
              <a:off x="1280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Каровые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(в круглых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впадинах-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цирках) </a:t>
              </a:r>
            </a:p>
          </p:txBody>
        </p:sp>
        <p:sp>
          <p:nvSpPr>
            <p:cNvPr id="8" name="_s65557"/>
            <p:cNvSpPr>
              <a:spLocks noChangeArrowheads="1"/>
            </p:cNvSpPr>
            <p:nvPr/>
          </p:nvSpPr>
          <p:spPr bwMode="auto">
            <a:xfrm>
              <a:off x="2288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Долинные</a:t>
              </a:r>
            </a:p>
          </p:txBody>
        </p:sp>
        <p:sp>
          <p:nvSpPr>
            <p:cNvPr id="9" name="_s65559"/>
            <p:cNvSpPr>
              <a:spLocks noChangeArrowheads="1"/>
            </p:cNvSpPr>
            <p:nvPr/>
          </p:nvSpPr>
          <p:spPr bwMode="auto">
            <a:xfrm>
              <a:off x="3296" y="186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Переметные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(стекают на два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Склона)</a:t>
              </a: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Ледниковые формы рельефа</a:t>
            </a:r>
          </a:p>
        </p:txBody>
      </p:sp>
      <p:pic>
        <p:nvPicPr>
          <p:cNvPr id="67590" name="Picture 6" descr="6868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893175" cy="4083050"/>
          </a:xfrm>
          <a:prstGeom prst="rect">
            <a:avLst/>
          </a:prstGeom>
          <a:noFill/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132138" y="5949950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Экзарационный рельеф долинных ледников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Картинка 1 из 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403350" y="6237288"/>
            <a:ext cx="4248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Курчавые скалы</a:t>
            </a:r>
          </a:p>
        </p:txBody>
      </p:sp>
      <p:pic>
        <p:nvPicPr>
          <p:cNvPr id="82950" name="Picture 6" descr="Картинка 1 из 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885825"/>
            <a:ext cx="7127875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403350" y="6237288"/>
            <a:ext cx="4248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Бараний лоб</a:t>
            </a:r>
          </a:p>
        </p:txBody>
      </p:sp>
      <p:pic>
        <p:nvPicPr>
          <p:cNvPr id="69638" name="Picture 6" descr="Картинка 4 из 1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33375"/>
            <a:ext cx="4895850" cy="3810000"/>
          </a:xfrm>
          <a:prstGeom prst="rect">
            <a:avLst/>
          </a:prstGeom>
          <a:noFill/>
        </p:spPr>
      </p:pic>
      <p:pic>
        <p:nvPicPr>
          <p:cNvPr id="69640" name="Picture 8" descr="i?id=33603858&amp;tov=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565400"/>
            <a:ext cx="2746375" cy="3960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403350" y="6237288"/>
            <a:ext cx="5113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Ледниковый цирк (кар)</a:t>
            </a:r>
          </a:p>
        </p:txBody>
      </p:sp>
      <p:pic>
        <p:nvPicPr>
          <p:cNvPr id="70663" name="Picture 7" descr="Картинка 1 из 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064500" cy="605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785937"/>
          </a:xfrm>
        </p:spPr>
        <p:txBody>
          <a:bodyPr/>
          <a:lstStyle/>
          <a:p>
            <a:r>
              <a:rPr lang="ru-RU" sz="2800" b="1" i="1" u="sng"/>
              <a:t>Карлинги</a:t>
            </a:r>
            <a:r>
              <a:rPr lang="ru-RU" sz="2800" i="1"/>
              <a:t> </a:t>
            </a:r>
            <a:r>
              <a:rPr lang="ru-RU" sz="2800"/>
              <a:t>– островершинные формы, образующиеся в ходе развития трех или более каров по разные стороны от одной горы. </a:t>
            </a:r>
            <a:endParaRPr lang="ru-RU" sz="4000"/>
          </a:p>
        </p:txBody>
      </p:sp>
      <p:pic>
        <p:nvPicPr>
          <p:cNvPr id="79878" name="Picture 6" descr="Картинка 1 из 1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916113"/>
            <a:ext cx="5616575" cy="463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168433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i="1"/>
              <a:t>Ареты </a:t>
            </a:r>
            <a:r>
              <a:rPr lang="ru-RU" sz="2400"/>
              <a:t>– это зубчатые гребни, имеющие сходство с полотном пилы или лезвием ножа. Они формируются там, где два кара, растущие на противоположных склонах хребта, близко подходят один к другому. </a:t>
            </a:r>
          </a:p>
        </p:txBody>
      </p:sp>
      <p:pic>
        <p:nvPicPr>
          <p:cNvPr id="81924" name="Picture 4" descr="Картинка 1 из 12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916113"/>
            <a:ext cx="5616575" cy="4632325"/>
          </a:xfrm>
          <a:prstGeom prst="rect">
            <a:avLst/>
          </a:prstGeom>
          <a:noFill/>
        </p:spPr>
      </p:pic>
      <p:pic>
        <p:nvPicPr>
          <p:cNvPr id="81926" name="Picture 6" descr="Картинка 39 из 18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916113"/>
            <a:ext cx="8172450" cy="4606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403350" y="6237288"/>
            <a:ext cx="568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Трог – ледниковая долина</a:t>
            </a:r>
          </a:p>
        </p:txBody>
      </p:sp>
      <p:pic>
        <p:nvPicPr>
          <p:cNvPr id="72711" name="Picture 7" descr="Картинка 30 из 18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476250"/>
            <a:ext cx="2524125" cy="3810000"/>
          </a:xfrm>
          <a:prstGeom prst="rect">
            <a:avLst/>
          </a:prstGeom>
          <a:noFill/>
        </p:spPr>
      </p:pic>
      <p:pic>
        <p:nvPicPr>
          <p:cNvPr id="72713" name="Picture 9" descr="Картинка 33 из 185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1844675"/>
            <a:ext cx="5076825" cy="356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403350" y="6237288"/>
            <a:ext cx="741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Фьорд – затопленный морем трог</a:t>
            </a:r>
          </a:p>
        </p:txBody>
      </p:sp>
      <p:pic>
        <p:nvPicPr>
          <p:cNvPr id="78852" name="Picture 4" descr="Картинка 37 из 29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8496300" cy="5707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403350" y="6237288"/>
            <a:ext cx="7489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Озы – длинные гравийные гряды</a:t>
            </a:r>
          </a:p>
        </p:txBody>
      </p:sp>
      <p:pic>
        <p:nvPicPr>
          <p:cNvPr id="74758" name="Picture 6" descr="Картинка 2 из 24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04813"/>
            <a:ext cx="8496300" cy="552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403350" y="6237288"/>
            <a:ext cx="7489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Камы – округлые песчаные холмы</a:t>
            </a:r>
          </a:p>
        </p:txBody>
      </p:sp>
      <p:pic>
        <p:nvPicPr>
          <p:cNvPr id="75780" name="Picture 4" descr="Картинка 1 из 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41313"/>
            <a:ext cx="8064500" cy="561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4898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МОРЕНА – переносимый ледником рыхлый обломочный материал от глины до валунов.</a:t>
            </a:r>
          </a:p>
        </p:txBody>
      </p:sp>
      <p:pic>
        <p:nvPicPr>
          <p:cNvPr id="76803" name="Picture 3" descr="конечная море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060575"/>
            <a:ext cx="6624637" cy="4545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ВЫВЕТРИВАНИЕ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000" b="1"/>
              <a:t>Процесс разрушения, разрыхления, распада и химического изменения горных пород и минералов, происходящие в поверхностной части земной коры под влиянием колебаний температуры, атмосферных газов и осадков, живых организмов.</a:t>
            </a:r>
          </a:p>
        </p:txBody>
      </p:sp>
      <p:pic>
        <p:nvPicPr>
          <p:cNvPr id="8199" name="Picture 7" descr="Картинка 11 из 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3068638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4000"/>
              <a:t>МОРЕНА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/>
              <a:t>ДВИЖУЩАЯСЯ:</a:t>
            </a:r>
          </a:p>
          <a:p>
            <a:r>
              <a:rPr lang="ru-RU" sz="2000"/>
              <a:t>Поверхностная (боковая и срединная)– обломочный материал, упавший на ледник с гор</a:t>
            </a:r>
          </a:p>
          <a:p>
            <a:r>
              <a:rPr lang="ru-RU" sz="2000"/>
              <a:t>Внутренняя морена – внутри тела ледника, падает по трещинам</a:t>
            </a:r>
          </a:p>
          <a:p>
            <a:r>
              <a:rPr lang="ru-RU" sz="2000"/>
              <a:t>Донная – образуется в результате разрушения ложа ледника</a:t>
            </a:r>
          </a:p>
          <a:p>
            <a:pPr>
              <a:buFontTx/>
              <a:buNone/>
            </a:pPr>
            <a:r>
              <a:rPr lang="ru-RU" sz="2000"/>
              <a:t>ОТЛОЖЕННАЯ</a:t>
            </a:r>
          </a:p>
          <a:p>
            <a:r>
              <a:rPr lang="ru-RU" sz="2000"/>
              <a:t> береговая – из боковых морен</a:t>
            </a:r>
          </a:p>
          <a:p>
            <a:r>
              <a:rPr lang="ru-RU" sz="2000"/>
              <a:t>Конечная – у края материкового льда</a:t>
            </a:r>
          </a:p>
          <a:p>
            <a:r>
              <a:rPr lang="ru-RU" sz="2000"/>
              <a:t>Основная</a:t>
            </a:r>
          </a:p>
          <a:p>
            <a:endParaRPr lang="ru-RU" sz="2000"/>
          </a:p>
          <a:p>
            <a:r>
              <a:rPr lang="ru-RU" sz="2000"/>
              <a:t>Флювиогляциальные отложения – осадки в озерах и реках в период таяния ледника.</a:t>
            </a:r>
          </a:p>
          <a:p>
            <a:endParaRPr lang="ru-RU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7"/>
          <p:cNvGrpSpPr>
            <a:grpSpLocks noChangeAspect="1"/>
          </p:cNvGrpSpPr>
          <p:nvPr/>
        </p:nvGrpSpPr>
        <p:grpSpPr bwMode="auto">
          <a:xfrm>
            <a:off x="395288" y="188913"/>
            <a:ext cx="8569325" cy="6408737"/>
            <a:chOff x="272" y="999"/>
            <a:chExt cx="2016" cy="4605"/>
          </a:xfrm>
        </p:grpSpPr>
        <p:cxnSp>
          <p:nvCxnSpPr>
            <p:cNvPr id="4124" name="_s4124"/>
            <p:cNvCxnSpPr>
              <a:cxnSpLocks noChangeShapeType="1"/>
              <a:stCxn id="13" idx="1"/>
              <a:endCxn id="5" idx="2"/>
            </p:cNvCxnSpPr>
            <p:nvPr/>
          </p:nvCxnSpPr>
          <p:spPr bwMode="auto">
            <a:xfrm rot="10800000">
              <a:off x="1280" y="3445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2" name="_s4122"/>
            <p:cNvCxnSpPr>
              <a:cxnSpLocks noChangeShapeType="1"/>
              <a:stCxn id="12" idx="1"/>
              <a:endCxn id="5" idx="2"/>
            </p:cNvCxnSpPr>
            <p:nvPr/>
          </p:nvCxnSpPr>
          <p:spPr bwMode="auto">
            <a:xfrm rot="10800000">
              <a:off x="1280" y="3445"/>
              <a:ext cx="144" cy="72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20" name="_s4120"/>
            <p:cNvCxnSpPr>
              <a:cxnSpLocks noChangeShapeType="1"/>
              <a:stCxn id="11" idx="1"/>
              <a:endCxn id="5" idx="2"/>
            </p:cNvCxnSpPr>
            <p:nvPr/>
          </p:nvCxnSpPr>
          <p:spPr bwMode="auto">
            <a:xfrm rot="10800000">
              <a:off x="1280" y="3445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8" name="_s4118"/>
            <p:cNvCxnSpPr>
              <a:cxnSpLocks noChangeShapeType="1"/>
              <a:stCxn id="10" idx="1"/>
              <a:endCxn id="4" idx="2"/>
            </p:cNvCxnSpPr>
            <p:nvPr/>
          </p:nvCxnSpPr>
          <p:spPr bwMode="auto">
            <a:xfrm rot="10800000">
              <a:off x="1280" y="1719"/>
              <a:ext cx="144" cy="1151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6" name="_s4116"/>
            <p:cNvCxnSpPr>
              <a:cxnSpLocks noChangeShapeType="1"/>
              <a:stCxn id="9" idx="1"/>
              <a:endCxn id="4" idx="2"/>
            </p:cNvCxnSpPr>
            <p:nvPr/>
          </p:nvCxnSpPr>
          <p:spPr bwMode="auto">
            <a:xfrm rot="10800000">
              <a:off x="1280" y="1719"/>
              <a:ext cx="144" cy="71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4" name="_s4114"/>
            <p:cNvCxnSpPr>
              <a:cxnSpLocks noChangeShapeType="1"/>
              <a:stCxn id="8" idx="1"/>
              <a:endCxn id="4" idx="2"/>
            </p:cNvCxnSpPr>
            <p:nvPr/>
          </p:nvCxnSpPr>
          <p:spPr bwMode="auto">
            <a:xfrm rot="10800000">
              <a:off x="1280" y="1719"/>
              <a:ext cx="144" cy="28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2" name="_s4112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704" y="1286"/>
              <a:ext cx="144" cy="4174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0" name="_s4110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704" y="1286"/>
              <a:ext cx="144" cy="374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9" name="_s4109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704" y="1286"/>
              <a:ext cx="144" cy="201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08" name="_s4108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704" y="1286"/>
              <a:ext cx="144" cy="28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4104"/>
            <p:cNvSpPr>
              <a:spLocks noChangeArrowheads="1"/>
            </p:cNvSpPr>
            <p:nvPr/>
          </p:nvSpPr>
          <p:spPr bwMode="auto">
            <a:xfrm>
              <a:off x="272" y="99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ВЫВЕТРИВАНИЕ</a:t>
              </a:r>
            </a:p>
          </p:txBody>
        </p:sp>
        <p:sp>
          <p:nvSpPr>
            <p:cNvPr id="4" name="_s4105"/>
            <p:cNvSpPr>
              <a:spLocks noChangeArrowheads="1"/>
            </p:cNvSpPr>
            <p:nvPr/>
          </p:nvSpPr>
          <p:spPr bwMode="auto">
            <a:xfrm>
              <a:off x="848" y="143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Физическое</a:t>
              </a:r>
              <a:r>
                <a:rPr kumimoji="0" lang="ru-RU" alt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	</a:t>
              </a:r>
            </a:p>
          </p:txBody>
        </p:sp>
        <p:sp>
          <p:nvSpPr>
            <p:cNvPr id="5" name="_s4106"/>
            <p:cNvSpPr>
              <a:spLocks noChangeArrowheads="1"/>
            </p:cNvSpPr>
            <p:nvPr/>
          </p:nvSpPr>
          <p:spPr bwMode="auto">
            <a:xfrm>
              <a:off x="848" y="315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Химическое</a:t>
              </a:r>
            </a:p>
          </p:txBody>
        </p:sp>
        <p:sp>
          <p:nvSpPr>
            <p:cNvPr id="6" name="_s4107"/>
            <p:cNvSpPr>
              <a:spLocks noChangeArrowheads="1"/>
            </p:cNvSpPr>
            <p:nvPr/>
          </p:nvSpPr>
          <p:spPr bwMode="auto">
            <a:xfrm>
              <a:off x="848" y="488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Биогенное</a:t>
              </a:r>
            </a:p>
          </p:txBody>
        </p:sp>
        <p:sp>
          <p:nvSpPr>
            <p:cNvPr id="7" name="_s4111"/>
            <p:cNvSpPr>
              <a:spLocks noChangeArrowheads="1"/>
            </p:cNvSpPr>
            <p:nvPr/>
          </p:nvSpPr>
          <p:spPr bwMode="auto">
            <a:xfrm>
              <a:off x="848" y="531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Антропогенное</a:t>
              </a:r>
            </a:p>
          </p:txBody>
        </p:sp>
        <p:sp>
          <p:nvSpPr>
            <p:cNvPr id="8" name="_s4113"/>
            <p:cNvSpPr>
              <a:spLocks noChangeArrowheads="1"/>
            </p:cNvSpPr>
            <p:nvPr/>
          </p:nvSpPr>
          <p:spPr bwMode="auto">
            <a:xfrm>
              <a:off x="1424" y="1863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Температура</a:t>
              </a:r>
            </a:p>
          </p:txBody>
        </p:sp>
        <p:sp>
          <p:nvSpPr>
            <p:cNvPr id="9" name="_s4115"/>
            <p:cNvSpPr>
              <a:spLocks noChangeArrowheads="1"/>
            </p:cNvSpPr>
            <p:nvPr/>
          </p:nvSpPr>
          <p:spPr bwMode="auto">
            <a:xfrm>
              <a:off x="1424" y="2294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Замерзание воды</a:t>
              </a:r>
            </a:p>
          </p:txBody>
        </p:sp>
        <p:sp>
          <p:nvSpPr>
            <p:cNvPr id="10" name="_s4117"/>
            <p:cNvSpPr>
              <a:spLocks noChangeArrowheads="1"/>
            </p:cNvSpPr>
            <p:nvPr/>
          </p:nvSpPr>
          <p:spPr bwMode="auto">
            <a:xfrm>
              <a:off x="1424" y="272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7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Ветер</a:t>
              </a:r>
            </a:p>
          </p:txBody>
        </p:sp>
        <p:sp>
          <p:nvSpPr>
            <p:cNvPr id="11" name="_s4119"/>
            <p:cNvSpPr>
              <a:spLocks noChangeArrowheads="1"/>
            </p:cNvSpPr>
            <p:nvPr/>
          </p:nvSpPr>
          <p:spPr bwMode="auto">
            <a:xfrm>
              <a:off x="1424" y="3589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Растворение</a:t>
              </a:r>
            </a:p>
          </p:txBody>
        </p:sp>
        <p:sp>
          <p:nvSpPr>
            <p:cNvPr id="12" name="_s4121"/>
            <p:cNvSpPr>
              <a:spLocks noChangeArrowheads="1"/>
            </p:cNvSpPr>
            <p:nvPr/>
          </p:nvSpPr>
          <p:spPr bwMode="auto">
            <a:xfrm>
              <a:off x="1424" y="4021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Окисление</a:t>
              </a:r>
            </a:p>
          </p:txBody>
        </p:sp>
        <p:sp>
          <p:nvSpPr>
            <p:cNvPr id="13" name="_s4123"/>
            <p:cNvSpPr>
              <a:spLocks noChangeArrowheads="1"/>
            </p:cNvSpPr>
            <p:nvPr/>
          </p:nvSpPr>
          <p:spPr bwMode="auto">
            <a:xfrm>
              <a:off x="1424" y="4453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Гидратация и гидролиз</a:t>
              </a:r>
            </a:p>
          </p:txBody>
        </p:sp>
      </p:grpSp>
      <p:pic>
        <p:nvPicPr>
          <p:cNvPr id="4126" name="Picture 30" descr="Картинка 20 из 4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92150"/>
            <a:ext cx="3097213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Картинка 9 из 1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29615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532813" cy="4525963"/>
          </a:xfrm>
        </p:spPr>
        <p:txBody>
          <a:bodyPr/>
          <a:lstStyle/>
          <a:p>
            <a:r>
              <a:rPr lang="ru-RU" b="1" i="1" u="sng"/>
              <a:t>Элювий </a:t>
            </a:r>
            <a:r>
              <a:rPr lang="ru-RU"/>
              <a:t>– обломки, упавшие и накапливающие на ровных горизонтальных поверхностях</a:t>
            </a:r>
          </a:p>
          <a:p>
            <a:endParaRPr lang="ru-RU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148263" y="1773238"/>
            <a:ext cx="3995737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ru-RU" sz="2400" b="1" i="1" u="sng"/>
              <a:t>Коллювий</a:t>
            </a:r>
            <a:r>
              <a:rPr lang="ru-RU" sz="2400"/>
              <a:t> – осыпь из обломков у подножия склона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Делювиальные отложения 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23850" y="1268413"/>
            <a:ext cx="86407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/>
              <a:t>ДЕЛЮВИЙ</a:t>
            </a:r>
            <a:r>
              <a:rPr lang="ru-RU"/>
              <a:t> - (deluo - смываю) отложения, формирующиеся за счёт перемещения литологического материала по склону талыми (снеговыми) и дождевыми водами. Делювий слагает наклонные вогнутые шлейфы, прислонённые к нижним частям склонов и выклинивающиеся к их верхним частям. Диагностическим признаком является также тонкая параллельная слоистость, параллельная склону. </a:t>
            </a:r>
          </a:p>
        </p:txBody>
      </p:sp>
      <p:pic>
        <p:nvPicPr>
          <p:cNvPr id="13318" name="Picture 6" descr="delu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284538"/>
            <a:ext cx="60293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/>
              <a:t>Пролювиальные отложения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95288" y="836613"/>
            <a:ext cx="84820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/>
              <a:t>ПРОЛЮВИЙ</a:t>
            </a:r>
            <a:r>
              <a:rPr lang="ru-RU"/>
              <a:t> - (proluo - промываю) - отложения, формирующиеся за счёт временных потоков и слагающие наземные устьевые выносы эрозионных долин. Обычно пролювий развит у подножия горных хребтов в аридных климатических обстановках. Характерная форма рельефа - конус выноса. Отдельные конусы выноса часто сливаются и формируют обширные наклонные предгорные шлейфы. Специфичные особенности пролювия - латеральная постепенная смена от грубых (песчано-гравийно-галечниковых) накоплений в вершинах конусов до тонкозернистых, пылеватых лёссоподобных накоплений на периферии (краях) конусов. </a:t>
            </a:r>
          </a:p>
        </p:txBody>
      </p:sp>
      <p:pic>
        <p:nvPicPr>
          <p:cNvPr id="15366" name="Picture 6" descr="prol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573463"/>
            <a:ext cx="6815138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pr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221163"/>
            <a:ext cx="17716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921</Words>
  <Application>Microsoft Office PowerPoint</Application>
  <PresentationFormat>Экран (4:3)</PresentationFormat>
  <Paragraphs>165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Calibri</vt:lpstr>
      <vt:lpstr>Symbol</vt:lpstr>
      <vt:lpstr>Times New Roman</vt:lpstr>
      <vt:lpstr>Оформление по умолчанию</vt:lpstr>
      <vt:lpstr>Презентация PowerPoint</vt:lpstr>
      <vt:lpstr>Презентация PowerPoint</vt:lpstr>
      <vt:lpstr>Строение земного шара</vt:lpstr>
      <vt:lpstr>Презентация PowerPoint</vt:lpstr>
      <vt:lpstr>ВЫВЕТРИВАНИЕ</vt:lpstr>
      <vt:lpstr>Презентация PowerPoint</vt:lpstr>
      <vt:lpstr>Презентация PowerPoint</vt:lpstr>
      <vt:lpstr>Делювиальные отложения </vt:lpstr>
      <vt:lpstr>Пролювиальные отложения </vt:lpstr>
      <vt:lpstr>Геологическая работа рек</vt:lpstr>
      <vt:lpstr>Презентация PowerPoint</vt:lpstr>
      <vt:lpstr>Презентация PowerPoint</vt:lpstr>
      <vt:lpstr>Речные террасы</vt:lpstr>
      <vt:lpstr>Водопад</vt:lpstr>
      <vt:lpstr>Презентация PowerPoint</vt:lpstr>
      <vt:lpstr>Геологическая работа моря</vt:lpstr>
      <vt:lpstr>Осадконакопление в море</vt:lpstr>
      <vt:lpstr>Разрушительная работа моря (абразия)</vt:lpstr>
      <vt:lpstr>Презентация PowerPoint</vt:lpstr>
      <vt:lpstr>Эндогенные процессы</vt:lpstr>
      <vt:lpstr>Разрывные нарушения в земной коре</vt:lpstr>
      <vt:lpstr>Презентация PowerPoint</vt:lpstr>
      <vt:lpstr>Землетрясения</vt:lpstr>
      <vt:lpstr>Землетрясение</vt:lpstr>
      <vt:lpstr>Цунами</vt:lpstr>
      <vt:lpstr>Вулканы</vt:lpstr>
      <vt:lpstr>Презентация PowerPoint</vt:lpstr>
      <vt:lpstr>Презентация PowerPoint</vt:lpstr>
      <vt:lpstr>Продукты извержения вулкана</vt:lpstr>
      <vt:lpstr>Лавы</vt:lpstr>
      <vt:lpstr>Пирокластические продукты</vt:lpstr>
      <vt:lpstr>Презентация PowerPoint</vt:lpstr>
      <vt:lpstr>Поствулканические процессы</vt:lpstr>
      <vt:lpstr>Гейзеры</vt:lpstr>
      <vt:lpstr>Грязевой вулкан</vt:lpstr>
      <vt:lpstr>Презентация PowerPoint</vt:lpstr>
      <vt:lpstr>ЛЕДНИКИ</vt:lpstr>
      <vt:lpstr>Презентация PowerPoint</vt:lpstr>
      <vt:lpstr>Ледниковые формы рельефа</vt:lpstr>
      <vt:lpstr>Презентация PowerPoint</vt:lpstr>
      <vt:lpstr>Презентация PowerPoint</vt:lpstr>
      <vt:lpstr>Презентация PowerPoint</vt:lpstr>
      <vt:lpstr>Карлинги – островершинные формы, образующиеся в ходе развития трех или более каров по разные стороны от одной горы.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МОРЕНА</vt:lpstr>
    </vt:vector>
  </TitlesOfParts>
  <Company>Dom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Гриб Дмитрий Николаевич</cp:lastModifiedBy>
  <cp:revision>14</cp:revision>
  <dcterms:created xsi:type="dcterms:W3CDTF">2009-01-19T15:25:49Z</dcterms:created>
  <dcterms:modified xsi:type="dcterms:W3CDTF">2024-11-07T02:15:28Z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0008003e1d0000000000010250300207f7000400038000</vt:lpwstr>
  </property>
</Properties>
</file>