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661" autoAdjust="0"/>
    <p:restoredTop sz="95879" autoAdjust="0"/>
  </p:normalViewPr>
  <p:slideViewPr>
    <p:cSldViewPr>
      <p:cViewPr varScale="1">
        <p:scale>
          <a:sx n="52" d="100"/>
          <a:sy n="52" d="100"/>
        </p:scale>
        <p:origin x="-1262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38E32-BC2F-468B-909B-0334B5846684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E4DE4-300C-4D0F-B427-44A281D8AD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018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E4DE4-300C-4D0F-B427-44A281D8AD4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4759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Kapik\Рабочий стол\595388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1768170"/>
            <a:ext cx="72008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внеклассного мероприятия по английскому  языку во 2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классе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«Funny ABC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ru-RU" b="1" dirty="0" smtClean="0"/>
              <a:t>                               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Мешлок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Л.С.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английского языка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МБОУ «СОШ№1 им.Ю.К.Намитокова а. Понежукая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704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Kapik\Рабочий стол\595388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1772816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8. «Отгадай загадку».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Дается по две загадки каждой команде.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Например</a:t>
            </a:r>
            <a:r>
              <a:rPr lang="en-US" dirty="0" smtClean="0"/>
              <a:t>: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1</a:t>
            </a:r>
            <a:r>
              <a:rPr lang="en-US" dirty="0"/>
              <a:t>) I am red and I have a fine tail, I live in the forest, I like meat. (a fox)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2) I am green I can swim. I cannot jump. I like meat and fish. (a crocodile)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3) I can run. I can climb. I can catch (</a:t>
            </a:r>
            <a:r>
              <a:rPr lang="ru-RU" dirty="0"/>
              <a:t>перевод</a:t>
            </a:r>
            <a:r>
              <a:rPr lang="en-US" dirty="0"/>
              <a:t>) a mouse. (a cat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4) I live in the river. I am not fish. I am green. </a:t>
            </a:r>
            <a:r>
              <a:rPr lang="ru-RU" dirty="0"/>
              <a:t>What am I? (a frog</a:t>
            </a:r>
            <a:r>
              <a:rPr lang="ru-RU" dirty="0" smtClean="0"/>
              <a:t>)</a:t>
            </a:r>
            <a:endParaRPr lang="ru-RU" dirty="0"/>
          </a:p>
          <a:p>
            <a:endParaRPr lang="ru-RU" dirty="0"/>
          </a:p>
        </p:txBody>
      </p:sp>
      <p:pic>
        <p:nvPicPr>
          <p:cNvPr id="5122" name="Picture 2" descr="C:\Documents and Settings\Kapik\Рабочий стол\мальчик на книжках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0520" y="3573016"/>
            <a:ext cx="183524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726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Kapik\Рабочий стол\595388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1700808"/>
            <a:ext cx="763284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      </a:t>
            </a:r>
            <a:r>
              <a:rPr lang="ru-RU" sz="2000" b="1" dirty="0" smtClean="0">
                <a:solidFill>
                  <a:srgbClr val="C00000"/>
                </a:solidFill>
              </a:rPr>
              <a:t>Подводим </a:t>
            </a:r>
            <a:r>
              <a:rPr lang="ru-RU" sz="2000" b="1" dirty="0">
                <a:solidFill>
                  <a:srgbClr val="C00000"/>
                </a:solidFill>
              </a:rPr>
              <a:t>итоги, награждаем команды </a:t>
            </a:r>
            <a:r>
              <a:rPr lang="ru-RU" sz="2000" b="1" dirty="0" smtClean="0">
                <a:solidFill>
                  <a:srgbClr val="C00000"/>
                </a:solidFill>
              </a:rPr>
              <a:t>дипломами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endParaRPr lang="ru-RU" sz="2000" dirty="0">
              <a:solidFill>
                <a:srgbClr val="C00000"/>
              </a:solidFill>
            </a:endParaRPr>
          </a:p>
          <a:p>
            <a:r>
              <a:rPr lang="ru-RU" dirty="0"/>
              <a:t> </a:t>
            </a:r>
          </a:p>
          <a:p>
            <a:r>
              <a:rPr lang="ru-RU" dirty="0"/>
              <a:t>Подсчитывается общее количество набранных баллов, а также оценивается работа каждого ученика в ходе мероприятия. Обе команды получают одинаковое количество баллов и получают грамоты.</a:t>
            </a:r>
          </a:p>
          <a:p>
            <a:endParaRPr lang="ru-RU" dirty="0"/>
          </a:p>
        </p:txBody>
      </p:sp>
      <p:pic>
        <p:nvPicPr>
          <p:cNvPr id="2051" name="Рисунок 0" descr="ee64afd74be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455134"/>
            <a:ext cx="18859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71734"/>
            <a:ext cx="1944216" cy="2633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0799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Kapik\Рабочий стол\595388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33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1556792"/>
            <a:ext cx="5327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                           </a:t>
            </a:r>
            <a:r>
              <a:rPr lang="en-US" sz="2800" b="1" dirty="0" smtClean="0">
                <a:solidFill>
                  <a:srgbClr val="C00000"/>
                </a:solidFill>
              </a:rPr>
              <a:t>Find </a:t>
            </a:r>
            <a:r>
              <a:rPr lang="en-US" sz="2800" b="1" dirty="0">
                <a:solidFill>
                  <a:srgbClr val="C00000"/>
                </a:solidFill>
              </a:rPr>
              <a:t>your humor below :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6" name="Picture 5" descr="доволе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8566" y="2830003"/>
            <a:ext cx="1323908" cy="119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недоволе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1" y="5085184"/>
            <a:ext cx="1323907" cy="110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радост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029" y="2778437"/>
            <a:ext cx="1439029" cy="130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удивле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1787" y="5071993"/>
            <a:ext cx="1266346" cy="111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устал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8567" y="5085184"/>
            <a:ext cx="1323907" cy="110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расслаблен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2581" y="2778438"/>
            <a:ext cx="1273541" cy="115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99591" y="2318294"/>
            <a:ext cx="7416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cs typeface="Arial" charset="0"/>
              </a:rPr>
              <a:t> I’m happy                </a:t>
            </a:r>
            <a:r>
              <a:rPr lang="en-US" dirty="0" smtClean="0">
                <a:latin typeface="Arial" charset="0"/>
                <a:cs typeface="Arial" charset="0"/>
              </a:rPr>
              <a:t>               </a:t>
            </a:r>
            <a:r>
              <a:rPr lang="en-US" dirty="0">
                <a:latin typeface="Arial" charset="0"/>
                <a:cs typeface="Arial" charset="0"/>
              </a:rPr>
              <a:t>I’m glad         </a:t>
            </a:r>
            <a:r>
              <a:rPr lang="en-US" dirty="0" smtClean="0">
                <a:latin typeface="Arial" charset="0"/>
                <a:cs typeface="Arial" charset="0"/>
              </a:rPr>
              <a:t>                   </a:t>
            </a:r>
            <a:r>
              <a:rPr lang="en-US" dirty="0">
                <a:latin typeface="Arial" charset="0"/>
                <a:cs typeface="Arial" charset="0"/>
              </a:rPr>
              <a:t>I’m satisfied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888111" y="4581128"/>
            <a:ext cx="756084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I’m </a:t>
            </a:r>
            <a:r>
              <a:rPr lang="en-US" sz="2000" dirty="0"/>
              <a:t>sad</a:t>
            </a:r>
            <a:r>
              <a:rPr lang="en-US" dirty="0"/>
              <a:t>                    </a:t>
            </a:r>
            <a:r>
              <a:rPr lang="en-US" dirty="0" smtClean="0"/>
              <a:t>                        </a:t>
            </a:r>
            <a:r>
              <a:rPr lang="en-US" sz="2000" dirty="0"/>
              <a:t>I’m tired</a:t>
            </a:r>
            <a:r>
              <a:rPr lang="en-US" dirty="0"/>
              <a:t>                </a:t>
            </a:r>
            <a:r>
              <a:rPr lang="en-US" dirty="0" smtClean="0"/>
              <a:t>                </a:t>
            </a:r>
            <a:r>
              <a:rPr lang="en-US" sz="2000" dirty="0"/>
              <a:t>I’m surprised 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29417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Kapik\Рабочий стол\595388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5696" y="1584290"/>
            <a:ext cx="6051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</a:rPr>
              <a:t>Thank </a:t>
            </a:r>
            <a:r>
              <a:rPr lang="en-US" sz="4800" b="1" dirty="0">
                <a:solidFill>
                  <a:srgbClr val="00B050"/>
                </a:solidFill>
              </a:rPr>
              <a:t>You Very Much !</a:t>
            </a:r>
            <a:endParaRPr lang="ru-RU" sz="48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5496" y="2957653"/>
            <a:ext cx="58660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         Well </a:t>
            </a:r>
            <a:r>
              <a:rPr lang="en-US" sz="5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Done !</a:t>
            </a:r>
            <a:endParaRPr lang="ru-RU" sz="54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  <a:p>
            <a:endParaRPr lang="ru-RU" dirty="0"/>
          </a:p>
        </p:txBody>
      </p:sp>
      <p:pic>
        <p:nvPicPr>
          <p:cNvPr id="8" name="Picture 4" descr="смеш"/>
          <p:cNvPicPr>
            <a:picLocks noChangeAspect="1" noChangeArrowheads="1"/>
          </p:cNvPicPr>
          <p:nvPr/>
        </p:nvPicPr>
        <p:blipFill>
          <a:blip r:embed="rId3">
            <a:lum bright="12000" contrast="1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8385" y="4070817"/>
            <a:ext cx="2040632" cy="183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9382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Kapik\Рабочий стол\595388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1628800"/>
            <a:ext cx="70567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Цель:</a:t>
            </a:r>
            <a:r>
              <a:rPr lang="ru-RU" b="1" dirty="0"/>
              <a:t> </a:t>
            </a:r>
            <a:r>
              <a:rPr lang="ru-RU" dirty="0"/>
              <a:t>Проведение обобщающего повторения и контроля овладением английским алфавитом, исходным словарным запасом в игровой форме.</a:t>
            </a:r>
          </a:p>
          <a:p>
            <a:r>
              <a:rPr lang="ru-RU" b="1" dirty="0"/>
              <a:t> 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                                       </a:t>
            </a:r>
            <a:r>
              <a:rPr lang="ru-RU" b="1" dirty="0" smtClean="0">
                <a:solidFill>
                  <a:srgbClr val="C00000"/>
                </a:solidFill>
              </a:rPr>
              <a:t>Задачи </a:t>
            </a:r>
            <a:r>
              <a:rPr lang="ru-RU" b="1" dirty="0">
                <a:solidFill>
                  <a:srgbClr val="C00000"/>
                </a:solidFill>
              </a:rPr>
              <a:t>мероприятия: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Образовательные:</a:t>
            </a:r>
            <a:endParaRPr lang="ru-RU" dirty="0">
              <a:solidFill>
                <a:srgbClr val="C00000"/>
              </a:solidFill>
            </a:endParaRPr>
          </a:p>
          <a:p>
            <a:pPr lvl="0"/>
            <a:r>
              <a:rPr lang="ru-RU" dirty="0" smtClean="0"/>
              <a:t>-активизировать </a:t>
            </a:r>
            <a:r>
              <a:rPr lang="ru-RU" dirty="0"/>
              <a:t>употребление букв английского алфавита;</a:t>
            </a:r>
          </a:p>
          <a:p>
            <a:pPr lvl="0"/>
            <a:r>
              <a:rPr lang="ru-RU" dirty="0" smtClean="0"/>
              <a:t>-активизировать </a:t>
            </a:r>
            <a:r>
              <a:rPr lang="ru-RU" dirty="0"/>
              <a:t>употребление ранее изученной лексики в речи учащихся;</a:t>
            </a:r>
          </a:p>
          <a:p>
            <a:pPr lvl="0"/>
            <a:r>
              <a:rPr lang="ru-RU" dirty="0" smtClean="0"/>
              <a:t>-закрепить </a:t>
            </a:r>
            <a:r>
              <a:rPr lang="ru-RU" dirty="0"/>
              <a:t>изученный грамматический и лексический материал.</a:t>
            </a:r>
          </a:p>
          <a:p>
            <a:r>
              <a:rPr lang="ru-RU" b="1" dirty="0">
                <a:solidFill>
                  <a:srgbClr val="C00000"/>
                </a:solidFill>
              </a:rPr>
              <a:t>Развивающие:</a:t>
            </a:r>
            <a:endParaRPr lang="ru-RU" dirty="0">
              <a:solidFill>
                <a:srgbClr val="C00000"/>
              </a:solidFill>
            </a:endParaRPr>
          </a:p>
          <a:p>
            <a:pPr lvl="0"/>
            <a:r>
              <a:rPr lang="ru-RU" dirty="0" smtClean="0"/>
              <a:t>-развивать </a:t>
            </a:r>
            <a:r>
              <a:rPr lang="ru-RU" dirty="0"/>
              <a:t>навык фонематического слуха;</a:t>
            </a:r>
          </a:p>
          <a:p>
            <a:pPr lvl="0"/>
            <a:r>
              <a:rPr lang="ru-RU" dirty="0" smtClean="0"/>
              <a:t>-развивать </a:t>
            </a:r>
            <a:r>
              <a:rPr lang="ru-RU" dirty="0"/>
              <a:t>внимание, мышление, память.</a:t>
            </a:r>
          </a:p>
          <a:p>
            <a:r>
              <a:rPr lang="ru-RU" b="1" dirty="0">
                <a:solidFill>
                  <a:srgbClr val="C00000"/>
                </a:solidFill>
              </a:rPr>
              <a:t>Воспитательные:</a:t>
            </a:r>
            <a:endParaRPr lang="ru-RU" dirty="0">
              <a:solidFill>
                <a:srgbClr val="C00000"/>
              </a:solidFill>
            </a:endParaRPr>
          </a:p>
          <a:p>
            <a:pPr lvl="0"/>
            <a:r>
              <a:rPr lang="ru-RU" dirty="0" smtClean="0"/>
              <a:t>-воспитывать </a:t>
            </a:r>
            <a:r>
              <a:rPr lang="ru-RU" dirty="0"/>
              <a:t>у учащихся интерес к изучению иностранного языка;</a:t>
            </a:r>
          </a:p>
          <a:p>
            <a:pPr lvl="0"/>
            <a:r>
              <a:rPr lang="ru-RU" dirty="0" smtClean="0"/>
              <a:t>-воспитывать </a:t>
            </a:r>
            <a:r>
              <a:rPr lang="ru-RU" dirty="0"/>
              <a:t>уважительное отношение друг к другу.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7162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Kapik\Рабочий стол\595388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6" y="-27384"/>
            <a:ext cx="9144001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5" y="1628800"/>
            <a:ext cx="770485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                    </a:t>
            </a:r>
            <a:r>
              <a:rPr lang="ru-RU" sz="2800" b="1" dirty="0" smtClean="0">
                <a:solidFill>
                  <a:srgbClr val="C00000"/>
                </a:solidFill>
              </a:rPr>
              <a:t>Пояснительная </a:t>
            </a:r>
            <a:r>
              <a:rPr lang="ru-RU" sz="2800" b="1" dirty="0">
                <a:solidFill>
                  <a:srgbClr val="C00000"/>
                </a:solidFill>
              </a:rPr>
              <a:t>записка</a:t>
            </a:r>
            <a:endParaRPr lang="ru-RU" sz="2800" dirty="0">
              <a:solidFill>
                <a:srgbClr val="C00000"/>
              </a:solidFill>
            </a:endParaRP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ru-RU" dirty="0" smtClean="0"/>
              <a:t>Такие </a:t>
            </a:r>
            <a:r>
              <a:rPr lang="ru-RU" dirty="0"/>
              <a:t>конкурсы можно проводить как в конце четверти или учебного года, так и в конце любой изученной темы. Младшим школьникам очень нравятся такие </a:t>
            </a:r>
            <a:r>
              <a:rPr lang="ru-RU" dirty="0" smtClean="0"/>
              <a:t>мероприятия, </a:t>
            </a:r>
            <a:r>
              <a:rPr lang="ru-RU" dirty="0"/>
              <a:t>они с удовольствием участвуют в них.</a:t>
            </a:r>
          </a:p>
          <a:p>
            <a:r>
              <a:rPr lang="ru-RU" dirty="0"/>
              <a:t>   В начале мероприятия весь класс делится на две группы (6-7 человек). Ученики сами придумывают название команды.  Например: Том и Джерри, Малыш и Карлсон, </a:t>
            </a:r>
            <a:r>
              <a:rPr lang="ru-RU" dirty="0" smtClean="0"/>
              <a:t>Микки Маус и Минни Маус и </a:t>
            </a:r>
            <a:r>
              <a:rPr lang="ru-RU" dirty="0"/>
              <a:t>т.д. На доске пишутся названия команд в два столбика и в течение всего конкурса вносятся баллы за каждое задание. Конкурсы оцениваются по пятибалльной системе.</a:t>
            </a:r>
          </a:p>
        </p:txBody>
      </p:sp>
    </p:spTree>
    <p:extLst>
      <p:ext uri="{BB962C8B-B14F-4D97-AF65-F5344CB8AC3E}">
        <p14:creationId xmlns:p14="http://schemas.microsoft.com/office/powerpoint/2010/main" xmlns="" val="199562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Kapik\Рабочий стол\595388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1772816"/>
            <a:ext cx="5492914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             Ход </a:t>
            </a:r>
            <a:r>
              <a:rPr lang="ru-RU" sz="2800" b="1" dirty="0">
                <a:solidFill>
                  <a:srgbClr val="C00000"/>
                </a:solidFill>
              </a:rPr>
              <a:t>мероприятия: </a:t>
            </a:r>
            <a:endParaRPr lang="ru-RU" sz="2800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       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Внеклассное </a:t>
            </a:r>
            <a:r>
              <a:rPr lang="ru-RU" b="1" dirty="0">
                <a:solidFill>
                  <a:srgbClr val="C00000"/>
                </a:solidFill>
              </a:rPr>
              <a:t>мероприятие начинается с </a:t>
            </a:r>
            <a:r>
              <a:rPr lang="ru-RU" b="1" dirty="0" smtClean="0">
                <a:solidFill>
                  <a:srgbClr val="C00000"/>
                </a:solidFill>
              </a:rPr>
              <a:t>приветствия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/>
              <a:t> </a:t>
            </a:r>
          </a:p>
          <a:p>
            <a:r>
              <a:rPr lang="en-US" dirty="0"/>
              <a:t>“Good morning, good morning, good morning to you</a:t>
            </a:r>
            <a:br>
              <a:rPr lang="en-US" dirty="0"/>
            </a:br>
            <a:r>
              <a:rPr lang="en-US" dirty="0"/>
              <a:t>  Good morning, good morning, I’m glad to see you.      </a:t>
            </a:r>
            <a:endParaRPr lang="ru-RU" dirty="0"/>
          </a:p>
          <a:p>
            <a:r>
              <a:rPr lang="en-US" dirty="0"/>
              <a:t>        </a:t>
            </a:r>
            <a:endParaRPr lang="ru-RU" dirty="0"/>
          </a:p>
          <a:p>
            <a:r>
              <a:rPr lang="ru-RU" b="1" dirty="0">
                <a:solidFill>
                  <a:srgbClr val="C00000"/>
                </a:solidFill>
              </a:rPr>
              <a:t>Фонетическая</a:t>
            </a:r>
            <a:r>
              <a:rPr lang="en-US" b="1" dirty="0">
                <a:solidFill>
                  <a:srgbClr val="C00000"/>
                </a:solidFill>
              </a:rPr>
              <a:t> </a:t>
            </a:r>
            <a:r>
              <a:rPr lang="ru-RU" b="1" dirty="0">
                <a:solidFill>
                  <a:srgbClr val="C00000"/>
                </a:solidFill>
              </a:rPr>
              <a:t>гимнастика</a:t>
            </a:r>
            <a:r>
              <a:rPr lang="en-US" b="1" dirty="0">
                <a:solidFill>
                  <a:srgbClr val="C00000"/>
                </a:solidFill>
              </a:rPr>
              <a:t>, </a:t>
            </a:r>
            <a:r>
              <a:rPr lang="ru-RU" b="1" dirty="0" smtClean="0">
                <a:solidFill>
                  <a:srgbClr val="C00000"/>
                </a:solidFill>
              </a:rPr>
              <a:t>рифмовка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One, one, one - please, dogs, run!</a:t>
            </a:r>
            <a:br>
              <a:rPr lang="en-US" dirty="0"/>
            </a:br>
            <a:r>
              <a:rPr lang="en-US" dirty="0"/>
              <a:t>Two, two, two -cats, run, too! </a:t>
            </a:r>
            <a:br>
              <a:rPr lang="en-US" dirty="0"/>
            </a:br>
            <a:r>
              <a:rPr lang="en-US" dirty="0"/>
              <a:t>Three, three, three –tigers, run to me!</a:t>
            </a:r>
            <a:br>
              <a:rPr lang="en-US" dirty="0"/>
            </a:br>
            <a:r>
              <a:rPr lang="en-US" dirty="0"/>
              <a:t>Four, four, four – monkeys, touch the door!</a:t>
            </a:r>
            <a:br>
              <a:rPr lang="en-US" dirty="0"/>
            </a:br>
            <a:r>
              <a:rPr lang="en-US" dirty="0"/>
              <a:t>Five, five, five – please, birds, fly!</a:t>
            </a:r>
            <a:endParaRPr lang="ru-RU" dirty="0"/>
          </a:p>
        </p:txBody>
      </p:sp>
      <p:pic>
        <p:nvPicPr>
          <p:cNvPr id="2050" name="Picture 2" descr="C:\Documents and Settings\Kapik\Рабочий стол\106159050_Xa4yr_Solnce_neb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07479"/>
            <a:ext cx="2344289" cy="175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205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Kapik\Рабочий стол\595388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1700808"/>
            <a:ext cx="84969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1. Песенный </a:t>
            </a:r>
            <a:r>
              <a:rPr lang="ru-RU" b="1" dirty="0" smtClean="0">
                <a:solidFill>
                  <a:srgbClr val="C00000"/>
                </a:solidFill>
              </a:rPr>
              <a:t>конкурс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/>
              <a:t>        Дети исполняют песню либо по своему выбору,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ru-RU" dirty="0" smtClean="0"/>
              <a:t>либо </a:t>
            </a:r>
            <a:r>
              <a:rPr lang="ru-RU" dirty="0"/>
              <a:t>предложенную учителем.</a:t>
            </a:r>
            <a:r>
              <a:rPr lang="ru-RU" b="1" dirty="0"/>
              <a:t>    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>
                <a:solidFill>
                  <a:srgbClr val="C00000"/>
                </a:solidFill>
              </a:rPr>
              <a:t>2. Поэтический </a:t>
            </a:r>
            <a:r>
              <a:rPr lang="ru-RU" b="1" dirty="0" smtClean="0">
                <a:solidFill>
                  <a:srgbClr val="C00000"/>
                </a:solidFill>
              </a:rPr>
              <a:t>конкурс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/>
              <a:t>       Ученики читают стихотворения, выученные в течение года.</a:t>
            </a:r>
          </a:p>
          <a:p>
            <a:r>
              <a:rPr lang="ru-RU" dirty="0"/>
              <a:t> Например</a:t>
            </a:r>
            <a:r>
              <a:rPr lang="en-US" dirty="0"/>
              <a:t>:</a:t>
            </a:r>
            <a:br>
              <a:rPr lang="en-US" dirty="0"/>
            </a:br>
            <a:endParaRPr lang="ru-RU" dirty="0"/>
          </a:p>
          <a:p>
            <a:r>
              <a:rPr lang="en-US" dirty="0"/>
              <a:t>1. Fly, little bird, fly,                                                  </a:t>
            </a:r>
            <a:r>
              <a:rPr lang="en-US" dirty="0" smtClean="0"/>
              <a:t>2.I </a:t>
            </a:r>
            <a:r>
              <a:rPr lang="en-US" dirty="0"/>
              <a:t>love my cat,</a:t>
            </a:r>
            <a:br>
              <a:rPr lang="en-US" dirty="0"/>
            </a:br>
            <a:r>
              <a:rPr lang="en-US" dirty="0"/>
              <a:t>    Fly into the blue sky!                                              </a:t>
            </a:r>
            <a:r>
              <a:rPr lang="en-US" dirty="0" smtClean="0"/>
              <a:t> It’s </a:t>
            </a:r>
            <a:r>
              <a:rPr lang="en-US" dirty="0"/>
              <a:t>warm and fat.</a:t>
            </a:r>
            <a:br>
              <a:rPr lang="en-US" dirty="0"/>
            </a:br>
            <a:r>
              <a:rPr lang="en-US" dirty="0"/>
              <a:t>    One, two, three,                                                       </a:t>
            </a:r>
            <a:r>
              <a:rPr lang="en-US" dirty="0" smtClean="0"/>
              <a:t>My </a:t>
            </a:r>
            <a:r>
              <a:rPr lang="en-US" dirty="0"/>
              <a:t>cat is grey,</a:t>
            </a:r>
            <a:br>
              <a:rPr lang="en-US" dirty="0"/>
            </a:br>
            <a:r>
              <a:rPr lang="en-US" dirty="0"/>
              <a:t>    You are free.                                                              </a:t>
            </a:r>
            <a:r>
              <a:rPr lang="en-US" dirty="0" smtClean="0"/>
              <a:t>It </a:t>
            </a:r>
            <a:r>
              <a:rPr lang="en-US" dirty="0"/>
              <a:t>lakes to play.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C:\Documents and Settings\Kapik\Рабочий стол\ffe5628d26917df6996af19a364c799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77072"/>
            <a:ext cx="1379144" cy="110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Kapik\Рабочий стол\yahooeu_ru_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5797" y="4077072"/>
            <a:ext cx="1495626" cy="110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Kapik\Рабочий стол\1297170646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556792"/>
            <a:ext cx="86409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197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Kapik\Рабочий стол\595388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2060848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3. «</a:t>
            </a:r>
            <a:r>
              <a:rPr lang="ru-RU" b="1" dirty="0">
                <a:solidFill>
                  <a:srgbClr val="C00000"/>
                </a:solidFill>
              </a:rPr>
              <a:t>Составь диалог</a:t>
            </a:r>
            <a:r>
              <a:rPr lang="en-US" b="1" dirty="0">
                <a:solidFill>
                  <a:srgbClr val="C00000"/>
                </a:solidFill>
              </a:rPr>
              <a:t>».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ru-RU" dirty="0"/>
              <a:t>Два представителя из каждой команды составляют диалог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заданную тему, например, «Знакомство»: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Pupil 1: “Hello!”</a:t>
            </a:r>
            <a:br>
              <a:rPr lang="ru-RU" dirty="0"/>
            </a:br>
            <a:r>
              <a:rPr lang="en-US" dirty="0"/>
              <a:t>Pupil 2: “Hi! What is your name?”</a:t>
            </a:r>
            <a:br>
              <a:rPr lang="en-US" dirty="0"/>
            </a:br>
            <a:r>
              <a:rPr lang="en-US" dirty="0"/>
              <a:t>Pupil 1: “My name is Amir. And what is your name?”</a:t>
            </a:r>
            <a:br>
              <a:rPr lang="en-US" dirty="0"/>
            </a:br>
            <a:r>
              <a:rPr lang="en-US" dirty="0"/>
              <a:t>Pupil 2: “Nice to meet you, Amir. My name is </a:t>
            </a:r>
            <a:r>
              <a:rPr lang="en-US" dirty="0" smtClean="0"/>
              <a:t>Sweta”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Pupil 1: “Nice to meet you , </a:t>
            </a:r>
            <a:r>
              <a:rPr lang="en-US" dirty="0" smtClean="0"/>
              <a:t>Sweta. </a:t>
            </a:r>
            <a:r>
              <a:rPr lang="en-US" dirty="0"/>
              <a:t>How are you?”</a:t>
            </a:r>
            <a:br>
              <a:rPr lang="en-US" dirty="0"/>
            </a:br>
            <a:r>
              <a:rPr lang="en-US" dirty="0"/>
              <a:t>Pupil 2</a:t>
            </a:r>
            <a:r>
              <a:rPr lang="ru-RU" dirty="0"/>
              <a:t>:</a:t>
            </a:r>
            <a:r>
              <a:rPr lang="en-US" dirty="0"/>
              <a:t>“I’m fine thank you. And you?”</a:t>
            </a:r>
            <a:br>
              <a:rPr lang="en-US" dirty="0"/>
            </a:br>
            <a:r>
              <a:rPr lang="en-US" dirty="0"/>
              <a:t>Pupil 1: “I’m ok, thanks. Good bye, Amir!”</a:t>
            </a:r>
            <a:br>
              <a:rPr lang="en-US" dirty="0"/>
            </a:br>
            <a:r>
              <a:rPr lang="en-US" dirty="0"/>
              <a:t>Pupil 2: “See you late, </a:t>
            </a:r>
            <a:r>
              <a:rPr lang="en-US" dirty="0" smtClean="0"/>
              <a:t>Sweta!”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 descr="C:\Documents and Settings\Kapik\Рабочий стол\1369507661_rasgov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140968"/>
            <a:ext cx="2952328" cy="189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966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Kapik\Рабочий стол\595388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1340768"/>
            <a:ext cx="78488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4</a:t>
            </a:r>
            <a:r>
              <a:rPr lang="ru-RU" b="1" dirty="0">
                <a:solidFill>
                  <a:srgbClr val="C00000"/>
                </a:solidFill>
              </a:rPr>
              <a:t>. Конкурс на знание английских </a:t>
            </a:r>
            <a:r>
              <a:rPr lang="ru-RU" b="1" dirty="0" smtClean="0">
                <a:solidFill>
                  <a:srgbClr val="C00000"/>
                </a:solidFill>
              </a:rPr>
              <a:t>букв</a:t>
            </a:r>
            <a:r>
              <a:rPr lang="ru-RU" dirty="0"/>
              <a:t/>
            </a:r>
            <a:br>
              <a:rPr lang="ru-RU" dirty="0"/>
            </a:br>
            <a:endParaRPr lang="en-US" dirty="0" smtClean="0"/>
          </a:p>
          <a:p>
            <a:r>
              <a:rPr lang="ru-RU" b="1" dirty="0" smtClean="0"/>
              <a:t>1</a:t>
            </a:r>
            <a:r>
              <a:rPr lang="ru-RU" b="1" dirty="0"/>
              <a:t>) «Встань в алфавитном порядке».</a:t>
            </a:r>
            <a:r>
              <a:rPr lang="ru-RU" dirty="0"/>
              <a:t> По пять человек из каждой команды выходят к доске и получают по одной букве (одна команда получает заглавные буквы: A, B, C, D, E; а другая маленькие буквы: a, b, c, d, e.) По команде: one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two</a:t>
            </a:r>
            <a:r>
              <a:rPr lang="ru-RU" dirty="0"/>
              <a:t>, three! дети становятся в алфавитном порядке. Побеждает команда, ставшая первая.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2) «Найди пару».</a:t>
            </a:r>
            <a:r>
              <a:rPr lang="ru-RU" dirty="0"/>
              <a:t> На доске два столбика заглавных букв в алфавитном порядке (10 букв), а внизу маленькие буквы, но в другом порядке. Обе команды выстраиваются в колонну напротив доски и по команде учителя: “begin!” по одному ученику из каждой команды подбегают к доске, берут маленькую букву и располагают рядом с большой. Побеждает команда, расставившая буквы правильно и быстро.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3) «Назови и покажи букву».</a:t>
            </a:r>
            <a:r>
              <a:rPr lang="ru-RU" dirty="0"/>
              <a:t> Ученик подходит к алфавиту и показывает, названную учителем букву, а затем называет, показанную учителем букву. (10 букв)</a:t>
            </a:r>
          </a:p>
        </p:txBody>
      </p:sp>
    </p:spTree>
    <p:extLst>
      <p:ext uri="{BB962C8B-B14F-4D97-AF65-F5344CB8AC3E}">
        <p14:creationId xmlns:p14="http://schemas.microsoft.com/office/powerpoint/2010/main" xmlns="" val="401307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Kapik\Рабочий стол\595388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3" y="1628800"/>
            <a:ext cx="77048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</a:t>
            </a:r>
            <a:r>
              <a:rPr lang="ru-RU" b="1" dirty="0">
                <a:solidFill>
                  <a:srgbClr val="C00000"/>
                </a:solidFill>
              </a:rPr>
              <a:t>5. Конкурс на повторение </a:t>
            </a:r>
            <a:r>
              <a:rPr lang="ru-RU" b="1" dirty="0" smtClean="0">
                <a:solidFill>
                  <a:srgbClr val="C00000"/>
                </a:solidFill>
              </a:rPr>
              <a:t>глаголов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1) Игра “Sit!”Дети, двигаясь вокруг стульев, выполняют команды учителя: go, run, jump, fly, swim, count, sing, dance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write</a:t>
            </a:r>
            <a:r>
              <a:rPr lang="ru-RU" dirty="0"/>
              <a:t>, </a:t>
            </a:r>
            <a:r>
              <a:rPr lang="ru-RU" dirty="0" smtClean="0"/>
              <a:t>read</a:t>
            </a:r>
            <a:r>
              <a:rPr lang="en-US" dirty="0"/>
              <a:t>,</a:t>
            </a:r>
            <a:r>
              <a:rPr lang="ru-RU" dirty="0"/>
              <a:t> draw, etc. При команде: </a:t>
            </a:r>
            <a:r>
              <a:rPr lang="ru-RU" dirty="0" smtClean="0"/>
              <a:t>“</a:t>
            </a:r>
            <a:r>
              <a:rPr lang="en-US" dirty="0"/>
              <a:t>S</a:t>
            </a:r>
            <a:r>
              <a:rPr lang="ru-RU" dirty="0" smtClean="0"/>
              <a:t>it</a:t>
            </a:r>
            <a:r>
              <a:rPr lang="ru-RU" dirty="0"/>
              <a:t>!”, дети должны сесть на стулья. Ученик, оставшийся без стула, выходит из игры. Выигрывает та команда, участник которой остается последним.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2) Дети выполняют команды, только если </a:t>
            </a:r>
            <a:endParaRPr lang="en-US" dirty="0" smtClean="0"/>
          </a:p>
          <a:p>
            <a:r>
              <a:rPr lang="ru-RU" dirty="0" smtClean="0"/>
              <a:t>учитель </a:t>
            </a:r>
            <a:r>
              <a:rPr lang="ru-RU" dirty="0"/>
              <a:t>предваряет их словом: “please”. </a:t>
            </a:r>
            <a:endParaRPr lang="en-US" dirty="0" smtClean="0"/>
          </a:p>
          <a:p>
            <a:r>
              <a:rPr lang="ru-RU" dirty="0" smtClean="0"/>
              <a:t>Например</a:t>
            </a:r>
            <a:r>
              <a:rPr lang="ru-RU" dirty="0"/>
              <a:t>, не просто: “Run!, a Run,please</a:t>
            </a:r>
            <a:r>
              <a:rPr lang="ru-RU" dirty="0" smtClean="0"/>
              <a:t>!”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dirty="0"/>
              <a:t>Выигрывает более внимательная команда.</a:t>
            </a:r>
          </a:p>
          <a:p>
            <a:endParaRPr lang="ru-RU" dirty="0"/>
          </a:p>
        </p:txBody>
      </p:sp>
      <p:pic>
        <p:nvPicPr>
          <p:cNvPr id="1027" name="Picture 3" descr="C:\Documents and Settings\Kapik\Рабочий стол\0fe3f4794be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75459"/>
            <a:ext cx="2664853" cy="179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957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Kapik\Рабочий стол\595388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1628800"/>
            <a:ext cx="79928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6. Конкурс на знание цифр (1-12).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Вся команда показывает цифру, названную учителем.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По </a:t>
            </a:r>
            <a:r>
              <a:rPr lang="ru-RU" dirty="0"/>
              <a:t>одному ученику из каждой команды выходят к доске и </a:t>
            </a:r>
            <a:endParaRPr lang="en-US" dirty="0" smtClean="0"/>
          </a:p>
          <a:p>
            <a:r>
              <a:rPr lang="ru-RU" dirty="0" smtClean="0"/>
              <a:t>показывают,</a:t>
            </a:r>
            <a:r>
              <a:rPr lang="en-US" dirty="0" smtClean="0"/>
              <a:t> </a:t>
            </a:r>
            <a:r>
              <a:rPr lang="ru-RU" dirty="0" smtClean="0"/>
              <a:t>названную </a:t>
            </a:r>
            <a:r>
              <a:rPr lang="ru-RU" dirty="0"/>
              <a:t>учителем цифру, или называют </a:t>
            </a:r>
            <a:endParaRPr lang="en-US" dirty="0" smtClean="0"/>
          </a:p>
          <a:p>
            <a:r>
              <a:rPr lang="ru-RU" dirty="0" smtClean="0"/>
              <a:t>по-английски</a:t>
            </a:r>
            <a:r>
              <a:rPr lang="ru-RU" dirty="0"/>
              <a:t>, произнесенную преподавателем по-русски цифру.</a:t>
            </a:r>
          </a:p>
          <a:p>
            <a:r>
              <a:rPr lang="ru-RU" b="1" dirty="0"/>
              <a:t>     </a:t>
            </a:r>
            <a:endParaRPr lang="ru-RU" dirty="0"/>
          </a:p>
          <a:p>
            <a:r>
              <a:rPr lang="ru-RU" b="1" dirty="0">
                <a:solidFill>
                  <a:srgbClr val="C00000"/>
                </a:solidFill>
              </a:rPr>
              <a:t> </a:t>
            </a:r>
            <a:r>
              <a:rPr lang="ru-RU" b="1" dirty="0" smtClean="0">
                <a:solidFill>
                  <a:srgbClr val="C00000"/>
                </a:solidFill>
              </a:rPr>
              <a:t>7</a:t>
            </a:r>
            <a:r>
              <a:rPr lang="ru-RU" b="1" dirty="0">
                <a:solidFill>
                  <a:srgbClr val="C00000"/>
                </a:solidFill>
              </a:rPr>
              <a:t>. Конкурс на знание слов.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1) Назвать как можно больше слов на заданную тему (животные, еда, одежда, цвета, школьные принадлежности и т.д.)</a:t>
            </a:r>
            <a:br>
              <a:rPr lang="ru-RU" dirty="0"/>
            </a:br>
            <a:r>
              <a:rPr lang="ru-RU" dirty="0"/>
              <a:t>2) Конкурс «Назови по памяти». Учитель</a:t>
            </a:r>
            <a:r>
              <a:rPr lang="en-US" dirty="0"/>
              <a:t> </a:t>
            </a:r>
            <a:r>
              <a:rPr lang="ru-RU" dirty="0"/>
              <a:t>показывает</a:t>
            </a:r>
            <a:r>
              <a:rPr lang="en-US" dirty="0"/>
              <a:t> </a:t>
            </a:r>
            <a:r>
              <a:rPr lang="ru-RU" dirty="0"/>
              <a:t>и</a:t>
            </a:r>
            <a:r>
              <a:rPr lang="en-US" dirty="0"/>
              <a:t> </a:t>
            </a:r>
            <a:r>
              <a:rPr lang="ru-RU" dirty="0"/>
              <a:t>произносит</a:t>
            </a:r>
            <a:r>
              <a:rPr lang="en-US" dirty="0"/>
              <a:t> 5-6 </a:t>
            </a:r>
            <a:r>
              <a:rPr lang="ru-RU" dirty="0"/>
              <a:t>слов</a:t>
            </a:r>
            <a:r>
              <a:rPr lang="en-US" dirty="0"/>
              <a:t>: a dog, a cat, a mouse, a frog, a fox, a bear. </a:t>
            </a:r>
            <a:r>
              <a:rPr lang="ru-RU" dirty="0"/>
              <a:t>Ученик по памяти повторяет эти слова.</a:t>
            </a:r>
          </a:p>
          <a:p>
            <a:endParaRPr lang="ru-RU" dirty="0"/>
          </a:p>
        </p:txBody>
      </p:sp>
      <p:pic>
        <p:nvPicPr>
          <p:cNvPr id="4098" name="Picture 2" descr="C:\Documents and Settings\Kapik\Рабочий стол\d45a54d5d947891dd1cd75d25cbe05d0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988840"/>
            <a:ext cx="1071909" cy="151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847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237</Words>
  <Application>Microsoft Office PowerPoint</Application>
  <PresentationFormat>Экран (4:3)</PresentationFormat>
  <Paragraphs>64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СОШ 1</cp:lastModifiedBy>
  <cp:revision>16</cp:revision>
  <dcterms:modified xsi:type="dcterms:W3CDTF">2024-12-24T10:08:07Z</dcterms:modified>
</cp:coreProperties>
</file>