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4" r:id="rId3"/>
    <p:sldId id="276" r:id="rId4"/>
    <p:sldId id="275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7" r:id="rId13"/>
    <p:sldId id="279" r:id="rId14"/>
    <p:sldId id="286" r:id="rId15"/>
    <p:sldId id="280" r:id="rId16"/>
    <p:sldId id="281" r:id="rId17"/>
    <p:sldId id="283" r:id="rId18"/>
    <p:sldId id="282" r:id="rId19"/>
    <p:sldId id="285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9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5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2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2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37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2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4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2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7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0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6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1%82%D0%BE%D0%BD" TargetMode="External"/><Relationship Id="rId2" Type="http://schemas.openxmlformats.org/officeDocument/2006/relationships/hyperlink" Target="https://ru.wikipedia.org/wiki/%D0%92%D1%8B%D1%88%D0%B8%D0%B2%D0%B0%D0%BD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hyperlink" Target="https://ru.wikipedia.org/wiki/%D0%92%D1%8B%D1%88%D0%B8%D0%B2%D0%BA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8%D0%BD%D0%B6%D0%B5%D0%BD%D0%B5%D1%80%D0%BD%D0%B0%D1%8F_%D0%B3%D1%80%D0%B0%D1%84%D0%B8%D0%BA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2575" y="-4564"/>
            <a:ext cx="7871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Чертеж.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Геометрическое черчение.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188640"/>
            <a:ext cx="2024592" cy="1518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580759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Цели урока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</a:p>
          <a:p>
            <a:r>
              <a:rPr lang="ru-RU" sz="3600" b="1" dirty="0" smtClean="0"/>
              <a:t>-</a:t>
            </a:r>
            <a:r>
              <a:rPr lang="ru-RU" sz="2400" dirty="0" smtClean="0"/>
              <a:t>образовательная : </a:t>
            </a:r>
            <a:r>
              <a:rPr lang="ru-RU" sz="2400" b="1" dirty="0" smtClean="0"/>
              <a:t>приобщение учащихся к </a:t>
            </a:r>
            <a:r>
              <a:rPr lang="ru-RU" sz="2400" b="1" dirty="0" smtClean="0">
                <a:solidFill>
                  <a:srgbClr val="C00000"/>
                </a:solidFill>
              </a:rPr>
              <a:t>графической культуре</a:t>
            </a:r>
          </a:p>
          <a:p>
            <a:r>
              <a:rPr lang="ru-RU" sz="2400" dirty="0" smtClean="0"/>
              <a:t>-развивающая : </a:t>
            </a:r>
            <a:r>
              <a:rPr lang="ru-RU" sz="2400" b="1" dirty="0" smtClean="0"/>
              <a:t>овладение учащимися графического языка техники и  применять знания для решения практических и графических задач с творческим содержанием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воспитательная: </a:t>
            </a:r>
            <a:r>
              <a:rPr lang="ru-RU" sz="2400" b="1" dirty="0" smtClean="0"/>
              <a:t>воспитать культуру творческого труда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434243" cy="3168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74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Техническая графика </a:t>
            </a:r>
            <a:r>
              <a:rPr lang="en-US" sz="2800" dirty="0" smtClean="0">
                <a:solidFill>
                  <a:srgbClr val="C00000"/>
                </a:solidFill>
              </a:rPr>
              <a:t>XVII – XVIII</a:t>
            </a:r>
            <a:r>
              <a:rPr lang="ru-RU" sz="2800" dirty="0" smtClean="0">
                <a:solidFill>
                  <a:srgbClr val="C00000"/>
                </a:solidFill>
              </a:rPr>
              <a:t> веков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968552" cy="525658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Этот период характерен  переходом к методу прямоугольного проецирования на     2 плоскости проекций.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Инженер </a:t>
            </a:r>
            <a:r>
              <a:rPr lang="ru-RU" sz="3000" dirty="0" err="1" smtClean="0">
                <a:solidFill>
                  <a:srgbClr val="C00000"/>
                </a:solidFill>
              </a:rPr>
              <a:t>Фрезье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(1682-1773)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занимался исследованием пересечения тел и развертывания поверхностей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Шарль </a:t>
            </a:r>
            <a:r>
              <a:rPr lang="ru-RU" sz="2800" dirty="0" err="1" smtClean="0">
                <a:solidFill>
                  <a:srgbClr val="C00000"/>
                </a:solidFill>
              </a:rPr>
              <a:t>Плюмье</a:t>
            </a:r>
            <a:r>
              <a:rPr lang="ru-RU" sz="2000" dirty="0" smtClean="0">
                <a:solidFill>
                  <a:srgbClr val="C00000"/>
                </a:solidFill>
              </a:rPr>
              <a:t> (1746  - 1806) </a:t>
            </a:r>
            <a:r>
              <a:rPr lang="ru-RU" sz="2000" dirty="0" smtClean="0">
                <a:solidFill>
                  <a:srgbClr val="002060"/>
                </a:solidFill>
              </a:rPr>
              <a:t>ботаник, физик, математик, чертежник, токарь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Ученый </a:t>
            </a:r>
            <a:r>
              <a:rPr lang="ru-RU" sz="2000" dirty="0" err="1" smtClean="0">
                <a:solidFill>
                  <a:srgbClr val="C00000"/>
                </a:solidFill>
              </a:rPr>
              <a:t>Гаспар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rgbClr val="C00000"/>
                </a:solidFill>
              </a:rPr>
              <a:t>Монж</a:t>
            </a:r>
            <a:r>
              <a:rPr lang="ru-RU" sz="2000" dirty="0" smtClean="0">
                <a:solidFill>
                  <a:srgbClr val="C00000"/>
                </a:solidFill>
              </a:rPr>
              <a:t> (1746 – 1818) </a:t>
            </a:r>
            <a:r>
              <a:rPr lang="ru-RU" sz="2000" dirty="0" smtClean="0">
                <a:solidFill>
                  <a:srgbClr val="002060"/>
                </a:solidFill>
              </a:rPr>
              <a:t>создал новую науку – начертательную геометрию.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Одна из целей которой -точное представление на чертеже, имеющем только два измерения, объектов трехмерных.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Pictures\1003939_3939_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2240" y="404664"/>
            <a:ext cx="2016224" cy="2355875"/>
          </a:xfrm>
          <a:prstGeom prst="rect">
            <a:avLst/>
          </a:prstGeom>
          <a:noFill/>
        </p:spPr>
      </p:pic>
      <p:pic>
        <p:nvPicPr>
          <p:cNvPr id="1027" name="Picture 3" descr="D:\Pictures\m5821a3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1351788" cy="1199455"/>
          </a:xfrm>
          <a:prstGeom prst="rect">
            <a:avLst/>
          </a:prstGeom>
          <a:noFill/>
        </p:spPr>
      </p:pic>
      <p:pic>
        <p:nvPicPr>
          <p:cNvPr id="1028" name="Picture 4" descr="D:\Pictures\Plumier_Char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852936"/>
            <a:ext cx="1440160" cy="1904345"/>
          </a:xfrm>
          <a:prstGeom prst="rect">
            <a:avLst/>
          </a:prstGeom>
          <a:noFill/>
        </p:spPr>
      </p:pic>
      <p:pic>
        <p:nvPicPr>
          <p:cNvPr id="1029" name="Picture 5" descr="D:\Pictures\0_6a636_9043b14a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9524">
            <a:off x="4987879" y="2961164"/>
            <a:ext cx="1651847" cy="1409576"/>
          </a:xfrm>
          <a:prstGeom prst="rect">
            <a:avLst/>
          </a:prstGeom>
          <a:noFill/>
        </p:spPr>
      </p:pic>
      <p:pic>
        <p:nvPicPr>
          <p:cNvPr id="1030" name="Picture 6" descr="D:\Pictures\0_fcb1e_e2b0082d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869160"/>
            <a:ext cx="3588122" cy="150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Россия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888432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         В древности чертеж ограничивался планом (рассматриваем сверху), начиная с Киевской Руси.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Совершенствовался чертеж благодаря гению русских </a:t>
            </a: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</a:rPr>
              <a:t>размыслов</a:t>
            </a:r>
            <a:r>
              <a:rPr lang="ru-RU" sz="2200" dirty="0" smtClean="0">
                <a:solidFill>
                  <a:srgbClr val="FF0000"/>
                </a:solidFill>
              </a:rPr>
              <a:t>» </a:t>
            </a:r>
            <a:r>
              <a:rPr lang="ru-RU" sz="2200" dirty="0" smtClean="0">
                <a:solidFill>
                  <a:srgbClr val="002060"/>
                </a:solidFill>
              </a:rPr>
              <a:t>(инженеров).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 «Пушкарском приказе» при Иване </a:t>
            </a:r>
            <a:r>
              <a:rPr lang="en-US" sz="2200" dirty="0" smtClean="0">
                <a:solidFill>
                  <a:srgbClr val="002060"/>
                </a:solidFill>
              </a:rPr>
              <a:t>IV</a:t>
            </a:r>
            <a:r>
              <a:rPr lang="ru-RU" sz="2200" dirty="0" smtClean="0">
                <a:solidFill>
                  <a:srgbClr val="002060"/>
                </a:solidFill>
              </a:rPr>
              <a:t>  - особые люди </a:t>
            </a:r>
            <a:r>
              <a:rPr lang="ru-RU" sz="3500" dirty="0" smtClean="0">
                <a:solidFill>
                  <a:srgbClr val="FF0000"/>
                </a:solidFill>
              </a:rPr>
              <a:t>«</a:t>
            </a:r>
            <a:r>
              <a:rPr lang="ru-RU" sz="3500" dirty="0" err="1" smtClean="0">
                <a:solidFill>
                  <a:srgbClr val="FF0000"/>
                </a:solidFill>
              </a:rPr>
              <a:t>чертёжщики</a:t>
            </a:r>
            <a:r>
              <a:rPr lang="ru-RU" sz="3500" dirty="0" smtClean="0">
                <a:solidFill>
                  <a:srgbClr val="FF0000"/>
                </a:solidFill>
              </a:rPr>
              <a:t>»</a:t>
            </a:r>
            <a:r>
              <a:rPr lang="ru-RU" sz="2200" dirty="0" smtClean="0">
                <a:solidFill>
                  <a:srgbClr val="002060"/>
                </a:solidFill>
              </a:rPr>
              <a:t>. Черчение – </a:t>
            </a: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</a:rPr>
              <a:t>знаменование</a:t>
            </a:r>
            <a:r>
              <a:rPr lang="ru-RU" sz="2200" dirty="0" smtClean="0">
                <a:solidFill>
                  <a:srgbClr val="FF0000"/>
                </a:solidFill>
              </a:rPr>
              <a:t>»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     </a:t>
            </a:r>
            <a:r>
              <a:rPr lang="ru-RU" sz="2200" dirty="0" smtClean="0">
                <a:solidFill>
                  <a:srgbClr val="002060"/>
                </a:solidFill>
              </a:rPr>
              <a:t>1701 год – «</a:t>
            </a:r>
            <a:r>
              <a:rPr lang="ru-RU" sz="2200" dirty="0" smtClean="0">
                <a:solidFill>
                  <a:srgbClr val="FF0000"/>
                </a:solidFill>
              </a:rPr>
              <a:t>Чертежная            книга </a:t>
            </a:r>
            <a:r>
              <a:rPr lang="ru-RU" sz="2200" dirty="0" smtClean="0">
                <a:solidFill>
                  <a:srgbClr val="002060"/>
                </a:solidFill>
              </a:rPr>
              <a:t>городов и земель Сибири» Семена </a:t>
            </a:r>
            <a:r>
              <a:rPr lang="ru-RU" sz="2200" dirty="0" err="1" smtClean="0">
                <a:solidFill>
                  <a:srgbClr val="002060"/>
                </a:solidFill>
              </a:rPr>
              <a:t>Ремезова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1" name="Picture 5" descr="D:\Pictures\e25c4389b557a0e7b8d00844deb78a26_i-3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1928336" cy="2672059"/>
          </a:xfrm>
          <a:prstGeom prst="rect">
            <a:avLst/>
          </a:prstGeom>
          <a:noFill/>
        </p:spPr>
      </p:pic>
      <p:pic>
        <p:nvPicPr>
          <p:cNvPr id="2050" name="Picture 2" descr="D:\Pictures\0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571750" cy="2695575"/>
          </a:xfrm>
          <a:prstGeom prst="rect">
            <a:avLst/>
          </a:prstGeom>
          <a:noFill/>
        </p:spPr>
      </p:pic>
      <p:pic>
        <p:nvPicPr>
          <p:cNvPr id="2052" name="Picture 4" descr="D:\Pictures\image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2178148" cy="1512168"/>
          </a:xfrm>
          <a:prstGeom prst="rect">
            <a:avLst/>
          </a:prstGeom>
          <a:noFill/>
        </p:spPr>
      </p:pic>
      <p:pic>
        <p:nvPicPr>
          <p:cNvPr id="2054" name="Picture 6" descr="D:\Pictures\llist018_irkut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87140"/>
            <a:ext cx="4536504" cy="306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6544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Простейшие геометрические построения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85876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помощью чертежных инструментов и приспособлений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8598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урока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Образовательная-</a:t>
            </a:r>
          </a:p>
          <a:p>
            <a:r>
              <a:rPr lang="ru-RU" dirty="0" smtClean="0"/>
              <a:t>освоение правил и приемов выполнения геометрических построений с помощью чертежных инструментов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Развивающая-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формирование навыков работы </a:t>
            </a:r>
          </a:p>
          <a:p>
            <a:r>
              <a:rPr lang="ru-RU" dirty="0" smtClean="0"/>
              <a:t>чертежными инструментами,</a:t>
            </a:r>
          </a:p>
          <a:p>
            <a:r>
              <a:rPr lang="ru-RU" dirty="0" smtClean="0"/>
              <a:t> самоконтроль, </a:t>
            </a:r>
          </a:p>
          <a:p>
            <a:r>
              <a:rPr lang="ru-RU" dirty="0" smtClean="0"/>
              <a:t>развитие глазомера,</a:t>
            </a:r>
          </a:p>
          <a:p>
            <a:r>
              <a:rPr lang="ru-RU" dirty="0" smtClean="0"/>
              <a:t> аккуратности при выполнении работ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Воспитательная</a:t>
            </a:r>
            <a:r>
              <a:rPr lang="ru-RU" dirty="0" smtClean="0"/>
              <a:t>-</a:t>
            </a:r>
          </a:p>
          <a:p>
            <a:r>
              <a:rPr lang="ru-RU" dirty="0" smtClean="0"/>
              <a:t>воспитание внимательности, </a:t>
            </a:r>
          </a:p>
          <a:p>
            <a:r>
              <a:rPr lang="ru-RU" dirty="0" smtClean="0"/>
              <a:t>трудолюбия, формирование </a:t>
            </a:r>
          </a:p>
          <a:p>
            <a:r>
              <a:rPr lang="ru-RU" dirty="0" smtClean="0"/>
              <a:t>самостоятельной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03005"/>
            <a:ext cx="3692808" cy="27683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49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788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Нитяна́я</a:t>
            </a:r>
            <a:r>
              <a:rPr lang="ru-RU" sz="2800" b="1" dirty="0"/>
              <a:t> </a:t>
            </a:r>
            <a:r>
              <a:rPr lang="ru-RU" sz="2800" b="1" dirty="0" err="1"/>
              <a:t>гра́фика</a:t>
            </a:r>
            <a:r>
              <a:rPr lang="ru-RU" dirty="0"/>
              <a:t> </a:t>
            </a:r>
            <a:r>
              <a:rPr lang="ru-RU" dirty="0" smtClean="0"/>
              <a:t> или </a:t>
            </a:r>
            <a:r>
              <a:rPr lang="ru-RU" sz="3600" b="1" dirty="0" err="1" smtClean="0"/>
              <a:t>изонить</a:t>
            </a:r>
            <a:r>
              <a:rPr lang="ru-RU" sz="3600" dirty="0"/>
              <a:t> </a:t>
            </a:r>
            <a:endParaRPr lang="ru-RU" sz="3600" dirty="0" smtClean="0"/>
          </a:p>
          <a:p>
            <a:r>
              <a:rPr lang="ru-RU" dirty="0" smtClean="0"/>
              <a:t>(</a:t>
            </a:r>
            <a:r>
              <a:rPr lang="ru-RU" b="1" dirty="0" smtClean="0"/>
              <a:t>ниточный </a:t>
            </a:r>
            <a:r>
              <a:rPr lang="ru-RU" b="1" dirty="0"/>
              <a:t>дизайн</a:t>
            </a:r>
            <a:r>
              <a:rPr lang="ru-RU" dirty="0"/>
              <a:t>),  — техника </a:t>
            </a:r>
            <a:r>
              <a:rPr lang="ru-RU" u="sng" dirty="0">
                <a:hlinkClick r:id="rId2" tooltip="Вышивание"/>
              </a:rPr>
              <a:t>получения изображения</a:t>
            </a:r>
            <a:r>
              <a:rPr lang="ru-RU" dirty="0"/>
              <a:t> нитками на </a:t>
            </a:r>
            <a:r>
              <a:rPr lang="ru-RU" u="sng" dirty="0">
                <a:hlinkClick r:id="rId3"/>
              </a:rPr>
              <a:t>картоне</a:t>
            </a:r>
            <a:r>
              <a:rPr lang="ru-RU" dirty="0"/>
              <a:t> или другом твёрдом основании. Нитяную графику также иногда </a:t>
            </a:r>
            <a:r>
              <a:rPr lang="ru-RU" dirty="0" smtClean="0"/>
              <a:t>называют</a:t>
            </a:r>
            <a:r>
              <a:rPr lang="ru-RU" dirty="0"/>
              <a:t> </a:t>
            </a:r>
            <a:r>
              <a:rPr lang="ru-RU" b="1" dirty="0" err="1"/>
              <a:t>изографика</a:t>
            </a:r>
            <a:r>
              <a:rPr lang="ru-RU" dirty="0"/>
              <a:t> или </a:t>
            </a:r>
            <a:r>
              <a:rPr lang="ru-RU" u="sng" dirty="0">
                <a:hlinkClick r:id="rId4" tooltip="Вышивка"/>
              </a:rPr>
              <a:t>вышивка</a:t>
            </a:r>
            <a:r>
              <a:rPr lang="ru-RU" dirty="0"/>
              <a:t> по </a:t>
            </a:r>
            <a:r>
              <a:rPr lang="ru-RU" dirty="0" smtClean="0"/>
              <a:t>картону, по бархату, по коже цветными шёлковыми  нитками.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5432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 одной из версий</a:t>
            </a:r>
            <a:r>
              <a:rPr lang="ru-RU" dirty="0"/>
              <a:t>, основы техники получения изображений из натянутых нитей были заложены в XVII веке в Англии. </a:t>
            </a:r>
            <a:r>
              <a:rPr lang="ru-RU" sz="1200" dirty="0"/>
              <a:t>Считается, что её изобрели создатели рисунков для тканей. Чтобы получить геометрически правильные эскизы узоров, ткачи вбивали в дощечки гвозди и в определённых направлениях протягивали между ними нитки</a:t>
            </a:r>
            <a:r>
              <a:rPr lang="ru-RU" dirty="0"/>
              <a:t>. </a:t>
            </a:r>
            <a:r>
              <a:rPr lang="ru-RU" b="1" dirty="0"/>
              <a:t> Вторая версия</a:t>
            </a:r>
            <a:r>
              <a:rPr lang="ru-RU" dirty="0"/>
              <a:t> называет изобретательницей техники англичанку </a:t>
            </a:r>
            <a:r>
              <a:rPr lang="ru-RU" dirty="0">
                <a:solidFill>
                  <a:srgbClr val="C00000"/>
                </a:solidFill>
              </a:rPr>
              <a:t>Мэри Эверест Буль</a:t>
            </a:r>
            <a:r>
              <a:rPr lang="ru-RU" dirty="0"/>
              <a:t>, которая жила и работала в Англии в XVIII </a:t>
            </a:r>
            <a:r>
              <a:rPr lang="ru-RU" dirty="0" smtClean="0"/>
              <a:t>веке.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98" y="3629162"/>
            <a:ext cx="3232206" cy="30217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49" y="3508652"/>
            <a:ext cx="5136747" cy="36724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4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30243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мандала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  <a:r>
              <a:rPr lang="ru-RU" dirty="0"/>
              <a:t>на санскрите означает </a:t>
            </a:r>
            <a:r>
              <a:rPr lang="ru-RU" dirty="0" smtClean="0"/>
              <a:t> «</a:t>
            </a:r>
            <a:r>
              <a:rPr lang="ru-RU" dirty="0" smtClean="0">
                <a:solidFill>
                  <a:srgbClr val="FF0000"/>
                </a:solidFill>
              </a:rPr>
              <a:t>КРУГ».</a:t>
            </a:r>
          </a:p>
          <a:p>
            <a:r>
              <a:rPr lang="ru-RU" dirty="0" smtClean="0"/>
              <a:t>Каноническое </a:t>
            </a:r>
            <a:r>
              <a:rPr lang="ru-RU" dirty="0"/>
              <a:t>изображение состоит из внешнего круга (Вселенной), вписанного в него квадрата (жизнь человека, отражает земной мир) и внутреннего круга (место обитания духов)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1663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Начинания учителя геометрии и алгебры продолжил американский </a:t>
            </a:r>
            <a:r>
              <a:rPr lang="ru-RU" b="1" dirty="0"/>
              <a:t>дизайнер</a:t>
            </a:r>
            <a:r>
              <a:rPr lang="ru-RU" dirty="0"/>
              <a:t> </a:t>
            </a:r>
            <a:r>
              <a:rPr lang="ru-RU" b="1" dirty="0"/>
              <a:t>Джон </a:t>
            </a:r>
            <a:r>
              <a:rPr lang="ru-RU" b="1" dirty="0" err="1"/>
              <a:t>Эихенгер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err="1" smtClean="0"/>
              <a:t>Мандалы</a:t>
            </a:r>
            <a:r>
              <a:rPr lang="ru-RU" dirty="0"/>
              <a:t>, создаваемые </a:t>
            </a:r>
            <a:r>
              <a:rPr lang="ru-RU" dirty="0" err="1"/>
              <a:t>Эихенгером</a:t>
            </a:r>
            <a:r>
              <a:rPr lang="ru-RU" dirty="0"/>
              <a:t> с 1972 года, отличались изяществом построенных схем, неповторимыми оптическими иллюзиями и строгими геометрическими фигурами, построенными по математическим принципам.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774433" cy="45365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09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Занятия </a:t>
            </a:r>
            <a:r>
              <a:rPr lang="ru-RU" b="1" dirty="0"/>
              <a:t>нитяной графикой </a:t>
            </a:r>
            <a:r>
              <a:rPr lang="ru-RU" dirty="0" smtClean="0"/>
              <a:t>школьниками </a:t>
            </a:r>
            <a:r>
              <a:rPr lang="ru-RU" dirty="0"/>
              <a:t>на уроках технологии:</a:t>
            </a:r>
          </a:p>
          <a:p>
            <a:pPr lvl="0"/>
            <a:r>
              <a:rPr lang="ru-RU" dirty="0" smtClean="0"/>
              <a:t>-Дает </a:t>
            </a:r>
            <a:r>
              <a:rPr lang="ru-RU" dirty="0"/>
              <a:t>понятие о разных </a:t>
            </a:r>
            <a:r>
              <a:rPr lang="ru-RU" b="1" dirty="0"/>
              <a:t>углах:</a:t>
            </a:r>
            <a:r>
              <a:rPr lang="ru-RU" dirty="0"/>
              <a:t> величине, длине сторон, об окружности, хорде разной длины; упражняются в количественном и порядковом счете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закрепляют знание </a:t>
            </a:r>
            <a:r>
              <a:rPr lang="ru-RU" b="1" dirty="0"/>
              <a:t>направлений</a:t>
            </a:r>
            <a:r>
              <a:rPr lang="ru-RU" dirty="0"/>
              <a:t>: вверху, внизу, слева, справа; дает понятие о середине, центре, вершине, крае</a:t>
            </a:r>
          </a:p>
          <a:p>
            <a:pPr lvl="0"/>
            <a:r>
              <a:rPr lang="ru-RU" dirty="0" smtClean="0"/>
              <a:t>-Развивает </a:t>
            </a:r>
            <a:r>
              <a:rPr lang="ru-RU" b="1" dirty="0"/>
              <a:t>цветовое восприятие</a:t>
            </a:r>
            <a:r>
              <a:rPr lang="ru-RU" dirty="0"/>
              <a:t>: понятия о холодных и теплых тонах, научит подбирать цвет к фону, научит различать толщину ниток, изнаночную и лицевую сторону изделия</a:t>
            </a:r>
          </a:p>
          <a:p>
            <a:pPr lvl="0"/>
            <a:r>
              <a:rPr lang="ru-RU" dirty="0" smtClean="0"/>
              <a:t>-Развивает </a:t>
            </a:r>
            <a:r>
              <a:rPr lang="ru-RU" b="1" dirty="0"/>
              <a:t>абстрактное мышление</a:t>
            </a:r>
          </a:p>
          <a:p>
            <a:pPr lvl="0"/>
            <a:r>
              <a:rPr lang="ru-RU" dirty="0" smtClean="0"/>
              <a:t>-Научит владеть </a:t>
            </a:r>
            <a:r>
              <a:rPr lang="ru-RU" b="1" dirty="0"/>
              <a:t>иголкой, шилом, ниткой</a:t>
            </a:r>
            <a:r>
              <a:rPr lang="ru-RU" dirty="0"/>
              <a:t>, научит работать с </a:t>
            </a:r>
            <a:r>
              <a:rPr lang="ru-RU" b="1" dirty="0"/>
              <a:t>трафаретом</a:t>
            </a:r>
          </a:p>
          <a:p>
            <a:pPr lvl="0"/>
            <a:r>
              <a:rPr lang="ru-RU" dirty="0" smtClean="0"/>
              <a:t>-Развивает </a:t>
            </a:r>
            <a:r>
              <a:rPr lang="ru-RU" b="1" dirty="0"/>
              <a:t>мускулатуру кисти руки, глазомер, остроту зрения, координацию движений рук </a:t>
            </a:r>
            <a:r>
              <a:rPr lang="ru-RU" dirty="0"/>
              <a:t>под контролем глаз</a:t>
            </a:r>
          </a:p>
          <a:p>
            <a:pPr lvl="0"/>
            <a:r>
              <a:rPr lang="ru-RU" dirty="0" smtClean="0"/>
              <a:t>-Воспитывает </a:t>
            </a:r>
            <a:r>
              <a:rPr lang="ru-RU" b="1" dirty="0"/>
              <a:t>усидчивость, терпение, внимательность, </a:t>
            </a:r>
            <a:r>
              <a:rPr lang="ru-RU" b="1" dirty="0" smtClean="0"/>
              <a:t>старательность</a:t>
            </a:r>
          </a:p>
          <a:p>
            <a:pPr lvl="0"/>
            <a:r>
              <a:rPr lang="ru-RU" dirty="0" smtClean="0"/>
              <a:t>-Познакомит </a:t>
            </a:r>
            <a:r>
              <a:rPr lang="ru-RU" dirty="0"/>
              <a:t>с </a:t>
            </a:r>
            <a:r>
              <a:rPr lang="ru-RU" b="1" dirty="0"/>
              <a:t>новым видом художественной деятельности</a:t>
            </a:r>
            <a:r>
              <a:rPr lang="ru-RU" dirty="0"/>
              <a:t>, прививает умение </a:t>
            </a:r>
            <a:r>
              <a:rPr lang="ru-RU" b="1" dirty="0"/>
              <a:t>использовать полученные знания </a:t>
            </a:r>
            <a:r>
              <a:rPr lang="ru-RU" dirty="0"/>
              <a:t>на других видах изобразительной и трудовой деятельности</a:t>
            </a:r>
          </a:p>
          <a:p>
            <a:pPr lvl="0"/>
            <a:r>
              <a:rPr lang="ru-RU" dirty="0" smtClean="0"/>
              <a:t>-Развивает </a:t>
            </a:r>
            <a:r>
              <a:rPr lang="ru-RU" b="1" dirty="0"/>
              <a:t>активный и пассивный словарь </a:t>
            </a:r>
            <a:r>
              <a:rPr lang="ru-RU" dirty="0"/>
              <a:t>детей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развивает объяснительную и </a:t>
            </a:r>
            <a:endParaRPr lang="ru-RU" dirty="0" smtClean="0"/>
          </a:p>
          <a:p>
            <a:pPr lvl="0"/>
            <a:r>
              <a:rPr lang="ru-RU" dirty="0" smtClean="0"/>
              <a:t>доказательную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речь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20" y="5559877"/>
            <a:ext cx="3865240" cy="1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3448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образца готового изделия.</a:t>
            </a:r>
            <a:endParaRPr lang="ru-RU" dirty="0" smtClean="0"/>
          </a:p>
          <a:p>
            <a:r>
              <a:rPr lang="ru-RU" dirty="0" smtClean="0"/>
              <a:t>Из каких деталей состоит образец?</a:t>
            </a:r>
          </a:p>
          <a:p>
            <a:r>
              <a:rPr lang="ru-RU" dirty="0" smtClean="0"/>
              <a:t>Какая фигура лежит в основе орнамента?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как нам его построить</a:t>
            </a:r>
            <a:r>
              <a:rPr lang="ru-RU" dirty="0" smtClean="0"/>
              <a:t>?</a:t>
            </a:r>
          </a:p>
          <a:p>
            <a:r>
              <a:rPr lang="ru-RU" dirty="0"/>
              <a:t>В этом нам поможет наука геометрия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математике есть  специальные задачи  на построение, которые решаются </a:t>
            </a:r>
            <a:r>
              <a:rPr lang="ru-RU" dirty="0" smtClean="0"/>
              <a:t>с </a:t>
            </a:r>
            <a:r>
              <a:rPr lang="ru-RU" dirty="0"/>
              <a:t>помощью </a:t>
            </a:r>
            <a:r>
              <a:rPr lang="ru-RU" b="1" dirty="0"/>
              <a:t>циркуля и линейки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же можно делать с помощью циркуля и линейки?</a:t>
            </a:r>
          </a:p>
          <a:p>
            <a:r>
              <a:rPr lang="ru-RU" dirty="0" smtClean="0"/>
              <a:t>(линейка </a:t>
            </a:r>
            <a:r>
              <a:rPr lang="ru-RU" dirty="0"/>
              <a:t>позволяет провести произвольную прямую, а также построить прямую, проходящую через две данные </a:t>
            </a:r>
            <a:r>
              <a:rPr lang="ru-RU" dirty="0" smtClean="0"/>
              <a:t>точки)</a:t>
            </a:r>
          </a:p>
          <a:p>
            <a:r>
              <a:rPr lang="ru-RU" dirty="0"/>
              <a:t>С помощью циркуля можно провести окружность произвольного радиуса, а также с центром в  данной точке и радиусом, равным данному отрезку; можно отложить отрезок заданной длины. </a:t>
            </a:r>
            <a:endParaRPr lang="ru-RU" dirty="0" smtClean="0"/>
          </a:p>
          <a:p>
            <a:r>
              <a:rPr lang="ru-RU" dirty="0" smtClean="0"/>
              <a:t>Выполняя </a:t>
            </a:r>
            <a:r>
              <a:rPr lang="ru-RU" dirty="0"/>
              <a:t>эти несложные операции, мы можем решать разные  задачи на построение.</a:t>
            </a:r>
          </a:p>
          <a:p>
            <a:endParaRPr lang="ru-RU" dirty="0"/>
          </a:p>
          <a:p>
            <a:r>
              <a:rPr lang="ru-RU" dirty="0"/>
              <a:t>Теперь нам необходимо сделать шаблоны – выкройки  для нашего </a:t>
            </a:r>
            <a:r>
              <a:rPr lang="ru-RU" dirty="0" smtClean="0"/>
              <a:t>узора.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340"/>
            <a:ext cx="2455355" cy="24853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43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332656"/>
            <a:ext cx="1824484" cy="1368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2" y="332656"/>
            <a:ext cx="8168456" cy="61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н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900150"/>
            <a:ext cx="6762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3159" y="476672"/>
            <a:ext cx="7560841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62833"/>
                </a:solidFill>
                <a:effectLst/>
                <a:latin typeface="Nunito Sans"/>
              </a:rPr>
              <a:t>Правила прошивания угла можно использовать для прошивания окружности. Для этого окружность делится на секторы.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62833"/>
                </a:solidFill>
                <a:effectLst/>
                <a:latin typeface="Nunito Sans"/>
              </a:rPr>
              <a:t>Каждый сектор можно прошить как угол с вершиной в центре окружности.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62833"/>
                </a:solidFill>
                <a:effectLst/>
                <a:latin typeface="Nunito Sans"/>
              </a:rPr>
              <a:t>  </a:t>
            </a:r>
            <a:endParaRPr kumimoji="0" lang="ru-RU" altLang="ru-RU" sz="20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800" b="0" i="0" u="none" strike="noStrike" cap="none" normalizeH="0" baseline="0" dirty="0" smtClean="0">
              <a:ln>
                <a:noFill/>
              </a:ln>
              <a:solidFill>
                <a:srgbClr val="262833"/>
              </a:solidFill>
              <a:effectLst/>
              <a:latin typeface="Nunito Sans"/>
            </a:endParaRPr>
          </a:p>
        </p:txBody>
      </p:sp>
      <p:pic>
        <p:nvPicPr>
          <p:cNvPr id="1028" name="Picture 4" descr="изон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3747750"/>
            <a:ext cx="6762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027349"/>
            <a:ext cx="2569096" cy="2059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1"/>
            <a:ext cx="5904656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975" y="4653137"/>
            <a:ext cx="883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Прошивание ведут в соответствии с общим порядком действий: - на конце нитки завязывают узел и выводят иголку с ниткой на лицевую сторону в точке 1; - делают стежок, вкалывая иголку в точке 2; - по изнаночной стороне делают протяжку к точке 3; - по лицевой стороне делают стежок к точке 4. Так продолжают до полного </a:t>
            </a:r>
            <a:r>
              <a:rPr lang="ru-RU" dirty="0" smtClean="0"/>
              <a:t>заполнения угла. </a:t>
            </a:r>
            <a:r>
              <a:rPr lang="ru-RU" dirty="0"/>
              <a:t>На лицевой стороне образуется рисунок в виде звезды, а на изнаночной – короткие </a:t>
            </a:r>
            <a:r>
              <a:rPr lang="ru-RU" dirty="0" smtClean="0"/>
              <a:t>стежки по </a:t>
            </a:r>
            <a:r>
              <a:rPr lang="ru-RU" dirty="0"/>
              <a:t>окружности.</a:t>
            </a:r>
          </a:p>
        </p:txBody>
      </p:sp>
    </p:spTree>
    <p:extLst>
      <p:ext uri="{BB962C8B-B14F-4D97-AF65-F5344CB8AC3E}">
        <p14:creationId xmlns:p14="http://schemas.microsoft.com/office/powerpoint/2010/main" val="27459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Графическая культура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это </a:t>
            </a:r>
            <a:r>
              <a:rPr lang="ru-RU" b="1" dirty="0"/>
              <a:t>совокупность достижений человечества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области </a:t>
            </a:r>
            <a:r>
              <a:rPr lang="ru-RU" b="1" dirty="0" smtClean="0"/>
              <a:t>создания </a:t>
            </a:r>
            <a:r>
              <a:rPr lang="ru-RU" b="1" dirty="0"/>
              <a:t>и освоения графических способов отображения, </a:t>
            </a:r>
            <a:endParaRPr lang="ru-RU" b="1" dirty="0" smtClean="0"/>
          </a:p>
          <a:p>
            <a:r>
              <a:rPr lang="ru-RU" b="1" dirty="0" smtClean="0"/>
              <a:t>хранения</a:t>
            </a:r>
            <a:r>
              <a:rPr lang="ru-RU" b="1" dirty="0"/>
              <a:t>, передачи геометрической, технической и другой информации о предметном </a:t>
            </a:r>
            <a:r>
              <a:rPr lang="ru-RU" b="1" dirty="0" smtClean="0"/>
              <a:t>мире.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188639" y="1676400"/>
            <a:ext cx="7488832" cy="947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информация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0608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форме представления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62413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числовая     текстовая       </a:t>
            </a:r>
            <a:r>
              <a:rPr lang="ru-RU" dirty="0" smtClean="0">
                <a:solidFill>
                  <a:srgbClr val="C00000"/>
                </a:solidFill>
              </a:rPr>
              <a:t>графическая </a:t>
            </a:r>
            <a:r>
              <a:rPr lang="ru-RU" dirty="0" smtClean="0"/>
              <a:t>              звуковая            видео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007986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Графическая культура нужна для следующих целей:</a:t>
            </a:r>
          </a:p>
          <a:p>
            <a:pPr lvl="0"/>
            <a:r>
              <a:rPr lang="ru-RU" b="1" dirty="0"/>
              <a:t>Умение быстро перерабатывать информацию</a:t>
            </a:r>
            <a:r>
              <a:rPr lang="ru-RU" dirty="0"/>
              <a:t>. </a:t>
            </a:r>
            <a:r>
              <a:rPr lang="ru-RU" sz="1400" dirty="0"/>
              <a:t>Графические изображения быстрее и легче воспринимаются людьми, нежели текстовая информация, требующая большого количества сил и времени</a:t>
            </a:r>
          </a:p>
          <a:p>
            <a:pPr lvl="0"/>
            <a:r>
              <a:rPr lang="ru-RU" b="1" dirty="0"/>
              <a:t>Осмысление окружающего мира</a:t>
            </a:r>
            <a:r>
              <a:rPr lang="ru-RU" dirty="0"/>
              <a:t>. </a:t>
            </a:r>
            <a:r>
              <a:rPr lang="ru-RU" sz="1600" dirty="0"/>
              <a:t>Графическое представление информации является наглядным, простым и естественным для человека. </a:t>
            </a:r>
          </a:p>
          <a:p>
            <a:pPr lvl="0"/>
            <a:r>
              <a:rPr lang="ru-RU" b="1" dirty="0"/>
              <a:t> Развитие творческих способностей</a:t>
            </a:r>
            <a:r>
              <a:rPr lang="ru-RU" dirty="0"/>
              <a:t>. </a:t>
            </a:r>
            <a:r>
              <a:rPr lang="ru-RU" sz="1600" dirty="0"/>
              <a:t>Графика активно используется как инструмент развития зрительной памяти, </a:t>
            </a:r>
            <a:r>
              <a:rPr lang="ru-RU" sz="1600" dirty="0" smtClean="0"/>
              <a:t>творческих способностей, пространственного </a:t>
            </a:r>
            <a:r>
              <a:rPr lang="ru-RU" sz="1600" dirty="0"/>
              <a:t>изображения, логического мышления и эстетического вкуса.  </a:t>
            </a:r>
          </a:p>
          <a:p>
            <a:pPr lvl="0"/>
            <a:r>
              <a:rPr lang="ru-RU" b="1" dirty="0"/>
              <a:t>Профессиональное развитие</a:t>
            </a:r>
            <a:r>
              <a:rPr lang="ru-RU" dirty="0"/>
              <a:t>. </a:t>
            </a:r>
            <a:r>
              <a:rPr lang="ru-RU" sz="1600" dirty="0"/>
              <a:t>Графическая культура </a:t>
            </a:r>
            <a:r>
              <a:rPr lang="ru-RU" sz="1600" dirty="0" smtClean="0"/>
              <a:t> развивает специфические способности, необходимые для решения </a:t>
            </a:r>
            <a:r>
              <a:rPr lang="ru-RU" sz="1600" dirty="0"/>
              <a:t>задач профессиональной </a:t>
            </a:r>
            <a:r>
              <a:rPr lang="ru-RU" sz="1600" dirty="0" smtClean="0"/>
              <a:t>деятельности.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03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9644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на уроке мы: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Установили </a:t>
            </a:r>
            <a:r>
              <a:rPr lang="ru-RU" dirty="0"/>
              <a:t>связь между </a:t>
            </a:r>
            <a:r>
              <a:rPr lang="ru-RU" dirty="0" smtClean="0"/>
              <a:t>науками</a:t>
            </a:r>
            <a:r>
              <a:rPr lang="ru-RU" dirty="0"/>
              <a:t>, изучающими </a:t>
            </a:r>
            <a:r>
              <a:rPr lang="ru-RU" dirty="0" smtClean="0"/>
              <a:t>понятие </a:t>
            </a:r>
            <a:r>
              <a:rPr lang="ru-RU" dirty="0"/>
              <a:t>- </a:t>
            </a:r>
            <a:r>
              <a:rPr lang="ru-RU" dirty="0" smtClean="0"/>
              <a:t>«геометрическое черчение», изготовили шаблон-схему для  работы в технике  </a:t>
            </a:r>
            <a:r>
              <a:rPr lang="ru-RU" dirty="0" err="1" smtClean="0"/>
              <a:t>ниткографии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Увидели</a:t>
            </a:r>
            <a:r>
              <a:rPr lang="ru-RU" dirty="0"/>
              <a:t>, как </a:t>
            </a:r>
            <a:r>
              <a:rPr lang="ru-RU" dirty="0" smtClean="0"/>
              <a:t>применяется </a:t>
            </a:r>
            <a:r>
              <a:rPr lang="ru-RU" dirty="0"/>
              <a:t>это </a:t>
            </a:r>
            <a:r>
              <a:rPr lang="ru-RU" dirty="0" smtClean="0"/>
              <a:t>изделие в </a:t>
            </a:r>
            <a:r>
              <a:rPr lang="ru-RU" dirty="0"/>
              <a:t>жизнедеятельности </a:t>
            </a:r>
            <a:r>
              <a:rPr lang="ru-RU" dirty="0" smtClean="0"/>
              <a:t>человека(</a:t>
            </a:r>
            <a:r>
              <a:rPr lang="ru-RU" dirty="0"/>
              <a:t>украшения дома, кафе, ресторанов, настенных панно своими руками, сувенирных </a:t>
            </a:r>
            <a:r>
              <a:rPr lang="ru-RU" dirty="0" smtClean="0"/>
              <a:t>магазинов_)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 что нового вы узнали?</a:t>
            </a:r>
          </a:p>
          <a:p>
            <a:r>
              <a:rPr lang="ru-RU" dirty="0" smtClean="0"/>
              <a:t>Заполните таблицу </a:t>
            </a:r>
          </a:p>
          <a:p>
            <a:r>
              <a:rPr lang="ru-RU" dirty="0" smtClean="0"/>
              <a:t>в технологической карте урока.</a:t>
            </a:r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 Релаксация </a:t>
            </a:r>
            <a:r>
              <a:rPr lang="ru-RU" b="1" i="1" dirty="0"/>
              <a:t>“Соберем фигуры”</a:t>
            </a:r>
            <a:endParaRPr lang="ru-RU" dirty="0"/>
          </a:p>
          <a:p>
            <a:r>
              <a:rPr lang="ru-RU" dirty="0"/>
              <a:t>Перед вами 3 фигуры, </a:t>
            </a:r>
            <a:r>
              <a:rPr lang="ru-RU" dirty="0" smtClean="0"/>
              <a:t>начертите ту</a:t>
            </a:r>
            <a:r>
              <a:rPr lang="ru-RU" dirty="0"/>
              <a:t>, которая соответствует вашему ощущению:</a:t>
            </a:r>
          </a:p>
          <a:p>
            <a:r>
              <a:rPr lang="ru-RU" dirty="0" smtClean="0"/>
              <a:t>       Я </a:t>
            </a:r>
            <a:r>
              <a:rPr lang="ru-RU" dirty="0"/>
              <a:t>доволен своей работой на уроке </a:t>
            </a:r>
            <a:r>
              <a:rPr lang="ru-RU" dirty="0" smtClean="0"/>
              <a:t>—5-угольник</a:t>
            </a:r>
            <a:r>
              <a:rPr lang="ru-RU" dirty="0"/>
              <a:t>.</a:t>
            </a:r>
          </a:p>
          <a:p>
            <a:r>
              <a:rPr lang="ru-RU" dirty="0" smtClean="0"/>
              <a:t>         Я </a:t>
            </a:r>
            <a:r>
              <a:rPr lang="ru-RU" dirty="0"/>
              <a:t>хорошо работал, но умею еще лучше – 4-угольник.</a:t>
            </a:r>
          </a:p>
          <a:p>
            <a:r>
              <a:rPr lang="ru-RU" dirty="0" smtClean="0"/>
              <a:t>             Работа </a:t>
            </a:r>
            <a:r>
              <a:rPr lang="ru-RU" dirty="0"/>
              <a:t>не получилась, не доволен собой – 3-угольник.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3426404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7507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25308"/>
            <a:ext cx="3816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Чертеж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2831560"/>
            <a:ext cx="5544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Геометрическое 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черчение</a:t>
            </a:r>
            <a:r>
              <a:rPr lang="ru-RU" dirty="0" smtClean="0"/>
              <a:t>-</a:t>
            </a:r>
            <a:r>
              <a:rPr lang="ru-RU" sz="1400" b="1" dirty="0" smtClean="0"/>
              <a:t>раздел </a:t>
            </a:r>
            <a:r>
              <a:rPr lang="ru-RU" b="1" dirty="0"/>
              <a:t>инженерной </a:t>
            </a:r>
            <a:r>
              <a:rPr lang="ru-RU" b="1" dirty="0" smtClean="0"/>
              <a:t>графики из двух направлений</a:t>
            </a:r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1</a:t>
            </a:r>
            <a:endParaRPr lang="ru-RU" dirty="0"/>
          </a:p>
          <a:p>
            <a:r>
              <a:rPr lang="ru-RU" b="1" dirty="0"/>
              <a:t>Теоретическая наука</a:t>
            </a:r>
            <a:r>
              <a:rPr lang="ru-RU" dirty="0"/>
              <a:t>. </a:t>
            </a:r>
            <a:r>
              <a:rPr lang="ru-RU" sz="1400" dirty="0"/>
              <a:t>Изучает пространственные фигуры при помощи их проецирования </a:t>
            </a:r>
            <a:r>
              <a:rPr lang="ru-RU" sz="1400" dirty="0" smtClean="0"/>
              <a:t>перпендикулярами </a:t>
            </a:r>
            <a:r>
              <a:rPr lang="ru-RU" sz="1400" dirty="0"/>
              <a:t>на некоторые три плоскости, которые рассматриваются затем совмещёнными одна с другой. </a:t>
            </a:r>
            <a:r>
              <a:rPr lang="ru-RU" sz="1400" dirty="0">
                <a:hlinkClick r:id="rId2"/>
              </a:rPr>
              <a:t>1</a:t>
            </a:r>
            <a:endParaRPr lang="ru-RU" sz="1400" dirty="0"/>
          </a:p>
          <a:p>
            <a:r>
              <a:rPr lang="ru-RU" b="1" dirty="0"/>
              <a:t>Инженерная дисциплина</a:t>
            </a:r>
            <a:r>
              <a:rPr lang="ru-RU" sz="1400" dirty="0"/>
              <a:t>. Представляет двумерный геометрический аппарат и набор алгоритмов для исследования свойств геометрических объектов. 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-2064817" y="4725144"/>
            <a:ext cx="6492801" cy="37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масштаб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14722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ли чертеж разбить на простые </a:t>
            </a:r>
          </a:p>
          <a:p>
            <a:r>
              <a:rPr lang="ru-RU" dirty="0" smtClean="0"/>
              <a:t>геометрические  фигуры?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88640"/>
            <a:ext cx="5292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Чертёж</a:t>
            </a:r>
            <a:r>
              <a:rPr lang="ru-RU" dirty="0"/>
              <a:t> — это </a:t>
            </a:r>
            <a:r>
              <a:rPr lang="ru-RU" b="1" dirty="0"/>
              <a:t>графический конструкторский документ, содержащий изображение объекта разработки </a:t>
            </a:r>
            <a:r>
              <a:rPr lang="ru-RU" b="1" dirty="0" smtClean="0"/>
              <a:t>или </a:t>
            </a:r>
            <a:r>
              <a:rPr lang="ru-RU" b="1" dirty="0"/>
              <a:t>его составных частей</a:t>
            </a:r>
            <a:r>
              <a:rPr lang="ru-RU" dirty="0"/>
              <a:t>, отражающее взаимное расположение, функционирование этих частей, их внутренние и внешние связи.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3287218" cy="1994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646054"/>
            <a:ext cx="3094899" cy="3356992"/>
          </a:xfrm>
          <a:prstGeom prst="rect">
            <a:avLst/>
          </a:prstGeom>
        </p:spPr>
      </p:pic>
      <p:pic>
        <p:nvPicPr>
          <p:cNvPr id="10" name="Picture 3" descr="D:\Pictures\как научиться читать строительные чертеж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1965994"/>
            <a:ext cx="3044553" cy="24995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585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масштаб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6116" y="5324550"/>
            <a:ext cx="493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Любое изделие имеет геометрическую форму?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610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каких профессиях: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569661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-механик</a:t>
            </a:r>
          </a:p>
          <a:p>
            <a:r>
              <a:rPr lang="ru-RU" dirty="0" smtClean="0"/>
              <a:t>-электромонтажник</a:t>
            </a:r>
          </a:p>
          <a:p>
            <a:r>
              <a:rPr lang="ru-RU" dirty="0" smtClean="0"/>
              <a:t>-дизайнер</a:t>
            </a:r>
          </a:p>
          <a:p>
            <a:r>
              <a:rPr lang="ru-RU" dirty="0" smtClean="0"/>
              <a:t>-конструктор</a:t>
            </a:r>
          </a:p>
          <a:p>
            <a:r>
              <a:rPr lang="ru-RU" dirty="0" smtClean="0"/>
              <a:t>-изобретатель</a:t>
            </a:r>
          </a:p>
          <a:p>
            <a:r>
              <a:rPr lang="ru-RU" dirty="0" smtClean="0"/>
              <a:t>-художник</a:t>
            </a:r>
          </a:p>
          <a:p>
            <a:r>
              <a:rPr lang="ru-RU" dirty="0" smtClean="0"/>
              <a:t>-………………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92333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нужны знания и умения </a:t>
            </a:r>
          </a:p>
          <a:p>
            <a:r>
              <a:rPr lang="ru-RU" b="1" dirty="0" smtClean="0"/>
              <a:t>о геометрическом черчении?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64502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а)Какие </a:t>
            </a:r>
            <a:r>
              <a:rPr lang="ru-RU" dirty="0"/>
              <a:t>простейшие геометрические построения вы знаете?</a:t>
            </a:r>
            <a:br>
              <a:rPr lang="ru-RU" dirty="0"/>
            </a:br>
            <a:r>
              <a:rPr lang="ru-RU" dirty="0"/>
              <a:t>б) С какой целью их применяют?</a:t>
            </a:r>
            <a:br>
              <a:rPr lang="ru-RU" dirty="0"/>
            </a:br>
            <a:r>
              <a:rPr lang="ru-RU" dirty="0"/>
              <a:t>в) Можем ли мы использовать данные построения в нашей жизни для изготовления предметов обихода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г) </a:t>
            </a:r>
            <a:r>
              <a:rPr lang="ru-RU" dirty="0"/>
              <a:t>На предыдущих уроках учащиеся познакомились с инструментами, которые используются при выполнении геометрических построений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Какие инструменты нужны для построения чертежа?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10" y="1000532"/>
            <a:ext cx="3019970" cy="2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Чертежи</a:t>
            </a:r>
            <a:r>
              <a:rPr lang="ru-RU" sz="2400" dirty="0" smtClean="0">
                <a:solidFill>
                  <a:srgbClr val="002060"/>
                </a:solidFill>
              </a:rPr>
              <a:t> в настоящее время широко применяются во всех отраслях народного хозяйства страны: на промышленных предприятиях,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строительных объектах, в сельском хозяйстве и т. д.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388843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зависимости от того, в какой отрасли народного хозяйства используются чертежи, они имеют свои названия:      </a:t>
            </a:r>
            <a:r>
              <a:rPr lang="ru-RU" sz="2000" b="1" dirty="0" smtClean="0">
                <a:solidFill>
                  <a:srgbClr val="C00000"/>
                </a:solidFill>
              </a:rPr>
              <a:t>машиностроительные,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строительные,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  топографические,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схемы, выкройки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Pictures\autocad_c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560" y="287090"/>
            <a:ext cx="3240360" cy="2298630"/>
          </a:xfrm>
          <a:prstGeom prst="rect">
            <a:avLst/>
          </a:prstGeom>
          <a:noFill/>
        </p:spPr>
      </p:pic>
      <p:pic>
        <p:nvPicPr>
          <p:cNvPr id="2051" name="Picture 3" descr="D:\Pictures\87036-vms-Project_0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032" y="1844824"/>
            <a:ext cx="3851920" cy="2723429"/>
          </a:xfrm>
          <a:prstGeom prst="rect">
            <a:avLst/>
          </a:prstGeom>
          <a:noFill/>
        </p:spPr>
      </p:pic>
      <p:pic>
        <p:nvPicPr>
          <p:cNvPr id="6" name="Picture 7" descr="D:\Pictures\Image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24" y="4687952"/>
            <a:ext cx="2592288" cy="2015415"/>
          </a:xfrm>
          <a:prstGeom prst="rect">
            <a:avLst/>
          </a:prstGeom>
          <a:noFill/>
        </p:spPr>
      </p:pic>
      <p:pic>
        <p:nvPicPr>
          <p:cNvPr id="7" name="Picture 4" descr="D:\Pictures\ymg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687952"/>
            <a:ext cx="1913892" cy="201541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5"/>
            <a:ext cx="4199948" cy="177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Из истории чертежа</a:t>
            </a:r>
            <a:br>
              <a:rPr lang="ru-RU" sz="4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endParaRPr lang="ru-RU" sz="1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D:\Pictures\istoria_chertez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112"/>
          <a:stretch>
            <a:fillRect/>
          </a:stretch>
        </p:blipFill>
        <p:spPr bwMode="auto">
          <a:xfrm>
            <a:off x="5724128" y="3789040"/>
            <a:ext cx="3419872" cy="2970217"/>
          </a:xfrm>
          <a:prstGeom prst="rect">
            <a:avLst/>
          </a:prstGeom>
          <a:noFill/>
        </p:spPr>
      </p:pic>
      <p:pic>
        <p:nvPicPr>
          <p:cNvPr id="1027" name="Picture 3" descr="D:\Pictures\1276596382_weapon-y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076" y="3789040"/>
            <a:ext cx="2672052" cy="2970217"/>
          </a:xfrm>
          <a:prstGeom prst="rect">
            <a:avLst/>
          </a:prstGeom>
          <a:noFill/>
        </p:spPr>
      </p:pic>
      <p:pic>
        <p:nvPicPr>
          <p:cNvPr id="1028" name="Picture 4" descr="D:\Pictures\1.jpg"/>
          <p:cNvPicPr>
            <a:picLocks noChangeAspect="1" noChangeArrowheads="1"/>
          </p:cNvPicPr>
          <p:nvPr/>
        </p:nvPicPr>
        <p:blipFill>
          <a:blip r:embed="rId4" cstate="print"/>
          <a:srcRect l="6872" b="7763"/>
          <a:stretch>
            <a:fillRect/>
          </a:stretch>
        </p:blipFill>
        <p:spPr bwMode="auto">
          <a:xfrm>
            <a:off x="107504" y="4698256"/>
            <a:ext cx="2927681" cy="2160240"/>
          </a:xfrm>
          <a:prstGeom prst="rect">
            <a:avLst/>
          </a:prstGeom>
          <a:noFill/>
        </p:spPr>
      </p:pic>
      <p:pic>
        <p:nvPicPr>
          <p:cNvPr id="1029" name="Picture 5" descr="D:\Pictures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971" y="1356511"/>
            <a:ext cx="2717530" cy="334174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35185" y="1075507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 незапамятных времен человек начал использовать в своей жизни простейшие геометрические построения. Создавая жилища, расписывая узорами и орнаментами сосуды для хранения зерна и вина, изготовляя различные механизмы, приборы, приспособления и машины, украшая здания.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 составлении чертежей строго соблюдают правила и нормы, изложенные в государственных стандартах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(ГОСТах).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59936" cy="551723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Стандарты на чертежи устанавливают правила и нормы, которыми руководствуются при составлении чертежей.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Стандарты имеют силу закона.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Стандарт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Стандартизация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ЕСКД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Деталь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Изделие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Сборочная единица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Комплект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Комплекс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Pictures\izgotovlenie-chertejey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059238" cy="2331722"/>
          </a:xfrm>
        </p:spPr>
      </p:pic>
      <p:pic>
        <p:nvPicPr>
          <p:cNvPr id="4099" name="Picture 3" descr="D:\Pictures\0_62e1c_db17552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960440" cy="262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истории развития чертежа можно выделить несколько характерных периодов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3672408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Графика древнего периода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Графические изображения представляют собой плоские рисунки, которые показывают некоторые процессы (обработка кожи, изготовление гончарных изделий, приспособления для поднятия воды и др.)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Pictures\i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880320" cy="1898758"/>
          </a:xfrm>
          <a:prstGeom prst="rect">
            <a:avLst/>
          </a:prstGeom>
          <a:noFill/>
        </p:spPr>
      </p:pic>
      <p:pic>
        <p:nvPicPr>
          <p:cNvPr id="5123" name="Picture 3" descr="D:\Pictures\f11bbf82df4c152886ce56de1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4191000" cy="2695575"/>
          </a:xfrm>
          <a:prstGeom prst="rect">
            <a:avLst/>
          </a:prstGeom>
          <a:noFill/>
        </p:spPr>
      </p:pic>
      <p:pic>
        <p:nvPicPr>
          <p:cNvPr id="5124" name="Picture 4" descr="D:\Pictures\rock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2776"/>
            <a:ext cx="2197993" cy="158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457200"/>
            <a:ext cx="4392488" cy="667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Графика средневековья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Возрождения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Pictures\ldv_water-whe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982697" cy="280831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1052736"/>
            <a:ext cx="3707904" cy="4281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Первые дошедшие до нас чертежи датируются </a:t>
            </a:r>
            <a:r>
              <a:rPr lang="en-US" sz="2000" dirty="0" smtClean="0">
                <a:solidFill>
                  <a:srgbClr val="002060"/>
                </a:solidFill>
              </a:rPr>
              <a:t>XVI </a:t>
            </a:r>
            <a:r>
              <a:rPr lang="ru-RU" sz="2000" dirty="0" smtClean="0">
                <a:solidFill>
                  <a:srgbClr val="002060"/>
                </a:solidFill>
              </a:rPr>
              <a:t>веком. Чертеж начинает выполняться при помощи чертежных инструментов.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Технические проекты, различные изображения, разрезы, перспектива, объемные изображения.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Леонардо да Винчи (1452-1519)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Георг </a:t>
            </a:r>
            <a:r>
              <a:rPr lang="ru-RU" sz="2000" dirty="0" err="1" smtClean="0">
                <a:solidFill>
                  <a:srgbClr val="002060"/>
                </a:solidFill>
              </a:rPr>
              <a:t>Агрикола</a:t>
            </a:r>
            <a:r>
              <a:rPr lang="ru-RU" sz="2000" dirty="0" smtClean="0">
                <a:solidFill>
                  <a:srgbClr val="002060"/>
                </a:solidFill>
              </a:rPr>
              <a:t> (1494-1555)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7" name="Picture 3" descr="D:\Pictures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157192"/>
            <a:ext cx="2016224" cy="1335953"/>
          </a:xfrm>
          <a:prstGeom prst="rect">
            <a:avLst/>
          </a:prstGeom>
          <a:noFill/>
        </p:spPr>
      </p:pic>
      <p:pic>
        <p:nvPicPr>
          <p:cNvPr id="6148" name="Picture 4" descr="D:\Pictures\0010-028-Tekhnika-i-proizvodst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029655" cy="3412766"/>
          </a:xfrm>
          <a:prstGeom prst="rect">
            <a:avLst/>
          </a:prstGeom>
          <a:noFill/>
        </p:spPr>
      </p:pic>
      <p:pic>
        <p:nvPicPr>
          <p:cNvPr id="6149" name="Picture 5" descr="D:\Pictures\kran_kloda_per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2053099" cy="336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573</TotalTime>
  <Words>1012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Courier New</vt:lpstr>
      <vt:lpstr>Nunito Sans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Чертежи в настоящее время широко применяются во всех отраслях народного хозяйства страны: на промышленных предприятиях,  строительных объектах, в сельском хозяйстве и т. д.</vt:lpstr>
      <vt:lpstr>Из истории чертежа </vt:lpstr>
      <vt:lpstr>При составлении чертежей строго соблюдают правила и нормы, изложенные в государственных стандартах               (ГОСТах).</vt:lpstr>
      <vt:lpstr>В истории развития чертежа можно выделить несколько характерных периодов</vt:lpstr>
      <vt:lpstr>Графика средневековья  и Возрождения</vt:lpstr>
      <vt:lpstr>Техническая графика XVII – XVIII веков</vt:lpstr>
      <vt:lpstr>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</cp:lastModifiedBy>
  <cp:revision>59</cp:revision>
  <dcterms:created xsi:type="dcterms:W3CDTF">2016-02-15T17:53:23Z</dcterms:created>
  <dcterms:modified xsi:type="dcterms:W3CDTF">2025-04-17T09:24:49Z</dcterms:modified>
</cp:coreProperties>
</file>