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0" r:id="rId4"/>
    <p:sldId id="261" r:id="rId5"/>
    <p:sldId id="267" r:id="rId6"/>
    <p:sldId id="268" r:id="rId7"/>
    <p:sldId id="262" r:id="rId8"/>
    <p:sldId id="263" r:id="rId9"/>
    <p:sldId id="269" r:id="rId10"/>
    <p:sldId id="264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69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07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23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18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69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07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17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1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84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60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235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71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91700-D092-4106-88FB-9268FD6914E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1735-B939-4A5E-AB94-F9017AA70D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40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" t="14902" r="-172" b="10283"/>
          <a:stretch/>
        </p:blipFill>
        <p:spPr bwMode="auto">
          <a:xfrm>
            <a:off x="0" y="-25381"/>
            <a:ext cx="91498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3990" y="188640"/>
            <a:ext cx="7920880" cy="1872208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Comic Sans MS" panose="030F0702030302020204" pitchFamily="66" charset="0"/>
              </a:rPr>
              <a:t>ВОЗДУШНЫЕ ВОРОТА </a:t>
            </a:r>
            <a:br>
              <a:rPr lang="ru-RU" sz="3600" b="1" dirty="0" smtClean="0">
                <a:latin typeface="Comic Sans MS" panose="030F0702030302020204" pitchFamily="66" charset="0"/>
              </a:rPr>
            </a:br>
            <a:r>
              <a:rPr lang="ru-RU" sz="3600" b="1" dirty="0" smtClean="0">
                <a:latin typeface="Comic Sans MS" panose="030F0702030302020204" pitchFamily="66" charset="0"/>
              </a:rPr>
              <a:t>Русского</a:t>
            </a:r>
            <a:r>
              <a:rPr lang="ru-RU" sz="3600" b="1" dirty="0">
                <a:latin typeface="Comic Sans MS" panose="030F0702030302020204" pitchFamily="66" charset="0"/>
              </a:rPr>
              <a:t> </a:t>
            </a:r>
            <a:r>
              <a:rPr lang="ru-RU" sz="3600" b="1" dirty="0" smtClean="0">
                <a:latin typeface="Comic Sans MS" panose="030F0702030302020204" pitchFamily="66" charset="0"/>
              </a:rPr>
              <a:t>  Севера- </a:t>
            </a: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аэропорт КЕГОСТРОВ 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(1930-е - 80-е гг.) </a:t>
            </a:r>
            <a:endParaRPr lang="ru-RU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Nikol\OneDrive\Desktop\кего\dFQh0s-wUB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2"/>
          <a:stretch/>
        </p:blipFill>
        <p:spPr bwMode="auto">
          <a:xfrm>
            <a:off x="1835696" y="2204864"/>
            <a:ext cx="5849529" cy="4273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9" b="34153"/>
          <a:stretch/>
        </p:blipFill>
        <p:spPr bwMode="auto">
          <a:xfrm>
            <a:off x="-10173" y="5589240"/>
            <a:ext cx="9149818" cy="149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99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Comic Sans MS" panose="030F0702030302020204" pitchFamily="66" charset="0"/>
              </a:rPr>
              <a:t>Аэропорт </a:t>
            </a:r>
            <a:r>
              <a:rPr lang="ru-RU" sz="1800" dirty="0" smtClean="0">
                <a:latin typeface="Comic Sans MS" panose="030F0702030302020204" pitchFamily="66" charset="0"/>
              </a:rPr>
              <a:t>Кегостров</a:t>
            </a:r>
            <a:r>
              <a:rPr lang="ru-RU" sz="1800" dirty="0" smtClean="0">
                <a:latin typeface="Comic Sans MS" panose="030F0702030302020204" pitchFamily="66" charset="0"/>
              </a:rPr>
              <a:t> - загадочное место, привлекающее внимание многих любителей авиации и исследователей. Расположенный в уединенном уголке, этот аэропорт привлекает своей уникальной архитектурой и обстановкой.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0367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1800" dirty="0" smtClean="0">
                <a:latin typeface="Comic Sans MS" panose="030F0702030302020204" pitchFamily="66" charset="0"/>
              </a:rPr>
              <a:t>Аэродром острова </a:t>
            </a:r>
            <a:r>
              <a:rPr lang="ru-RU" sz="1800" dirty="0" smtClean="0">
                <a:latin typeface="Comic Sans MS" panose="030F0702030302020204" pitchFamily="66" charset="0"/>
              </a:rPr>
              <a:t>Кего</a:t>
            </a:r>
            <a:r>
              <a:rPr lang="ru-RU" sz="1800" dirty="0" smtClean="0">
                <a:latin typeface="Comic Sans MS" panose="030F0702030302020204" pitchFamily="66" charset="0"/>
              </a:rPr>
              <a:t> после войны использовался гражданской авиацией вплоть до закрытия в 1982 г.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4801"/>
            <a:ext cx="7471113" cy="4724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420888"/>
            <a:ext cx="1700213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75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686800" y="274638"/>
            <a:ext cx="135780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16632"/>
            <a:ext cx="6408712" cy="233285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РОССИИ Небу мы СЛУЖИЛИ! -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Мы Истребителями были!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в Небе: РОДИНЕ СЛУЖИЛИ! -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В войне Мы ЛЁТЧИКАМИ были: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РОССИИ Небо берегли Мы, -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Нам НЕ ЗАБЫТЬ Воздушный Бой: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2348880"/>
            <a:ext cx="671195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9714"/>
            <a:ext cx="1700213" cy="684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2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1049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0272" y="274638"/>
            <a:ext cx="166652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3967609" cy="583264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Можно сказать, что северная авиация зародилась именно на </a:t>
            </a:r>
            <a:r>
              <a:rPr lang="ru-RU" sz="2000" dirty="0" smtClean="0">
                <a:latin typeface="Comic Sans MS" panose="030F0702030302020204" pitchFamily="66" charset="0"/>
              </a:rPr>
              <a:t>Кегострове</a:t>
            </a:r>
            <a:r>
              <a:rPr lang="ru-RU" sz="2000" dirty="0" smtClean="0">
                <a:latin typeface="Comic Sans MS" panose="030F0702030302020204" pitchFamily="66" charset="0"/>
              </a:rPr>
              <a:t>.                    Он расположен в русле Северной Двины напротив города Архангельск. 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С</a:t>
            </a:r>
            <a:r>
              <a:rPr lang="ru-RU" sz="2000" dirty="0" smtClean="0">
                <a:latin typeface="Comic Sans MS" panose="030F0702030302020204" pitchFamily="66" charset="0"/>
              </a:rPr>
              <a:t> 1931 года здесь находился основной аэропорт Архангельска с грунтовой взлётно-посадочной полосой. 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П</a:t>
            </a:r>
            <a:r>
              <a:rPr lang="ru-RU" sz="2000" dirty="0" smtClean="0">
                <a:latin typeface="Comic Sans MS" panose="030F0702030302020204" pitchFamily="66" charset="0"/>
              </a:rPr>
              <a:t>ервый вылет с него был осуществлён   </a:t>
            </a:r>
          </a:p>
          <a:p>
            <a:pPr marL="0" indent="0">
              <a:buNone/>
            </a:pPr>
            <a:r>
              <a:rPr lang="ru-RU" sz="2000" dirty="0" smtClean="0">
                <a:latin typeface="Comic Sans MS" panose="030F0702030302020204" pitchFamily="66" charset="0"/>
              </a:rPr>
              <a:t>    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 февраля 1930 года </a:t>
            </a:r>
            <a:r>
              <a:rPr lang="ru-RU" sz="2000" dirty="0" smtClean="0">
                <a:latin typeface="Comic Sans MS" panose="030F0702030302020204" pitchFamily="66" charset="0"/>
              </a:rPr>
              <a:t>- тогда на 4-х местном самолёте "</a:t>
            </a:r>
            <a:r>
              <a:rPr lang="ru-RU" sz="2000" dirty="0" smtClean="0">
                <a:latin typeface="Comic Sans MS" panose="030F0702030302020204" pitchFamily="66" charset="0"/>
              </a:rPr>
              <a:t>Лорнье</a:t>
            </a:r>
            <a:r>
              <a:rPr lang="ru-RU" sz="2000" dirty="0" smtClean="0">
                <a:latin typeface="Comic Sans MS" panose="030F0702030302020204" pitchFamily="66" charset="0"/>
              </a:rPr>
              <a:t>-Комета 2" с двумя пассажирами на борту был осуществлён перелёт по маршруту "Архангельск-</a:t>
            </a:r>
            <a:r>
              <a:rPr lang="ru-RU" sz="2000" dirty="0" smtClean="0">
                <a:latin typeface="Comic Sans MS" panose="030F0702030302020204" pitchFamily="66" charset="0"/>
              </a:rPr>
              <a:t>Усть</a:t>
            </a:r>
            <a:r>
              <a:rPr lang="ru-RU" sz="2000" dirty="0" smtClean="0">
                <a:latin typeface="Comic Sans MS" panose="030F0702030302020204" pitchFamily="66" charset="0"/>
              </a:rPr>
              <a:t>-</a:t>
            </a:r>
            <a:r>
              <a:rPr lang="ru-RU" sz="2000" dirty="0" smtClean="0">
                <a:latin typeface="Comic Sans MS" panose="030F0702030302020204" pitchFamily="66" charset="0"/>
              </a:rPr>
              <a:t>Сысольск</a:t>
            </a:r>
            <a:r>
              <a:rPr lang="ru-RU" sz="2000" dirty="0" smtClean="0">
                <a:latin typeface="Comic Sans MS" panose="030F0702030302020204" pitchFamily="66" charset="0"/>
              </a:rPr>
              <a:t>" (нынешний Сыктывкар) - 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 эта дата является днём рождения нашей авиакомпании "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Нордавиа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".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1" name="Picture 5" descr="C:\Users\Nikol\OneDrive\Desktop\кего\25877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12" y="21920"/>
            <a:ext cx="5051410" cy="31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77" y="4193704"/>
            <a:ext cx="507605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C:\Users\Nikol\OneDrive\Desktop\кего\Кего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06" y="3068960"/>
            <a:ext cx="314326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91197"/>
            <a:ext cx="8488694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omic Sans MS" panose="030F0702030302020204" pitchFamily="66" charset="0"/>
              </a:rPr>
              <a:t>Заря авиации Севера всходила над </a:t>
            </a:r>
            <a:r>
              <a:rPr lang="ru-RU" sz="1600" dirty="0" smtClean="0">
                <a:latin typeface="Comic Sans MS" panose="030F0702030302020204" pitchFamily="66" charset="0"/>
              </a:rPr>
              <a:t>Кегостровом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6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3528392" cy="325752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sz="2100" dirty="0" smtClean="0">
                <a:latin typeface="Comic Sans MS" panose="030F0702030302020204" pitchFamily="66" charset="0"/>
              </a:rPr>
              <a:t>Архангельскии</a:t>
            </a:r>
            <a:r>
              <a:rPr lang="ru-RU" sz="2100" dirty="0" smtClean="0">
                <a:latin typeface="Comic Sans MS" panose="030F0702030302020204" pitchFamily="66" charset="0"/>
              </a:rPr>
              <a:t>̆ аэропорт в </a:t>
            </a:r>
            <a:r>
              <a:rPr lang="ru-RU" sz="2100" dirty="0" smtClean="0">
                <a:latin typeface="Comic Sans MS" panose="030F0702030302020204" pitchFamily="66" charset="0"/>
              </a:rPr>
              <a:t>Кегострове</a:t>
            </a:r>
            <a:r>
              <a:rPr lang="ru-RU" sz="2100" dirty="0" smtClean="0">
                <a:latin typeface="Comic Sans MS" panose="030F0702030302020204" pitchFamily="66" charset="0"/>
              </a:rPr>
              <a:t> уже в 30-е годы играл важную роль в освоении Арктики и Северного морского пути. </a:t>
            </a:r>
          </a:p>
          <a:p>
            <a:r>
              <a:rPr lang="ru-RU" sz="2100" dirty="0" smtClean="0">
                <a:latin typeface="Comic Sans MS" panose="030F0702030302020204" pitchFamily="66" charset="0"/>
              </a:rPr>
              <a:t>Здесь же, на аэродроме, базировалась вся авиация – и областная, и полярная.</a:t>
            </a:r>
          </a:p>
          <a:p>
            <a:r>
              <a:rPr lang="ru-RU" sz="2100" dirty="0" smtClean="0">
                <a:latin typeface="Comic Sans MS" panose="030F0702030302020204" pitchFamily="66" charset="0"/>
              </a:rPr>
              <a:t>С 1934 по 1938 год в этом аэропорту базировался </a:t>
            </a:r>
            <a:r>
              <a:rPr lang="ru-RU" sz="2100" dirty="0" smtClean="0">
                <a:latin typeface="Comic Sans MS" panose="030F0702030302020204" pitchFamily="66" charset="0"/>
              </a:rPr>
              <a:t>Беломорскии</a:t>
            </a:r>
            <a:r>
              <a:rPr lang="ru-RU" sz="2100" dirty="0" smtClean="0">
                <a:latin typeface="Comic Sans MS" panose="030F0702030302020204" pitchFamily="66" charset="0"/>
              </a:rPr>
              <a:t>̆ </a:t>
            </a:r>
            <a:r>
              <a:rPr lang="ru-RU" sz="2100" dirty="0" smtClean="0">
                <a:latin typeface="Comic Sans MS" panose="030F0702030302020204" pitchFamily="66" charset="0"/>
              </a:rPr>
              <a:t>отдельныи</a:t>
            </a:r>
            <a:r>
              <a:rPr lang="ru-RU" sz="2100" dirty="0" smtClean="0">
                <a:latin typeface="Comic Sans MS" panose="030F0702030302020204" pitchFamily="66" charset="0"/>
              </a:rPr>
              <a:t>̆ отряд </a:t>
            </a:r>
            <a:r>
              <a:rPr lang="ru-RU" sz="2100" dirty="0" smtClean="0">
                <a:latin typeface="Comic Sans MS" panose="030F0702030302020204" pitchFamily="66" charset="0"/>
              </a:rPr>
              <a:t>полярнои</a:t>
            </a:r>
            <a:r>
              <a:rPr lang="ru-RU" sz="2100" dirty="0" smtClean="0">
                <a:latin typeface="Comic Sans MS" panose="030F0702030302020204" pitchFamily="66" charset="0"/>
              </a:rPr>
              <a:t>̆ авиации Северного морского пути</a:t>
            </a:r>
            <a:r>
              <a:rPr lang="ru-RU" sz="2000" dirty="0" smtClean="0">
                <a:latin typeface="Comic Sans MS" panose="030F0702030302020204" pitchFamily="66" charset="0"/>
              </a:rPr>
              <a:t>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30588"/>
            <a:ext cx="5310758" cy="3374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6257"/>
            <a:ext cx="4958259" cy="3426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369"/>
          <a:stretch/>
        </p:blipFill>
        <p:spPr bwMode="auto">
          <a:xfrm>
            <a:off x="5546155" y="3446162"/>
            <a:ext cx="3264024" cy="3195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27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171563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Comic Sans MS" panose="030F0702030302020204" pitchFamily="66" charset="0"/>
              </a:rPr>
              <a:t>И</a:t>
            </a:r>
            <a:r>
              <a:rPr lang="ru-RU" sz="1800" b="1" dirty="0" smtClean="0">
                <a:latin typeface="Comic Sans MS" panose="030F0702030302020204" pitchFamily="66" charset="0"/>
              </a:rPr>
              <a:t>звестен КЕГОСТРОВ не только пассажирскими перевозками — большую роль он сыграл в годы Великой Отечественной войны</a:t>
            </a:r>
            <a:r>
              <a:rPr lang="ru-RU" sz="1800" dirty="0" smtClean="0">
                <a:latin typeface="Comic Sans MS" panose="030F0702030302020204" pitchFamily="66" charset="0"/>
              </a:rPr>
              <a:t>.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25 июня 1941 </a:t>
            </a:r>
            <a:r>
              <a:rPr lang="ru-RU" sz="1800" dirty="0" smtClean="0">
                <a:latin typeface="Comic Sans MS" panose="030F0702030302020204" pitchFamily="66" charset="0"/>
              </a:rPr>
              <a:t>года на базе аэропорта был создан особый авиационный отряд.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В сентябре 1941 </a:t>
            </a:r>
            <a:r>
              <a:rPr lang="ru-RU" sz="1800" dirty="0" smtClean="0">
                <a:latin typeface="Comic Sans MS" panose="030F0702030302020204" pitchFamily="66" charset="0"/>
              </a:rPr>
              <a:t>года на аэродроме </a:t>
            </a:r>
            <a:r>
              <a:rPr lang="ru-RU" sz="1800" dirty="0" smtClean="0">
                <a:latin typeface="Comic Sans MS" panose="030F0702030302020204" pitchFamily="66" charset="0"/>
              </a:rPr>
              <a:t>Кегостров</a:t>
            </a:r>
            <a:r>
              <a:rPr lang="ru-RU" sz="1800" dirty="0" smtClean="0">
                <a:latin typeface="Comic Sans MS" panose="030F0702030302020204" pitchFamily="66" charset="0"/>
              </a:rPr>
              <a:t> была сформирована 222-я эскадрилья связи Архангельского военного округа. 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32262"/>
            <a:ext cx="6120680" cy="5093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301208"/>
            <a:ext cx="3024336" cy="129614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600" dirty="0" smtClean="0">
                <a:latin typeface="Comic Sans MS" panose="030F0702030302020204" pitchFamily="66" charset="0"/>
              </a:rPr>
              <a:t>Аэрофотоснимок аэропорта </a:t>
            </a:r>
            <a:r>
              <a:rPr lang="ru-RU" sz="1600" dirty="0" smtClean="0">
                <a:latin typeface="Comic Sans MS" panose="030F0702030302020204" pitchFamily="66" charset="0"/>
              </a:rPr>
              <a:t>Кегостров</a:t>
            </a:r>
            <a:r>
              <a:rPr lang="ru-RU" sz="1600" dirty="0" smtClean="0">
                <a:latin typeface="Comic Sans MS" panose="030F0702030302020204" pitchFamily="66" charset="0"/>
              </a:rPr>
              <a:t> с немецкого самолета.</a:t>
            </a:r>
          </a:p>
          <a:p>
            <a:r>
              <a:rPr lang="ru-RU" sz="1600" dirty="0" smtClean="0">
                <a:latin typeface="Comic Sans MS" panose="030F0702030302020204" pitchFamily="66" charset="0"/>
              </a:rPr>
              <a:t> 1942 год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86880" y="3497702"/>
            <a:ext cx="5025737" cy="169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45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88"/>
            <a:ext cx="8073087" cy="578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522" y="5085183"/>
            <a:ext cx="8616956" cy="165618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 ноября 1942 года </a:t>
            </a:r>
            <a:r>
              <a:rPr lang="ru-RU" sz="2000" dirty="0" smtClean="0">
                <a:latin typeface="Comic Sans MS" panose="030F0702030302020204" pitchFamily="66" charset="0"/>
              </a:rPr>
              <a:t>здесь появился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Пятый </a:t>
            </a:r>
            <a:r>
              <a:rPr lang="ru-RU" sz="2000" dirty="0" smtClean="0">
                <a:latin typeface="Comic Sans MS" panose="030F0702030302020204" pitchFamily="66" charset="0"/>
              </a:rPr>
              <a:t>отдельный авиационный полк, который во время войны защищал Архангельск, порт и конвои союзников.</a:t>
            </a:r>
          </a:p>
          <a:p>
            <a:r>
              <a:rPr lang="ru-RU" sz="2000" dirty="0" smtClean="0">
                <a:latin typeface="Comic Sans MS" panose="030F0702030302020204" pitchFamily="66" charset="0"/>
              </a:rPr>
              <a:t> С   </a:t>
            </a:r>
            <a:r>
              <a:rPr lang="ru-RU" sz="2000" dirty="0" smtClean="0">
                <a:latin typeface="Comic Sans MS" panose="030F0702030302020204" pitchFamily="66" charset="0"/>
              </a:rPr>
              <a:t>Кего</a:t>
            </a:r>
            <a:r>
              <a:rPr lang="ru-RU" sz="2000" dirty="0" smtClean="0">
                <a:latin typeface="Comic Sans MS" panose="030F0702030302020204" pitchFamily="66" charset="0"/>
              </a:rPr>
              <a:t> он совершил около 60 тысяч боевых вылетов. </a:t>
            </a:r>
          </a:p>
          <a:p>
            <a:r>
              <a:rPr lang="ru-RU" sz="2000" dirty="0" smtClean="0">
                <a:latin typeface="Comic Sans MS" panose="030F0702030302020204" pitchFamily="66" charset="0"/>
              </a:rPr>
              <a:t>В 1973 году на острове КЕГО  установили памятник, на котором записаны имена 28 погибших летчиков.</a:t>
            </a:r>
          </a:p>
          <a:p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00" y="0"/>
            <a:ext cx="1700213" cy="51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4702"/>
            <a:ext cx="4032448" cy="657666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На </a:t>
            </a:r>
            <a:r>
              <a:rPr lang="ru-RU" sz="2000" dirty="0" smtClean="0">
                <a:latin typeface="Comic Sans MS" panose="030F0702030302020204" pitchFamily="66" charset="0"/>
              </a:rPr>
              <a:t>Кегостровский</a:t>
            </a:r>
            <a:r>
              <a:rPr lang="ru-RU" sz="2000" dirty="0" smtClean="0">
                <a:latin typeface="Comic Sans MS" panose="030F0702030302020204" pitchFamily="66" charset="0"/>
              </a:rPr>
              <a:t> аэродром доставлялись самолеты-истребители “</a:t>
            </a:r>
            <a:r>
              <a:rPr lang="ru-RU" sz="2000" dirty="0" smtClean="0">
                <a:latin typeface="Comic Sans MS" panose="030F0702030302020204" pitchFamily="66" charset="0"/>
              </a:rPr>
              <a:t>Хоукер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latin typeface="Comic Sans MS" panose="030F0702030302020204" pitchFamily="66" charset="0"/>
              </a:rPr>
              <a:t>Харрикейн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latin typeface="Comic Sans MS" panose="030F0702030302020204" pitchFamily="66" charset="0"/>
              </a:rPr>
              <a:t>MKIIA”</a:t>
            </a:r>
            <a:r>
              <a:rPr lang="ru-RU" sz="2000" dirty="0" smtClean="0">
                <a:latin typeface="Comic Sans MS" panose="030F0702030302020204" pitchFamily="66" charset="0"/>
              </a:rPr>
              <a:t> (в переводе с английского </a:t>
            </a:r>
            <a:r>
              <a:rPr lang="en-US" sz="2000" dirty="0" smtClean="0">
                <a:latin typeface="Comic Sans MS" panose="030F0702030302020204" pitchFamily="66" charset="0"/>
              </a:rPr>
              <a:t>„Hurricane</a:t>
            </a:r>
            <a:r>
              <a:rPr lang="ru-RU" sz="2000" dirty="0" smtClean="0">
                <a:latin typeface="Comic Sans MS" panose="030F0702030302020204" pitchFamily="66" charset="0"/>
              </a:rPr>
              <a:t> – «ураган») для борьбы с немецко-фашистской авиацией, периодически совершавшей налеты на Архангельск.</a:t>
            </a:r>
          </a:p>
          <a:p>
            <a:r>
              <a:rPr lang="ru-RU" sz="2000" dirty="0" smtClean="0">
                <a:latin typeface="Comic Sans MS" panose="030F0702030302020204" pitchFamily="66" charset="0"/>
              </a:rPr>
              <a:t>12 июля 1941 года заключили соглашение с англичанами о доставки самолетов.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– 31 августа 1941 года </a:t>
            </a:r>
            <a:r>
              <a:rPr lang="ru-RU" sz="2000" dirty="0" smtClean="0">
                <a:latin typeface="Comic Sans MS" panose="030F0702030302020204" pitchFamily="66" charset="0"/>
              </a:rPr>
              <a:t>к нам с конвоем «Дервиш» были отправлены первые 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15</a:t>
            </a:r>
            <a:r>
              <a:rPr lang="ru-RU" sz="2000" dirty="0" smtClean="0">
                <a:latin typeface="Comic Sans MS" panose="030F0702030302020204" pitchFamily="66" charset="0"/>
              </a:rPr>
              <a:t> самолетов «</a:t>
            </a:r>
            <a:r>
              <a:rPr lang="ru-RU" sz="2000" dirty="0" smtClean="0">
                <a:latin typeface="Comic Sans MS" panose="030F0702030302020204" pitchFamily="66" charset="0"/>
              </a:rPr>
              <a:t>Харрикейнов</a:t>
            </a:r>
            <a:r>
              <a:rPr lang="ru-RU" sz="2000" dirty="0" smtClean="0">
                <a:latin typeface="Comic Sans MS" panose="030F0702030302020204" pitchFamily="66" charset="0"/>
              </a:rPr>
              <a:t>» в специальных ящиках.</a:t>
            </a:r>
          </a:p>
          <a:p>
            <a:r>
              <a:rPr lang="ru-RU" sz="2000" dirty="0" smtClean="0">
                <a:latin typeface="Comic Sans MS" panose="030F0702030302020204" pitchFamily="66" charset="0"/>
              </a:rPr>
              <a:t>Самолеты приходили сюда в виде отдельных деталей, а собирали их в местных мастерских аэродрома.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Всего в качестве британской военной помощи за годы войны в СССР было поставлено около 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 тысяч самолетов «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Харрикейн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».</a:t>
            </a:r>
          </a:p>
          <a:p>
            <a:endParaRPr lang="ru-RU" sz="2000" dirty="0" smtClean="0">
              <a:latin typeface="Comic Sans MS" panose="030F0702030302020204" pitchFamily="66" charset="0"/>
            </a:endParaRPr>
          </a:p>
          <a:p>
            <a:endParaRPr lang="ru-RU" sz="2000" dirty="0" smtClean="0">
              <a:latin typeface="Comic Sans MS" panose="030F0702030302020204" pitchFamily="66" charset="0"/>
            </a:endParaRPr>
          </a:p>
          <a:p>
            <a:endParaRPr lang="ru-RU" sz="2000" dirty="0" smtClean="0">
              <a:latin typeface="Comic Sans MS" panose="030F0702030302020204" pitchFamily="66" charset="0"/>
            </a:endParaRPr>
          </a:p>
          <a:p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26" y="3445072"/>
            <a:ext cx="4997301" cy="341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33" b="10283"/>
          <a:stretch/>
        </p:blipFill>
        <p:spPr bwMode="auto">
          <a:xfrm>
            <a:off x="4214255" y="88765"/>
            <a:ext cx="4763708" cy="33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2468" y="1119610"/>
            <a:ext cx="1700213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91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«</a:t>
            </a:r>
            <a:r>
              <a:rPr lang="ru-RU" sz="3600" dirty="0" smtClean="0">
                <a:latin typeface="Comic Sans MS" panose="030F0702030302020204" pitchFamily="66" charset="0"/>
              </a:rPr>
              <a:t>Харрикейны</a:t>
            </a:r>
            <a:r>
              <a:rPr lang="ru-RU" sz="3600" dirty="0" smtClean="0">
                <a:latin typeface="Comic Sans MS" panose="030F0702030302020204" pitchFamily="66" charset="0"/>
              </a:rPr>
              <a:t>» взмывали над </a:t>
            </a:r>
            <a:r>
              <a:rPr lang="ru-RU" sz="3600" dirty="0" smtClean="0">
                <a:latin typeface="Comic Sans MS" panose="030F0702030302020204" pitchFamily="66" charset="0"/>
              </a:rPr>
              <a:t>Кего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5184576" cy="554461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И</a:t>
            </a:r>
            <a:r>
              <a:rPr lang="ru-RU" dirty="0" smtClean="0">
                <a:latin typeface="Comic Sans MS" panose="030F0702030302020204" pitchFamily="66" charset="0"/>
              </a:rPr>
              <a:t>з  воспоминаний американского генерала Джеймса О. </a:t>
            </a:r>
            <a:r>
              <a:rPr lang="ru-RU" dirty="0" smtClean="0">
                <a:latin typeface="Comic Sans MS" panose="030F0702030302020204" pitchFamily="66" charset="0"/>
              </a:rPr>
              <a:t>Босвела</a:t>
            </a:r>
            <a:r>
              <a:rPr lang="ru-RU" dirty="0" smtClean="0">
                <a:latin typeface="Comic Sans MS" panose="030F0702030302020204" pitchFamily="66" charset="0"/>
              </a:rPr>
              <a:t> «Архангельск в 1941». </a:t>
            </a:r>
          </a:p>
          <a:p>
            <a:pPr marL="0" indent="0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В годы II Мировой войны он работал помощником военного атташе в Москве в чине капитана и бывал на Севере :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«Архангельск выглядит относительно приятно. Много речного транспорта на пристанях. Перебравшись через Двину, на самом конце </a:t>
            </a:r>
            <a:r>
              <a:rPr lang="ru-RU" dirty="0" smtClean="0">
                <a:latin typeface="Comic Sans MS" panose="030F0702030302020204" pitchFamily="66" charset="0"/>
              </a:rPr>
              <a:t>Кегострова</a:t>
            </a:r>
            <a:r>
              <a:rPr lang="ru-RU" dirty="0" smtClean="0">
                <a:latin typeface="Comic Sans MS" panose="030F0702030302020204" pitchFamily="66" charset="0"/>
              </a:rPr>
              <a:t> мы увидели городской аэропорт. Если смотришь на него издали, то кажется, что у него нет постоянной взлетной полосы. Однако там постоянно взлетали и садились разные самолеты без всяких проблем. Я разглядел довольно древние самолеты, наряду с современными. Были также патрулирующие, напоминавшие самолеты ВМФ США. Ещё обратил внимание на очень большой 4-моторный бомбардировщик. Самолеты преследования после сборки отправлялись оттуда в Вологду, Ярославль и дальше, на фронт».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1"/>
            <a:ext cx="3744416" cy="278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86552"/>
            <a:ext cx="3810000" cy="2727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3854" y="2342943"/>
            <a:ext cx="1458458" cy="373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04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188640"/>
            <a:ext cx="3816424" cy="286633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Самолёты “</a:t>
            </a:r>
            <a:r>
              <a:rPr lang="ru-RU" sz="2400" dirty="0" smtClean="0">
                <a:latin typeface="Comic Sans MS" panose="030F0702030302020204" pitchFamily="66" charset="0"/>
              </a:rPr>
              <a:t>Хоукер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latin typeface="Comic Sans MS" panose="030F0702030302020204" pitchFamily="66" charset="0"/>
              </a:rPr>
              <a:t>Харрикейн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MKIIA”</a:t>
            </a:r>
            <a:r>
              <a:rPr lang="ru-RU" sz="2400" dirty="0" smtClean="0">
                <a:latin typeface="Comic Sans MS" panose="030F0702030302020204" pitchFamily="66" charset="0"/>
              </a:rPr>
              <a:t>, собранные в мастерских </a:t>
            </a:r>
            <a:r>
              <a:rPr lang="ru-RU" sz="2400" dirty="0" smtClean="0">
                <a:latin typeface="Comic Sans MS" panose="030F0702030302020204" pitchFamily="66" charset="0"/>
              </a:rPr>
              <a:t>Кегострова</a:t>
            </a:r>
            <a:r>
              <a:rPr lang="ru-RU" sz="2400" dirty="0" smtClean="0">
                <a:latin typeface="Comic Sans MS" panose="030F0702030302020204" pitchFamily="66" charset="0"/>
              </a:rPr>
              <a:t>, участвовали в битве за Арктику 1941-44 годов.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39"/>
          <a:stretch/>
        </p:blipFill>
        <p:spPr bwMode="auto">
          <a:xfrm>
            <a:off x="4154252" y="188640"/>
            <a:ext cx="4882244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/>
          <a:stretch/>
        </p:blipFill>
        <p:spPr bwMode="auto">
          <a:xfrm>
            <a:off x="6228184" y="2852936"/>
            <a:ext cx="2759274" cy="242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06170"/>
            <a:ext cx="6480721" cy="3651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2597">
            <a:off x="6678560" y="4003718"/>
            <a:ext cx="1700213" cy="39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21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256115"/>
            <a:ext cx="4114800" cy="293833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Малая авиация русского Севера</a:t>
            </a:r>
            <a:r>
              <a:rPr lang="ru-RU" sz="1800" dirty="0" smtClean="0">
                <a:latin typeface="Comic Sans MS" panose="030F0702030302020204" pitchFamily="66" charset="0"/>
              </a:rPr>
              <a:t>. 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В память о событиях в годы войны на острове </a:t>
            </a:r>
            <a:r>
              <a:rPr lang="ru-RU" sz="1800" dirty="0" smtClean="0">
                <a:latin typeface="Comic Sans MS" panose="030F0702030302020204" pitchFamily="66" charset="0"/>
              </a:rPr>
              <a:t>Кего</a:t>
            </a:r>
            <a:r>
              <a:rPr lang="ru-RU" sz="1800" dirty="0" smtClean="0">
                <a:latin typeface="Comic Sans MS" panose="030F0702030302020204" pitchFamily="66" charset="0"/>
              </a:rPr>
              <a:t> установлен воинский мемориал десяти военным летчикам, 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а также благоустроено индивидуальное захоронение  летчика – </a:t>
            </a:r>
            <a:r>
              <a:rPr lang="ru-RU" sz="1800" dirty="0" smtClean="0">
                <a:latin typeface="Comic Sans MS" panose="030F0702030302020204" pitchFamily="66" charset="0"/>
              </a:rPr>
              <a:t>истребителя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 Владимира </a:t>
            </a:r>
            <a:r>
              <a:rPr lang="ru-RU" sz="1800" dirty="0" smtClean="0">
                <a:latin typeface="Comic Sans MS" panose="030F0702030302020204" pitchFamily="66" charset="0"/>
              </a:rPr>
              <a:t>Гаманова</a:t>
            </a:r>
            <a:r>
              <a:rPr lang="ru-RU" sz="1800" dirty="0" smtClean="0">
                <a:latin typeface="Comic Sans MS" panose="030F0702030302020204" pitchFamily="66" charset="0"/>
              </a:rPr>
              <a:t>.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1" y="188640"/>
            <a:ext cx="475159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7" y="3573016"/>
            <a:ext cx="4624047" cy="3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13462"/>
            <a:ext cx="2736304" cy="3646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62" y="1588"/>
            <a:ext cx="1700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81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577</Words>
  <Application>Microsoft Office PowerPoint</Application>
  <PresentationFormat>Экран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ВОЗДУШНЫЕ ВОРОТА  Русского   Севера-  аэропорт КЕГОСТРОВ  (1930-е - 80-е гг.) </vt:lpstr>
      <vt:lpstr>Презентация PowerPoint</vt:lpstr>
      <vt:lpstr>Презентация PowerPoint</vt:lpstr>
      <vt:lpstr>Известен КЕГОСТРОВ не только пассажирскими перевозками — большую роль он сыграл в годы Великой Отечественной войны. 25 июня 1941 года на базе аэропорта был создан особый авиационный отряд.  В сентябре 1941 года на аэродроме Кегостров была сформирована 222-я эскадрилья связи Архангельского военного округа. </vt:lpstr>
      <vt:lpstr>Презентация PowerPoint</vt:lpstr>
      <vt:lpstr>Презентация PowerPoint</vt:lpstr>
      <vt:lpstr>«Харрикейны» взмывали над Кего</vt:lpstr>
      <vt:lpstr>Самолёты “Хоукер Харрикейн MKIIA”, собранные в мастерских Кегострова, участвовали в битве за Арктику 1941-44 годов.</vt:lpstr>
      <vt:lpstr>Малая авиация русского Севера.  В память о событиях в годы войны на острове Кего установлен воинский мемориал десяти военным летчикам,  а также благоустроено индивидуальное захоронение  летчика – истребителя  Владимира Гаманова.</vt:lpstr>
      <vt:lpstr>Аэропорт Кегостров - загадочное место, привлекающее внимание многих любителей авиации и исследователей. Расположенный в уединенном уголке, этот аэропорт привлекает своей уникальной архитектурой и обстановкой.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Никулин</dc:creator>
  <cp:lastModifiedBy>Николай Никулин</cp:lastModifiedBy>
  <cp:revision>24</cp:revision>
  <dcterms:created xsi:type="dcterms:W3CDTF">2025-04-30T15:31:12Z</dcterms:created>
  <dcterms:modified xsi:type="dcterms:W3CDTF">2025-04-30T20:35:13Z</dcterms:modified>
</cp:coreProperties>
</file>