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88" r:id="rId2"/>
    <p:sldId id="290" r:id="rId3"/>
    <p:sldId id="291" r:id="rId4"/>
    <p:sldId id="302" r:id="rId5"/>
    <p:sldId id="294" r:id="rId6"/>
    <p:sldId id="319" r:id="rId7"/>
    <p:sldId id="300" r:id="rId8"/>
    <p:sldId id="301" r:id="rId9"/>
    <p:sldId id="295" r:id="rId10"/>
    <p:sldId id="296" r:id="rId11"/>
    <p:sldId id="299" r:id="rId12"/>
    <p:sldId id="297" r:id="rId13"/>
    <p:sldId id="298" r:id="rId14"/>
    <p:sldId id="32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7D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2"/>
    <p:restoredTop sz="94643"/>
  </p:normalViewPr>
  <p:slideViewPr>
    <p:cSldViewPr snapToGrid="0">
      <p:cViewPr varScale="1">
        <p:scale>
          <a:sx n="108" d="100"/>
          <a:sy n="108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D5E18BC-E69C-5FB0-0D11-6320A9D694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9A0D1A-9AC1-1474-0BAD-B1292065B1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B40DD-74AA-8443-930D-0DDC155665E8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1745C5-1142-3DEF-F431-ED1897C392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1F73EB-54B7-9491-B8F0-7AE6DF6AB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CE1B8-2909-FA42-9BD0-86AC42A9F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03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FB61D-F070-8374-CAD7-56D1CBA30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140" y="2980685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3BB962-E012-07FD-AB10-85784D3E0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140" y="5535036"/>
            <a:ext cx="9144000" cy="67607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C9C76-8B00-BA64-C17F-B30E8F6F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2EBF5-1429-158D-DAC1-4EDBE33D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E6F05-7FD3-8C79-6A71-7FD89907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97540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6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7896A-B820-BB74-74A6-6E1C97DB5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154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0C5A2A-E0E1-0478-C3F3-D337B4733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8915400" cy="43513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CD087-9A2F-1CF4-CA26-0F71D8BE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58F44-227A-F327-8E19-25387CDA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43000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0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99D942-373B-DF08-8D41-55EC642BAEA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 rot="10800000">
            <a:off x="838200" y="365125"/>
            <a:ext cx="1519030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F8C595-6D81-42AA-15E0-DEF187388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2545977" y="365125"/>
            <a:ext cx="7216588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10213-F049-2B47-84D8-3EF9DF90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CD8FB-9673-E238-D8BE-1C4E7FD5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51965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3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7935F-6BA6-87EC-F8CC-FC292C4A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88116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24B9F-0890-DCA0-027F-9EF19FCF9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881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2D4DF-1DED-FAF6-4829-BF0DE7F4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A7534-FEB1-995D-C642-1D252E1B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5716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FF117-F199-07E8-9AE3-7F1C238B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41684"/>
            <a:ext cx="9098213" cy="392079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D523B-44F1-B413-C0CF-683219F3E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982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E5C2E-4EF9-8F6D-09AE-9A17D314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3066F-CB0B-710F-3321-955F7BD0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19463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3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7EC53-D088-6002-1843-9087C8EF5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39463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B08BC-7014-BAB0-ECD0-88FEE41D7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5944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56A6BB-BA78-72CD-A965-C1DA06A5C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8221" y="1825625"/>
            <a:ext cx="435944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0CFB53-65E3-7507-FD6B-85E2417F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6C296-3D4A-66FC-F8D5-02AF0920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67063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BAD5-4861-F4A2-E6F9-1AE888203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097588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025F2-3487-68FE-6261-54DEC59D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4583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61493-DE6F-59AD-A87C-3764846C8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5835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18D7C0-E312-EF8F-D00F-FB4B95FE4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79022" y="1681163"/>
            <a:ext cx="44583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DF4266-EF50-4AA2-DBB6-2E7D1B75A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9021" y="2505075"/>
            <a:ext cx="44583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91BE0F-0E1E-9C98-6970-1CD498FA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353A2F-D5EF-6297-B0DE-198D2E7C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6775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9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507C6-C73E-BDEC-69A9-C2C7F54D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5603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9FD4DA-CA9D-035E-ED32-F4C5AA38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BD4B06-9796-F6F0-ADF2-BEF371B1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83632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2ED22-FAE1-0902-3869-3F4657DD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0E88C7-20F9-807A-4B70-C23EE98F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55376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8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81C11-BF9E-71FE-4CF3-AAD14F710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3B3EE-E70D-5628-80E7-B3225D53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926" y="457201"/>
            <a:ext cx="5021179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B0F19-DC4E-A8F6-71C1-F11D53FF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A66D8-C574-5BDD-D759-E9BB3D6E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A2547-81F0-B3E4-ED6C-CF443745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5505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8B712-4DF0-8D06-7D3B-2023B5E9D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736326-5EA2-DF5C-0D7F-E338C1646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13960" y="457201"/>
            <a:ext cx="49530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827BB5-A5F0-4444-6304-F36611722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97665-C27F-4D92-CC61-3C357076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DF2859-DFE5-09CF-8931-008A3FDB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56360" cy="365125"/>
          </a:xfrm>
        </p:spPr>
        <p:txBody>
          <a:bodyPr/>
          <a:lstStyle/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Изображение выглядит как снимок экрана, Прямоугольник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65E3D22-097B-8F14-45B3-E817C3C0E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4312285" y="358786"/>
            <a:ext cx="6356349" cy="56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13846-0288-01BA-31CE-05820E88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28581-ABCD-26D6-2BAA-789921B13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30C92-070F-3D27-838C-223A9DB67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ZGillSansC" pitchFamily="2" charset="0"/>
              </a:defRPr>
            </a:lvl1pPr>
          </a:lstStyle>
          <a:p>
            <a:r>
              <a:rPr lang="ru-RU"/>
              <a:t>2024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D388D-ADB5-5C7B-4C0B-D50B3A2E6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8A1B1-96D0-F8E5-B2DC-BFAAE854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4EA6-2DAE-C64C-8BBC-E7EF0A38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ZGillSansC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ZGillSansC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ZGillSansC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ZGillSansC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ZGillSansC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ZGillSans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rgo.ru/sites/default/files/styles/full_view/public/media/2019-01-26/dji_0878_1.jpg?itok=QFh0MyC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rgo.ru/sites/default/files/styles/full_view/public/media/2019-01-26/dji_0867_1.jpg?itok=fTQNZTY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rgo.ru/sites/default/files/styles/full_view/public/media/2019-01-26/151a7042.jpg?itok=S0iNWS-w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www.rgo.ru/sites/default/files/styles/full_view/public/media/2019-01-26/151a7365.jpg?itok=IpTB1sq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D035FF-E612-49FD-9B56-EF8A1FBD94B6}"/>
              </a:ext>
            </a:extLst>
          </p:cNvPr>
          <p:cNvSpPr txBox="1">
            <a:spLocks/>
          </p:cNvSpPr>
          <p:nvPr/>
        </p:nvSpPr>
        <p:spPr>
          <a:xfrm>
            <a:off x="771374" y="1139259"/>
            <a:ext cx="1021751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ZGillSansC" pitchFamily="2" charset="0"/>
                <a:ea typeface="+mj-ea"/>
                <a:cs typeface="+mj-cs"/>
              </a:defRPr>
            </a:lvl1pPr>
          </a:lstStyle>
          <a:p>
            <a:endParaRPr lang="ru-RU" sz="880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37FAC233-BEF3-466B-9670-520D6DC412DF}"/>
              </a:ext>
            </a:extLst>
          </p:cNvPr>
          <p:cNvSpPr txBox="1">
            <a:spLocks/>
          </p:cNvSpPr>
          <p:nvPr/>
        </p:nvSpPr>
        <p:spPr>
          <a:xfrm>
            <a:off x="985421" y="1361201"/>
            <a:ext cx="8975325" cy="23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ZGillSansC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ZGillSansC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ZGillSansC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ZGillSansC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ZGillSans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rgbClr val="003399"/>
                </a:solidFill>
                <a:latin typeface="PT Serif" panose="020A0603040505020204" pitchFamily="18" charset="-52"/>
                <a:cs typeface="Times New Roman" panose="02020603050405020304" pitchFamily="18" charset="0"/>
              </a:rPr>
              <a:t>Творческий проект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3399"/>
                </a:solidFill>
                <a:latin typeface="PT Serif" panose="020A0603040505020204" pitchFamily="18" charset="-52"/>
                <a:cs typeface="Times New Roman" panose="02020603050405020304" pitchFamily="18" charset="0"/>
              </a:rPr>
              <a:t>«КРЫМ. МАЯКИ-ГЕРОИ»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AEA10E-F0D1-4CFE-9BA1-603245054AAB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C5119A-9571-462E-9D1A-A1E2DC71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67" y="4110361"/>
            <a:ext cx="5724433" cy="1961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Автор: </a:t>
            </a:r>
          </a:p>
          <a:p>
            <a:pPr marL="0" indent="0">
              <a:buNone/>
            </a:pPr>
            <a:r>
              <a:rPr lang="ru-RU" sz="2000" dirty="0"/>
              <a:t>преподаватель</a:t>
            </a:r>
          </a:p>
          <a:p>
            <a:pPr marL="0" indent="0">
              <a:buNone/>
            </a:pPr>
            <a:r>
              <a:rPr lang="ru-RU" sz="2000" dirty="0"/>
              <a:t>Центра </a:t>
            </a:r>
            <a:r>
              <a:rPr lang="ru-RU" sz="2000" dirty="0" err="1"/>
              <a:t>дополнитеьного</a:t>
            </a:r>
            <a:r>
              <a:rPr lang="ru-RU" sz="2000" dirty="0"/>
              <a:t> образования «Лидер» </a:t>
            </a:r>
          </a:p>
          <a:p>
            <a:pPr marL="0" indent="0">
              <a:buNone/>
            </a:pPr>
            <a:r>
              <a:rPr lang="ru-RU" sz="2000" dirty="0"/>
              <a:t>г. </a:t>
            </a:r>
            <a:r>
              <a:rPr lang="ru-RU" sz="2000"/>
              <a:t>Ставрополя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Мостакова</a:t>
            </a:r>
            <a:r>
              <a:rPr lang="ru-RU" sz="2000" dirty="0"/>
              <a:t>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6637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022A0-875E-4249-A5BE-3A35432B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79" y="430143"/>
            <a:ext cx="5996018" cy="53181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Маяк Толбухин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475AD1-AE89-4E46-9E6A-8C6AE1379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581" y="696049"/>
            <a:ext cx="4944862" cy="57402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Втяжёлые годы не обошлось без помощи первого российского маяка, построенного при Петре I, — 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Толбухина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Расположен на искусственном каменистом островке у оконечности острова Котлин, на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Колтинской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косе.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1941-го маяк Толбухин превратился в наблюдательный пункт. С него было удобнее всего отслеживать, куда падают вражеские снаряды и откуда идёт огонь, а также корректировать работу орудий на фортах.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Несмотря на сокрушительные обстрелы, Толбухин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уцелел.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2025 году маяк отпраздновал 306-летие.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Башня по-прежнему не только играет важнейшую роль в морской навигации, но и является архитектурным памятником, своего рода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доминантой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всех сооружений в акватории залива и фортов Кронштадта.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C274AF-9B6F-442E-8BF5-F20C3C7008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3" y="3566180"/>
            <a:ext cx="3629710" cy="251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4040964-3BC7-433A-93A7-1546560E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3" y="961955"/>
            <a:ext cx="3629709" cy="219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1CB15B-3D12-4520-B876-537A1539B830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211373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A8688-2E31-4FC8-91D1-CEE5ACBB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5" y="486480"/>
            <a:ext cx="8392988" cy="68802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Маяк на острове </a:t>
            </a:r>
            <a:r>
              <a:rPr lang="ru-RU" sz="3600" b="1" dirty="0" err="1">
                <a:latin typeface="Bookman Old Style" panose="02050604050505020204" pitchFamily="18" charset="0"/>
              </a:rPr>
              <a:t>Стирсудден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DD382-A514-4616-869D-96D032B1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926" y="1695635"/>
            <a:ext cx="5021179" cy="4165416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Сегодня на северном берегу Финского залива, вблизи посёлка Озерки Выборгского района Ленобласти, работает 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маяк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Стирсудден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 уже вторая башня.</a:t>
            </a: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ервая, построенная в 1873 году, была разрушена во время Великой Отечественной войны.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Несмотря на скромную высоту — всего 15 метров — белый кирпичный маяк, соединённый с домом, отличался элегантностью и помогал судам избежать многочисленных в этих местах мелей.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Новую башню, которую можно видеть сейчас, возвели лишь в 1954-м.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5373F-30EB-4A63-A2D9-88F70557557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868" r="1381" b="3163"/>
          <a:stretch/>
        </p:blipFill>
        <p:spPr bwMode="auto">
          <a:xfrm>
            <a:off x="461639" y="1864312"/>
            <a:ext cx="4243526" cy="335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17CA4F-2A07-4322-8CC8-BAAEF5CE09EC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12050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2D4B-5D92-480E-966A-D46FC7AA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81" y="426126"/>
            <a:ext cx="9007914" cy="8877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Старый маяк на острове </a:t>
            </a:r>
            <a:r>
              <a:rPr lang="ru-RU" sz="4000" b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Соммерс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1B387-F77E-493C-B0F8-06FAE5BE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3538" y="1313893"/>
            <a:ext cx="4696287" cy="48294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Ничего не осталось от первого 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маяка на острове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Соммерс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который построили в 1808 году.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Изначально это была пятиметровая белая башня с фонарём, позже её модернизировали.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мирному договору, маяк в 1920-м передали финнам.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 по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их же приказу его взорвали в самом начале Советско-финляндской войны.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1945 году на острове установили новый маяк из металла высотой 37 метров.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0446CCA-BE12-42C5-9838-A968EF7979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1544715"/>
            <a:ext cx="4438835" cy="3222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EB3E4D-65E0-4011-A2B4-EDAA88B24133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322835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FA47-AE4B-41D4-A93F-D7305B82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34" y="226381"/>
            <a:ext cx="7842573" cy="625876"/>
          </a:xfrm>
        </p:spPr>
        <p:txBody>
          <a:bodyPr>
            <a:noAutofit/>
          </a:bodyPr>
          <a:lstStyle/>
          <a:p>
            <a:r>
              <a:rPr lang="ru-RU" sz="3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Маяк на острове </a:t>
            </a:r>
            <a:r>
              <a:rPr lang="ru-RU" sz="3600" b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Родшер</a:t>
            </a:r>
            <a:r>
              <a:rPr lang="ru-RU" sz="3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AA3BC4-976D-428A-97F7-4FACE962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21" y="976543"/>
            <a:ext cx="5599484" cy="5655076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Первую деревянную башню возвели здесь в 1811-м, её несколько раз перестраивали.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1884 году по новому проекту начали строить цилиндрический кирпичный маяк высотой 16,2 метра. 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был свидетелем Первой мировой и помощником кораблей Балтийского флота во время военных действий.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первый же год Великой Отечественной рядом с островом прошло несколько крупных бомбёжек.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декабре башню уничтожили.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арнизон и смотрителей маяка до этого успели эвакуировать в Кронштадт.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войны на острове поставили сначала временный деревянный маяк с ацетиленовым фонарём, а после — красную 19-метровую башню. 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наше время на острове никто не живёт, а маяк работает автоматически.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14F60F-1A25-4F03-86D5-F356C0DAFC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" y="1775534"/>
            <a:ext cx="4317191" cy="298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6E5934-10DB-42D2-82E8-2C7495C4E1B2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56075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19360-ADC4-4513-9DDB-15478839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01" y="2188345"/>
            <a:ext cx="3014246" cy="1600200"/>
          </a:xfrm>
        </p:spPr>
        <p:txBody>
          <a:bodyPr>
            <a:normAutofit/>
          </a:bodyPr>
          <a:lstStyle/>
          <a:p>
            <a:r>
              <a:rPr lang="ru-RU" sz="3600" dirty="0"/>
              <a:t>Спасибо </a:t>
            </a:r>
            <a:br>
              <a:rPr lang="ru-RU" sz="3600" dirty="0"/>
            </a:br>
            <a:r>
              <a:rPr lang="ru-RU" sz="3600" dirty="0"/>
              <a:t>за внимание!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6A2FC9-9270-425C-A449-2F2A311C9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480" y="274313"/>
            <a:ext cx="4430537" cy="590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92E714-12E7-4C5B-829E-284AACF2C26E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43967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90272-9134-4CFC-BA61-F3B30874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5" y="457200"/>
            <a:ext cx="3932237" cy="135316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Маяки – </a:t>
            </a:r>
            <a:br>
              <a:rPr lang="en-US" sz="4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каменные лоцманы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0FD0CE-D1D5-492E-8FE5-6F69FD767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889" y="1640150"/>
            <a:ext cx="3932237" cy="3811588"/>
          </a:xfrm>
        </p:spPr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около 350 маяков.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 красной полосой - это маяки башенного типа с дальностью видимости огня более 10 миль</a:t>
            </a:r>
            <a:endParaRPr lang="ru-RU" dirty="0"/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6506EDB6-0CC1-4FF1-A231-97E4D604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00" y="541539"/>
            <a:ext cx="4313016" cy="5561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BD40A2-9D2D-4C94-A72D-C65D433BA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852" b="1830"/>
          <a:stretch/>
        </p:blipFill>
        <p:spPr>
          <a:xfrm>
            <a:off x="1184486" y="3429000"/>
            <a:ext cx="2320994" cy="2294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01A61E-B2C2-4D7C-BECD-2CE0DD53AF7E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7880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3E77A-5609-4AC6-95AC-6E34E485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55" y="24413"/>
            <a:ext cx="5599175" cy="865573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Bookman Old Style" panose="02050604050505020204" pitchFamily="18" charset="0"/>
              </a:rPr>
              <a:t>Осиновецкий</a:t>
            </a:r>
            <a:r>
              <a:rPr lang="ru-RU" sz="3600" b="1" dirty="0">
                <a:latin typeface="Bookman Old Style" panose="02050604050505020204" pitchFamily="18" charset="0"/>
              </a:rPr>
              <a:t> маяк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079C3-A32D-4932-94CD-65A277FE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F55A04-786E-4D4D-8BC3-40105AAEB6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" y="989012"/>
            <a:ext cx="4154805" cy="286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3A368-1FD5-4286-AD22-6C5F80E2F0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" y="4312886"/>
            <a:ext cx="4230370" cy="1868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F8ED71DD-86BD-417F-A491-1DB43C09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926" y="457201"/>
            <a:ext cx="5346538" cy="6121152"/>
          </a:xfrm>
        </p:spPr>
        <p:txBody>
          <a:bodyPr>
            <a:normAutofit fontScale="92500"/>
          </a:bodyPr>
          <a:lstStyle/>
          <a:p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Ещё Петр I говорил, что тот, кто по Ладоге не ходил, не может считаться настоящим моряком. Ее характер будоражит, брызгает пеной в лицо и завораживает.</a:t>
            </a:r>
          </a:p>
          <a:p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70-метровую </a:t>
            </a:r>
            <a:r>
              <a:rPr lang="ru-RU" sz="2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башню маяка начали строить в 1905 году, однако возвели только к 1910 году.</a:t>
            </a:r>
          </a:p>
          <a:p>
            <a:r>
              <a:rPr lang="ru-RU" sz="2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Полосатый красно-белый великан находится на территории Министерства обороны.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самого начала блокады Ленинграда </a:t>
            </a:r>
            <a:r>
              <a:rPr lang="ru-RU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Осиновецкий</a:t>
            </a:r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маяк стал героем и спасителем города и многих жителей.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Мыс </a:t>
            </a:r>
            <a:r>
              <a:rPr lang="ru-RU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Осиновец</a:t>
            </a:r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прозвали «мысом Надежды».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порт, который быстро построили, привозили зерно, муку и прочие грузы, отсюда же эвакуировали ленинградцев. Дорога жизни начиналась здесь, у маяка. 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6BBC69-531F-4AE7-84AE-1643F05A653C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394394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3E77A-5609-4AC6-95AC-6E34E485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55" y="24413"/>
            <a:ext cx="5599175" cy="865573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Bookman Old Style" panose="02050604050505020204" pitchFamily="18" charset="0"/>
              </a:rPr>
              <a:t>Осиновецкий</a:t>
            </a:r>
            <a:r>
              <a:rPr lang="ru-RU" sz="3600" b="1" dirty="0">
                <a:latin typeface="Bookman Old Style" panose="02050604050505020204" pitchFamily="18" charset="0"/>
              </a:rPr>
              <a:t> маяк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079C3-A32D-4932-94CD-65A277FE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6290" y="889986"/>
            <a:ext cx="5754254" cy="57860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Рядом в густом сосновом бору обустроили склады с продуктами и боеприпасами, которые враг не мог видеть с воздуха.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Несмотря на то, что мыс постоянно обстреливали, маяк ни разу не пострадал, продолжая светить судам, но в специальном режиме, по требованию.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Благодаря этому только за три месяца, начиная с 12 сентября 1941-го, в Ленинград поступило около 60 000 тонн продовольствия.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 годы блокады на другой берег Ладоги удалось перевезти не меньше 500 000 человек.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Маяк был надёжным убежищем: во время бомбёжек взрослые и дети размещались на всех 366 ступенях башни.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Ведь попасть в эту «иголку» практически невозможно, да и не стали бы немцы стрелять по необходимой и для их собственной навигации башне.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Всю войну путь кораблям указывал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Осиновецкий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маяк, ставший впоследствии одним из символов блокадного подвига. 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hlinkClick r:id="rId2" tooltip="&quot;Осиновецкий маяк и историческая гавань. Фото: А.В.Стрельников.&quot;"/>
            <a:extLst>
              <a:ext uri="{FF2B5EF4-FFF2-40B4-BE49-F238E27FC236}">
                <a16:creationId xmlns:a16="http://schemas.microsoft.com/office/drawing/2014/main" id="{F935916C-3F98-4201-AD1B-03925F3760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7" y="1017603"/>
            <a:ext cx="3805275" cy="257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>
            <a:hlinkClick r:id="rId4" tooltip="&quot;Осиновецкий маяк. В левой части кадра - музей &quot;Дорога Жизни&quot;. Фото: А.В.Стрельников.&quot;"/>
            <a:extLst>
              <a:ext uri="{FF2B5EF4-FFF2-40B4-BE49-F238E27FC236}">
                <a16:creationId xmlns:a16="http://schemas.microsoft.com/office/drawing/2014/main" id="{8291C3AA-2C89-4B85-B815-F5AD709CA7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7" y="3724183"/>
            <a:ext cx="3908992" cy="247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F635E691-265C-4CAD-B6CE-7AB41F16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" y="3280298"/>
            <a:ext cx="2024784" cy="123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DDD13C-11AA-451D-9F73-0BBE49F9FACE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68454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15958-87D0-4285-BD7D-3E0705F1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16" y="396428"/>
            <a:ext cx="6919295" cy="101649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Стороженский маяк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F9EE6A-FCF1-42D8-B64D-64F31D653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8128" y="967666"/>
            <a:ext cx="5237825" cy="611671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Стороженский маяк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расположенный на юго-восточном побережье Ладоги. Он на метр выше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Осиновецкого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 построили его чуть раньше. 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Ладоге эта первая путеводная башня. появилась 1800 году. Но Ладоге она не понравился, и через два года маяк снесло льдами.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самый высокий озерный маяк в мире, второй по высоте в России и седьмой — на планете. 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Светит маяк на высоте 75 метров над уровнем моря. 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огонь можно увидеть за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километров (22 морские мили).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Маяк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помогает судам пройти Стороженский риф.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1DEA88-9399-478F-98DE-E8A456CA96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9" y="1483094"/>
            <a:ext cx="4252691" cy="324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64F593-2FBB-4319-9E82-4C7728E7AE56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389377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49D45-95BB-490F-A75B-D2845539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1" y="292115"/>
            <a:ext cx="3932237" cy="70466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  <a:ea typeface="Roboto" panose="02000000000000000000" pitchFamily="2" charset="0"/>
              </a:rPr>
              <a:t>Дорога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E694C-D7BA-4A10-BF23-DC981AC8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926" y="896645"/>
            <a:ext cx="5021179" cy="4964406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 целью блокирования Большой трассы Дороги Жизни немцы </a:t>
            </a:r>
            <a:r>
              <a:rPr lang="ru-RU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разбработали</a:t>
            </a: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операцию "</a:t>
            </a:r>
            <a:r>
              <a:rPr lang="ru-RU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Бразиль</a:t>
            </a: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", направленную на захват острова Сухо. </a:t>
            </a:r>
          </a:p>
          <a:p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ночь на 22 октября 1942 года большая группа судов, состоящая из 16 хорошо вооруженных самоходных паромов и 7 десантных ботов, атаковала остров. </a:t>
            </a:r>
          </a:p>
          <a:p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Завязался тяжелый неравный бой, немцам удалось разбить пулеметные гнезда и вывести из строя два из трех 100-мм орудий, поджечь маяк. </a:t>
            </a:r>
          </a:p>
          <a:p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Командир гарнизона был ранен пять раз. </a:t>
            </a:r>
          </a:p>
          <a:p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Защитники островка вели рукопашные схватки с высадившимся немецким десантом.</a:t>
            </a:r>
          </a:p>
        </p:txBody>
      </p:sp>
      <p:pic>
        <p:nvPicPr>
          <p:cNvPr id="5" name="Объект 9">
            <a:extLst>
              <a:ext uri="{FF2B5EF4-FFF2-40B4-BE49-F238E27FC236}">
                <a16:creationId xmlns:a16="http://schemas.microsoft.com/office/drawing/2014/main" id="{6A848913-7C01-44BC-9FB3-332397F67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52" t="25748" r="13314" b="2520"/>
          <a:stretch/>
        </p:blipFill>
        <p:spPr>
          <a:xfrm>
            <a:off x="291626" y="1766656"/>
            <a:ext cx="4480399" cy="333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F17EA-E3B6-450A-AA03-3A45B057ACA2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202380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7734F-35A5-44DC-9B0F-D4458792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47" y="234228"/>
            <a:ext cx="6941219" cy="99427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Маяк на острове Сухо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C09356-DB4E-42D5-A9F3-9EEEB2DC2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8023" y="983992"/>
            <a:ext cx="5179355" cy="57736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Маяк был основан в 1827 году на маленьком каменистом островке в 20 километрах от южного берега озера.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Ныне действующая маячная башня возведена в 1891 году.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Маленький кусочек сыграл большую роль в ходе войны. Здесь оборудовали гарнизон для защиты Дороги жизни и судов с грузами.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лета 1942 года фашисты готовились атаковать Сухо, чтобы уничтожить Дорогу жизни.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 октября вооружённые до зубов немецкие корабли подошли к острову. Во время боя враги подожгли маяк, попытались уничтожить орудия и завязали рукопашный бой.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Сухо отстаивали всего 70 человек, а рация уже не работала — с берегом было не связаться.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C6BC4-3751-4274-8ECE-797D128650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7" y="3870817"/>
            <a:ext cx="4219004" cy="222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BDB420-A695-461C-8CF1-514DCCF975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7" y="1127247"/>
            <a:ext cx="4219004" cy="230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38E04E-C807-48C5-B47A-9C7A1919109D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186625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7734F-35A5-44DC-9B0F-D4458792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47" y="234228"/>
            <a:ext cx="6941219" cy="99427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Маяк на острове Сухо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C09356-DB4E-42D5-A9F3-9EEEB2DC2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5183" y="587254"/>
            <a:ext cx="4147915" cy="654044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Неизвестно, как бы повернулась военная история, если бы не тральщик ТЩ-100, который находился неподалёку. Он тут же направился к месту боя и доложил о ситуации командованию,.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помощь с воздуха и воды пришла незамедлительно: фашистские суда уничтожили, а самих немцев взяли в плен. Но почти весь русский гарнизон погиб: в живых остались лишь пятеро.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Красноречивее всего о бое за остров скажут лаконичные строки, написанные командиром обороны Сухо и выбитые на памятной доске на маяке: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"4-й час сильный рукопашный бой. Батарею бомбят самолеты. У нас из 70 осталось 13, раненых 32, остальные пали. Пушек 3, сделали по 120 выстрелов. Из 30 вымпелов потопили 16 барж, 1 взяли в плен. Побили много фашистов… Командир обороны Гусев И.К"...</a:t>
            </a:r>
            <a:endParaRPr lang="ru-RU" sz="20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hlinkClick r:id="rId2" tooltip="&quot;Маяк Сухо. Мемориальная доска в память защитников острова. Фото: А.В.Стрельников.&quot;"/>
            <a:extLst>
              <a:ext uri="{FF2B5EF4-FFF2-40B4-BE49-F238E27FC236}">
                <a16:creationId xmlns:a16="http://schemas.microsoft.com/office/drawing/2014/main" id="{66D4581A-AB21-47AF-BCBB-71C9CAC17A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7" y="892244"/>
            <a:ext cx="5021263" cy="334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hlinkClick r:id="rId4" tooltip="&quot;Маяк Сухо. Следы осколочных попаданий на фонарном сооружении. Фото: А.В.Стрельников.&quot;"/>
            <a:extLst>
              <a:ext uri="{FF2B5EF4-FFF2-40B4-BE49-F238E27FC236}">
                <a16:creationId xmlns:a16="http://schemas.microsoft.com/office/drawing/2014/main" id="{49357533-1E21-4656-8302-4FE8B1FBAF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30" y="4510222"/>
            <a:ext cx="3238445" cy="176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FD5767-EFAD-4709-B654-E8901CC6362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0" y="3357698"/>
            <a:ext cx="2337253" cy="268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5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87A-E3EF-4E41-8910-3156EEC0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2" y="332912"/>
            <a:ext cx="7221136" cy="531812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latin typeface="Bookman Old Style" panose="02050604050505020204" pitchFamily="18" charset="0"/>
              </a:rPr>
              <a:t>Шепелевский</a:t>
            </a:r>
            <a:r>
              <a:rPr lang="ru-RU" sz="3600" b="1" dirty="0">
                <a:latin typeface="Bookman Old Style" panose="02050604050505020204" pitchFamily="18" charset="0"/>
              </a:rPr>
              <a:t> маяк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6D54E3-8D33-471C-BB63-3844D5B5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6905" y="195310"/>
            <a:ext cx="5228947" cy="6662690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еревня, как и полуостров, где расположена башня, называлась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Каравалдай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(на финно-угорском — «волость на возвышенности»).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XVIII столетии деревню пожаловали генерал-майору Шепелёву, и местность переименовали.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Кирпичный маяк построили в 1910-м, а первую линзу привезли из Франции. Разработка фирмы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Barbier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Benard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Terenne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Заменили оптический аппарат только в 1977 году.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Отсюда шла Малая дорога жизни — 71-километровая ледовая автодорога, которая связывала полуостров и острова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Сескар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Малый,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Тютерс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Лавенсаари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(сейчас — Мощный), где располагались военно-морские базы и аэродромы.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Туда возили продукты и боеприпасы.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 время войны башня не пострадала.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Полное снятие блокады Ленинграда началось именно тут, на полуострове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Каравалдай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25C660-7A6E-485B-B95D-AD27CB86DD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7" y="864724"/>
            <a:ext cx="4318138" cy="317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07FBD7-344B-4897-84F7-D9B0808DBC02}"/>
              </a:ext>
            </a:extLst>
          </p:cNvPr>
          <p:cNvSpPr txBox="1"/>
          <p:nvPr/>
        </p:nvSpPr>
        <p:spPr>
          <a:xfrm>
            <a:off x="537947" y="4447713"/>
            <a:ext cx="4483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только на Ладоге, но и на Финском заливе маяки несли боевую службу в годы Великой Отечественной. На южном берегу залива недалеко от деревни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Шепелёво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стоит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Шепелёвский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маяк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высотой 38 метров.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D5D27A-1328-48C5-BD11-BD13CFFFBD7E}"/>
              </a:ext>
            </a:extLst>
          </p:cNvPr>
          <p:cNvSpPr/>
          <p:nvPr/>
        </p:nvSpPr>
        <p:spPr>
          <a:xfrm>
            <a:off x="319596" y="6294268"/>
            <a:ext cx="3746377" cy="310718"/>
          </a:xfrm>
          <a:prstGeom prst="rect">
            <a:avLst/>
          </a:prstGeom>
          <a:solidFill>
            <a:srgbClr val="31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T Serif" panose="020A0603040505020204" pitchFamily="18" charset="-52"/>
              </a:rPr>
              <a:t>12.03.2025</a:t>
            </a:r>
          </a:p>
        </p:txBody>
      </p:sp>
    </p:spTree>
    <p:extLst>
      <p:ext uri="{BB962C8B-B14F-4D97-AF65-F5344CB8AC3E}">
        <p14:creationId xmlns:p14="http://schemas.microsoft.com/office/powerpoint/2010/main" val="3902301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дер" id="{1B2A0B7A-B6B3-8948-99CC-3340D342EE4E}" vid="{11E43950-3881-6E42-BCE2-878FECE6BF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1298</Words>
  <Application>Microsoft Office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-apple-system</vt:lpstr>
      <vt:lpstr>Arial</vt:lpstr>
      <vt:lpstr>Arial Narrow</vt:lpstr>
      <vt:lpstr>AZGillSansC</vt:lpstr>
      <vt:lpstr>Bookman Old Style</vt:lpstr>
      <vt:lpstr>Calibri</vt:lpstr>
      <vt:lpstr>PT Serif</vt:lpstr>
      <vt:lpstr>Roboto</vt:lpstr>
      <vt:lpstr>Times New Roman</vt:lpstr>
      <vt:lpstr>YS Text</vt:lpstr>
      <vt:lpstr>Тема Office</vt:lpstr>
      <vt:lpstr>Презентация PowerPoint</vt:lpstr>
      <vt:lpstr>Маяки –  каменные лоцманы </vt:lpstr>
      <vt:lpstr>Осиновецкий маяк</vt:lpstr>
      <vt:lpstr>Осиновецкий маяк</vt:lpstr>
      <vt:lpstr>Стороженский маяк </vt:lpstr>
      <vt:lpstr>Дорога жизни</vt:lpstr>
      <vt:lpstr>Маяк на острове Сухо </vt:lpstr>
      <vt:lpstr>Маяк на острове Сухо </vt:lpstr>
      <vt:lpstr>Шепелевский маяк</vt:lpstr>
      <vt:lpstr>Маяк Толбухин</vt:lpstr>
      <vt:lpstr>Маяк на острове Стирсудден</vt:lpstr>
      <vt:lpstr>Старый маяк на острове Соммерс </vt:lpstr>
      <vt:lpstr>Маяк на острове Родшер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57</dc:creator>
  <cp:lastModifiedBy>1</cp:lastModifiedBy>
  <cp:revision>166</cp:revision>
  <dcterms:created xsi:type="dcterms:W3CDTF">2024-01-16T22:43:21Z</dcterms:created>
  <dcterms:modified xsi:type="dcterms:W3CDTF">2025-04-07T05:43:24Z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2024-01-16T23:27:27Z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e948a766-23c9-4b72-a246-9e2440ccb94e</vt:lpwstr>
  </property>
  <property fmtid="{D5CDD505-2E9C-101B-9397-08002B2CF9AE}" pid="7" name="MSIP_Label_defa4170-0d19-0005-0004-bc88714345d2_ActionId">
    <vt:lpwstr>209007b0-f5e9-44fe-bbb4-bd406c20ce70</vt:lpwstr>
  </property>
  <property fmtid="{D5CDD505-2E9C-101B-9397-08002B2CF9AE}" pid="8" name="MSIP_Label_defa4170-0d19-0005-0004-bc88714345d2_ContentBits">
    <vt:lpwstr>0</vt:lpwstr>
  </property>
</Properties>
</file>