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media/image2.jpeg" ContentType="image/jpeg"/>
  <Override PartName="/ppt/media/image30.jpeg" ContentType="image/jpeg"/>
  <Override PartName="/ppt/media/image3.jpeg" ContentType="image/jpeg"/>
  <Override PartName="/ppt/media/image31.jpeg" ContentType="image/jpeg"/>
  <Override PartName="/ppt/media/image18.png" ContentType="image/png"/>
  <Override PartName="/ppt/media/image4.jpeg" ContentType="image/jpeg"/>
  <Override PartName="/ppt/media/image5.png" ContentType="image/png"/>
  <Override PartName="/ppt/media/image6.jpeg" ContentType="image/jpeg"/>
  <Override PartName="/ppt/media/image11.jpeg" ContentType="image/jpeg"/>
  <Override PartName="/ppt/media/image16.png" ContentType="image/png"/>
  <Override PartName="/ppt/media/image7.jpeg" ContentType="image/jpeg"/>
  <Override PartName="/ppt/media/image12.jpeg" ContentType="image/jpeg"/>
  <Override PartName="/ppt/media/image34.jpeg" ContentType="image/jpeg"/>
  <Override PartName="/ppt/media/image8.jpeg" ContentType="image/jpeg"/>
  <Override PartName="/ppt/media/image9.png" ContentType="image/png"/>
  <Override PartName="/ppt/media/image10.jpeg" ContentType="image/jpeg"/>
  <Override PartName="/ppt/media/image32.jpeg" ContentType="image/jpeg"/>
  <Override PartName="/ppt/media/image13.png" ContentType="image/png"/>
  <Override PartName="/ppt/media/image25.jpeg" ContentType="image/jpeg"/>
  <Override PartName="/ppt/media/image29.gif" ContentType="image/gif"/>
  <Override PartName="/ppt/media/image14.jpeg" ContentType="image/jpeg"/>
  <Override PartName="/ppt/media/image24.png" ContentType="image/png"/>
  <Override PartName="/ppt/media/image15.png" ContentType="image/png"/>
  <Override PartName="/ppt/media/image23.jpeg" ContentType="image/jpeg"/>
  <Override PartName="/ppt/media/image17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8.jpeg" ContentType="image/jpeg"/>
  <Override PartName="/ppt/media/image22.jpeg" ContentType="image/jpeg"/>
  <Override PartName="/ppt/media/image27.png" ContentType="image/png"/>
  <Override PartName="/ppt/media/image26.jpeg" ContentType="image/jpeg"/>
  <Override PartName="/ppt/media/image33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09D261-A5FB-4CF2-8F44-E301D3E7FCB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8E2016-1DB6-4FDD-8EB1-77B3CAEA675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0D92F9-6852-418C-81E5-74F7A4511E3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07F29E-DFC2-4F05-8F8C-1F874B000FF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FA982B3-529C-4555-9E4E-38ADD0A955A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806A36A-22F4-4587-B8F0-B83DEBF0CE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8756907-13D0-484B-8571-E43069C7F54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DDF70BE-3942-457E-853B-AD71139B64B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6DCB784-F17E-4964-9EA9-937E30E45F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96C477-50C3-41A8-AFAB-AB1C1098228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CDA316-5005-4495-AE79-0DE3A16C18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C0FE8C-3EF1-4769-BB30-04C315AE299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9BE21E8-EC02-470F-9A55-A629328D4F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445AC22-4DE6-4718-B06A-A500222EC68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D79512-CA2E-4A70-B19A-E970660B3C3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F40EA5-990D-4C11-AC86-FCA88AB928F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C7334EF-86D3-4CE1-B87C-BC55EBE4C66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548D991-9341-4E60-946C-73F797CA5F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FA941EA-DABC-476B-8648-D2F6B9F4EE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ED1E457-4D60-4EF2-AC2C-BAA0FFD2C4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4DBFDE8-7E6B-4359-AC68-2653AC544F1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4F35AAD-14F7-4031-BABE-5B11DC645F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19E7EF-34C7-4F25-9DF0-EDD1C338B1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742C705-9079-4F86-B9FE-A281F40071B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9B9F5CF-CD46-4638-9B49-C271E3C31F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3EA4EBA-EF3F-496E-9175-94D7A638E6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FA0A28C-5CAE-48EF-A884-28C2581852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CC78C38-DBB8-4B46-9CED-E0FBEEA07E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D18669E-07D5-4A5E-98F7-A75E04339A0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C2CFF53-30C7-4A39-82AE-27B98F0138A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1AECEE-5D9B-4066-869D-13164EBBD00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21C0C4-7052-43E5-A2CB-26520AC297F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6BB328-DACD-4084-B77B-ED3948F632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F6FF85-6909-4E3C-B642-E35EF816E7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DA12C2-6C8E-405D-BBA7-5B4B6B6C5E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FC1C23-9D30-4C55-B862-B2BAB2E275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4000" spc="-1" strike="noStrike" cap="all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8b8b8b"/>
                </a:solidFill>
                <a:latin typeface="Calibri"/>
              </a:rPr>
              <a:t>Образец текста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D342888-083D-4A8E-9564-E5E755D09E6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90B9888-B4C9-41C4-BD83-15C961B6CDA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97BE4A-0FF9-4779-98D1-CAD1F7D3C8B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9.gif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4" name="Прямоугольник 6"/>
          <p:cNvSpPr/>
          <p:nvPr/>
        </p:nvSpPr>
        <p:spPr>
          <a:xfrm>
            <a:off x="642960" y="500040"/>
            <a:ext cx="8072280" cy="16426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chemeClr val="dk1"/>
                </a:solidFill>
                <a:latin typeface="Comic Sans MS"/>
              </a:rPr>
              <a:t>«Повышение мотивации учащихся в начальной школе»</a:t>
            </a: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5" name="Прямоугольник 7"/>
          <p:cNvSpPr/>
          <p:nvPr/>
        </p:nvSpPr>
        <p:spPr>
          <a:xfrm>
            <a:off x="6143760" y="5786280"/>
            <a:ext cx="2214360" cy="7138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omic Sans MS"/>
              </a:rPr>
              <a:t>Зайцева Е.А.,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omic Sans MS"/>
              </a:rPr>
              <a:t>Акатова О.А.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6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AutoShape 1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AutoShape 1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15" descr="C:\Users\user\Desktop\РЕНТГЕН\1a86f5f97d559d86ee0ca6297ad0ec1a.jpg"/>
          <p:cNvPicPr/>
          <p:nvPr/>
        </p:nvPicPr>
        <p:blipFill>
          <a:blip r:embed="rId2"/>
          <a:srcRect l="0" t="0" r="0" b="5171"/>
          <a:stretch/>
        </p:blipFill>
        <p:spPr>
          <a:xfrm>
            <a:off x="642960" y="2286000"/>
            <a:ext cx="4571640" cy="433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68" name="Прямоугольник 2"/>
          <p:cNvSpPr/>
          <p:nvPr/>
        </p:nvSpPr>
        <p:spPr>
          <a:xfrm>
            <a:off x="928800" y="357120"/>
            <a:ext cx="7000560" cy="12139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chemeClr val="dk1"/>
                </a:solidFill>
                <a:latin typeface="Calibri"/>
              </a:rPr>
              <a:t>«Яркое пятно»</a:t>
            </a: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9" name="AutoShape 4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AutoShape 6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Picture 10" descr="https://avatars.mds.yandex.net/i?id=79f744de187866cbbb48b3cb8fe1a4ba_l-6217553-images-thumbs&amp;ref=rim&amp;n=13&amp;w=1280&amp;h=720"/>
          <p:cNvPicPr/>
          <p:nvPr/>
        </p:nvPicPr>
        <p:blipFill>
          <a:blip r:embed="rId2"/>
          <a:srcRect l="5167" t="16735" r="6354" b="4094"/>
          <a:stretch/>
        </p:blipFill>
        <p:spPr>
          <a:xfrm>
            <a:off x="500040" y="2286000"/>
            <a:ext cx="8143560" cy="409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4" name="Прямоугольник 2"/>
          <p:cNvSpPr/>
          <p:nvPr/>
        </p:nvSpPr>
        <p:spPr>
          <a:xfrm>
            <a:off x="1143000" y="357120"/>
            <a:ext cx="7000560" cy="12139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chemeClr val="dk1"/>
                </a:solidFill>
                <a:latin typeface="Calibri"/>
              </a:rPr>
              <a:t>«Великий круговорот жизни»</a:t>
            </a:r>
            <a:endParaRPr b="0" lang="ru-RU" sz="36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chemeClr val="dk1"/>
                </a:solidFill>
                <a:latin typeface="Calibri"/>
              </a:rPr>
              <a:t>Окружающий мир</a:t>
            </a:r>
            <a:endParaRPr b="0" lang="ru-RU" sz="3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5" name="AutoShape 4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AutoShape 6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8" name="Picture 2" descr="Picture background"/>
          <p:cNvPicPr/>
          <p:nvPr/>
        </p:nvPicPr>
        <p:blipFill>
          <a:blip r:embed="rId2"/>
          <a:stretch/>
        </p:blipFill>
        <p:spPr>
          <a:xfrm>
            <a:off x="785880" y="1928880"/>
            <a:ext cx="7857720" cy="441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80" name="Прямоугольник 2"/>
          <p:cNvSpPr/>
          <p:nvPr/>
        </p:nvSpPr>
        <p:spPr>
          <a:xfrm>
            <a:off x="1071360" y="428760"/>
            <a:ext cx="7071840" cy="14284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dk1"/>
                </a:solidFill>
                <a:latin typeface="Comic Sans MS"/>
              </a:rPr>
              <a:t>«Толстые и тонкие вопросы»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81" name="Picture 4" descr="Picture background"/>
          <p:cNvPicPr/>
          <p:nvPr/>
        </p:nvPicPr>
        <p:blipFill>
          <a:blip r:embed="rId2"/>
          <a:stretch/>
        </p:blipFill>
        <p:spPr>
          <a:xfrm>
            <a:off x="5500800" y="2714760"/>
            <a:ext cx="1932840" cy="357156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8" descr="Picture background"/>
          <p:cNvPicPr/>
          <p:nvPr/>
        </p:nvPicPr>
        <p:blipFill>
          <a:blip r:embed="rId3"/>
          <a:srcRect l="25156" t="0" r="23385" b="0"/>
          <a:stretch/>
        </p:blipFill>
        <p:spPr>
          <a:xfrm>
            <a:off x="1643040" y="2500200"/>
            <a:ext cx="3214440" cy="378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84" name="Прямоугольник 2"/>
          <p:cNvSpPr/>
          <p:nvPr/>
        </p:nvSpPr>
        <p:spPr>
          <a:xfrm>
            <a:off x="1143000" y="357120"/>
            <a:ext cx="7000560" cy="1571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chemeClr val="dk1"/>
                </a:solidFill>
                <a:latin typeface="Comic Sans MS"/>
              </a:rPr>
              <a:t>«Корзина идей»</a:t>
            </a:r>
            <a:endParaRPr b="0" lang="ru-RU" sz="54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85" name="Picture 2" descr="Picture background"/>
          <p:cNvPicPr/>
          <p:nvPr/>
        </p:nvPicPr>
        <p:blipFill>
          <a:blip r:embed="rId2"/>
          <a:stretch/>
        </p:blipFill>
        <p:spPr>
          <a:xfrm rot="1882800">
            <a:off x="6466680" y="3751920"/>
            <a:ext cx="2356920" cy="299988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4" descr="Picture background"/>
          <p:cNvPicPr/>
          <p:nvPr/>
        </p:nvPicPr>
        <p:blipFill>
          <a:blip r:embed="rId3"/>
          <a:stretch/>
        </p:blipFill>
        <p:spPr>
          <a:xfrm>
            <a:off x="2857320" y="3786120"/>
            <a:ext cx="3438720" cy="287892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2" descr="Picture background"/>
          <p:cNvPicPr/>
          <p:nvPr/>
        </p:nvPicPr>
        <p:blipFill>
          <a:blip r:embed="rId4"/>
          <a:stretch/>
        </p:blipFill>
        <p:spPr>
          <a:xfrm rot="21022800">
            <a:off x="495360" y="2086200"/>
            <a:ext cx="2110680" cy="268632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2" descr="Picture background"/>
          <p:cNvPicPr/>
          <p:nvPr/>
        </p:nvPicPr>
        <p:blipFill>
          <a:blip r:embed="rId5"/>
          <a:stretch/>
        </p:blipFill>
        <p:spPr>
          <a:xfrm rot="1482000">
            <a:off x="4715640" y="1816920"/>
            <a:ext cx="1627560" cy="207144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2" descr="Picture background"/>
          <p:cNvPicPr/>
          <p:nvPr/>
        </p:nvPicPr>
        <p:blipFill>
          <a:blip r:embed="rId6"/>
          <a:stretch/>
        </p:blipFill>
        <p:spPr>
          <a:xfrm>
            <a:off x="3357720" y="2500200"/>
            <a:ext cx="1356840" cy="172728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2" descr="Picture background"/>
          <p:cNvPicPr/>
          <p:nvPr/>
        </p:nvPicPr>
        <p:blipFill>
          <a:blip r:embed="rId7"/>
          <a:stretch/>
        </p:blipFill>
        <p:spPr>
          <a:xfrm rot="190200">
            <a:off x="6186600" y="2819160"/>
            <a:ext cx="1251360" cy="159264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2" descr="Picture background"/>
          <p:cNvPicPr/>
          <p:nvPr/>
        </p:nvPicPr>
        <p:blipFill>
          <a:blip r:embed="rId8"/>
          <a:stretch/>
        </p:blipFill>
        <p:spPr>
          <a:xfrm>
            <a:off x="357120" y="4643280"/>
            <a:ext cx="1504440" cy="191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2" descr="Picture background"/>
          <p:cNvPicPr/>
          <p:nvPr/>
        </p:nvPicPr>
        <p:blipFill>
          <a:blip r:embed="rId2"/>
          <a:srcRect l="4653" t="21247" r="3099" b="0"/>
          <a:stretch/>
        </p:blipFill>
        <p:spPr>
          <a:xfrm>
            <a:off x="0" y="1571760"/>
            <a:ext cx="9143640" cy="371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95" name="Прямоугольник 2"/>
          <p:cNvSpPr/>
          <p:nvPr/>
        </p:nvSpPr>
        <p:spPr>
          <a:xfrm>
            <a:off x="1214280" y="357120"/>
            <a:ext cx="6429240" cy="1499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chemeClr val="dk1"/>
                </a:solidFill>
                <a:latin typeface="Comic Sans MS"/>
              </a:rPr>
              <a:t>«Кубик Блума»</a:t>
            </a:r>
            <a:endParaRPr b="0" lang="ru-RU" sz="5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6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7" name="Picture 6" descr="Picture background"/>
          <p:cNvPicPr/>
          <p:nvPr/>
        </p:nvPicPr>
        <p:blipFill>
          <a:blip r:embed="rId2"/>
          <a:stretch/>
        </p:blipFill>
        <p:spPr>
          <a:xfrm>
            <a:off x="1571760" y="2214720"/>
            <a:ext cx="5752800" cy="406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99" name="Прямоугольник 2"/>
          <p:cNvSpPr/>
          <p:nvPr/>
        </p:nvSpPr>
        <p:spPr>
          <a:xfrm>
            <a:off x="1714320" y="785880"/>
            <a:ext cx="5714640" cy="14284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chemeClr val="dk1"/>
                </a:solidFill>
                <a:latin typeface="Comic Sans MS"/>
              </a:rPr>
              <a:t>Игры</a:t>
            </a:r>
            <a:endParaRPr b="0" lang="ru-RU" sz="66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00" name="Picture 2" descr="Picture background"/>
          <p:cNvPicPr/>
          <p:nvPr/>
        </p:nvPicPr>
        <p:blipFill>
          <a:blip r:embed="rId2"/>
          <a:stretch/>
        </p:blipFill>
        <p:spPr>
          <a:xfrm>
            <a:off x="0" y="2786040"/>
            <a:ext cx="9215280" cy="307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" descr="Picture background"/>
          <p:cNvPicPr/>
          <p:nvPr/>
        </p:nvPicPr>
        <p:blipFill>
          <a:blip r:embed="rId2"/>
          <a:stretch/>
        </p:blipFill>
        <p:spPr>
          <a:xfrm>
            <a:off x="1071360" y="1857240"/>
            <a:ext cx="6929280" cy="4797360"/>
          </a:xfrm>
          <a:prstGeom prst="rect">
            <a:avLst/>
          </a:prstGeom>
          <a:ln w="0">
            <a:noFill/>
          </a:ln>
        </p:spPr>
      </p:pic>
      <p:sp>
        <p:nvSpPr>
          <p:cNvPr id="203" name="Скругленный прямоугольник 7"/>
          <p:cNvSpPr/>
          <p:nvPr/>
        </p:nvSpPr>
        <p:spPr>
          <a:xfrm>
            <a:off x="1428840" y="285840"/>
            <a:ext cx="6286320" cy="135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omic Sans MS"/>
              </a:rPr>
              <a:t>«Классификация»</a:t>
            </a: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05" name="Скругленный прямоугольник 2"/>
          <p:cNvSpPr/>
          <p:nvPr/>
        </p:nvSpPr>
        <p:spPr>
          <a:xfrm>
            <a:off x="1500120" y="285840"/>
            <a:ext cx="6071760" cy="1285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chemeClr val="dk1"/>
                </a:solidFill>
                <a:latin typeface="Comic Sans MS"/>
              </a:rPr>
              <a:t>Игры-тренинги</a:t>
            </a: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06" name="Picture 2" descr="Picture background"/>
          <p:cNvPicPr/>
          <p:nvPr/>
        </p:nvPicPr>
        <p:blipFill>
          <a:blip r:embed="rId2"/>
          <a:srcRect l="4162" t="7679" r="6307" b="20139"/>
          <a:stretch/>
        </p:blipFill>
        <p:spPr>
          <a:xfrm>
            <a:off x="214200" y="2714760"/>
            <a:ext cx="6143400" cy="3714480"/>
          </a:xfrm>
          <a:prstGeom prst="rect">
            <a:avLst/>
          </a:prstGeom>
          <a:ln w="0">
            <a:noFill/>
          </a:ln>
        </p:spPr>
      </p:pic>
      <p:sp>
        <p:nvSpPr>
          <p:cNvPr id="207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AutoShape 1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AutoShape 1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3" name="Picture 16" descr="Picture background"/>
          <p:cNvPicPr/>
          <p:nvPr/>
        </p:nvPicPr>
        <p:blipFill>
          <a:blip r:embed="rId3"/>
          <a:stretch/>
        </p:blipFill>
        <p:spPr>
          <a:xfrm>
            <a:off x="6286680" y="1714320"/>
            <a:ext cx="2856960" cy="425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15" name="Прямоугольник 2"/>
          <p:cNvSpPr/>
          <p:nvPr/>
        </p:nvSpPr>
        <p:spPr>
          <a:xfrm>
            <a:off x="1857240" y="428760"/>
            <a:ext cx="5214600" cy="1356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chemeClr val="dk1"/>
                </a:solidFill>
                <a:latin typeface="Comic Sans MS"/>
              </a:rPr>
              <a:t>«</a:t>
            </a:r>
            <a:r>
              <a:rPr b="1" lang="ru-RU" sz="5400" spc="-1" strike="noStrike">
                <a:solidFill>
                  <a:schemeClr val="dk1"/>
                </a:solidFill>
                <a:latin typeface="Comic Sans MS"/>
              </a:rPr>
              <a:t>Фантазёр»</a:t>
            </a:r>
            <a:endParaRPr b="0" lang="ru-RU" sz="54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16" name="Picture 2" descr="Picture background"/>
          <p:cNvPicPr/>
          <p:nvPr/>
        </p:nvPicPr>
        <p:blipFill>
          <a:blip r:embed="rId2"/>
          <a:stretch/>
        </p:blipFill>
        <p:spPr>
          <a:xfrm>
            <a:off x="1714320" y="2000160"/>
            <a:ext cx="5571720" cy="449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2" descr="Picture background"/>
          <p:cNvPicPr/>
          <p:nvPr/>
        </p:nvPicPr>
        <p:blipFill>
          <a:blip r:embed="rId2"/>
          <a:stretch/>
        </p:blipFill>
        <p:spPr>
          <a:xfrm>
            <a:off x="357120" y="642960"/>
            <a:ext cx="8502840" cy="56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18" name="Прямоугольник 2"/>
          <p:cNvSpPr/>
          <p:nvPr/>
        </p:nvSpPr>
        <p:spPr>
          <a:xfrm>
            <a:off x="1500120" y="357120"/>
            <a:ext cx="6071760" cy="14284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chemeClr val="dk1"/>
                </a:solidFill>
                <a:latin typeface="Comic Sans MS"/>
              </a:rPr>
              <a:t>«Игра с мячом»</a:t>
            </a: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19" name="Picture 2" descr="Picture background"/>
          <p:cNvPicPr/>
          <p:nvPr/>
        </p:nvPicPr>
        <p:blipFill>
          <a:blip r:embed="rId2"/>
          <a:stretch/>
        </p:blipFill>
        <p:spPr>
          <a:xfrm>
            <a:off x="1500120" y="1928880"/>
            <a:ext cx="6143400" cy="460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21" name="Прямоугольник 2"/>
          <p:cNvSpPr/>
          <p:nvPr/>
        </p:nvSpPr>
        <p:spPr>
          <a:xfrm>
            <a:off x="1357200" y="357120"/>
            <a:ext cx="6500520" cy="1285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dk1"/>
                </a:solidFill>
                <a:latin typeface="Comic Sans MS"/>
              </a:rPr>
              <a:t>Работа в парах и группах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22" name="Picture 2" descr="Picture background"/>
          <p:cNvPicPr/>
          <p:nvPr/>
        </p:nvPicPr>
        <p:blipFill>
          <a:blip r:embed="rId2"/>
          <a:srcRect l="24261" t="7847" r="23858" b="4776"/>
          <a:stretch/>
        </p:blipFill>
        <p:spPr>
          <a:xfrm>
            <a:off x="1785960" y="1857240"/>
            <a:ext cx="5434920" cy="471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24" name="Скругленный прямоугольник 2"/>
          <p:cNvSpPr/>
          <p:nvPr/>
        </p:nvSpPr>
        <p:spPr>
          <a:xfrm>
            <a:off x="1214280" y="357120"/>
            <a:ext cx="6643440" cy="1428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chemeClr val="dk1"/>
                </a:solidFill>
                <a:latin typeface="Comic Sans MS"/>
              </a:rPr>
              <a:t>Использование ИКТ</a:t>
            </a:r>
            <a:r>
              <a:rPr b="0" lang="ru-RU" sz="3600" spc="-1" strike="noStrike">
                <a:solidFill>
                  <a:schemeClr val="dk1"/>
                </a:solidFill>
                <a:latin typeface="Comic Sans MS"/>
              </a:rPr>
              <a:t> </a:t>
            </a:r>
            <a:endParaRPr b="0" lang="ru-RU" sz="36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25" name="Picture 2" descr="Picture background"/>
          <p:cNvPicPr/>
          <p:nvPr/>
        </p:nvPicPr>
        <p:blipFill>
          <a:blip r:embed="rId2"/>
          <a:stretch/>
        </p:blipFill>
        <p:spPr>
          <a:xfrm>
            <a:off x="1428840" y="2000160"/>
            <a:ext cx="6095520" cy="45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27" name="Прямоугольник 2"/>
          <p:cNvSpPr/>
          <p:nvPr/>
        </p:nvSpPr>
        <p:spPr>
          <a:xfrm>
            <a:off x="1071360" y="285840"/>
            <a:ext cx="6929280" cy="11426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chemeClr val="dk1"/>
                </a:solidFill>
                <a:latin typeface="Comic Sans MS"/>
              </a:rPr>
              <a:t>Творческий подход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28" name="Picture 2" descr="Picture background"/>
          <p:cNvPicPr/>
          <p:nvPr/>
        </p:nvPicPr>
        <p:blipFill>
          <a:blip r:embed="rId2"/>
          <a:stretch/>
        </p:blipFill>
        <p:spPr>
          <a:xfrm>
            <a:off x="571320" y="1785960"/>
            <a:ext cx="8072280" cy="454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30" name="Прямоугольник 2"/>
          <p:cNvSpPr/>
          <p:nvPr/>
        </p:nvSpPr>
        <p:spPr>
          <a:xfrm>
            <a:off x="928800" y="357120"/>
            <a:ext cx="7286400" cy="1571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chemeClr val="dk1"/>
                </a:solidFill>
                <a:latin typeface="Comic Sans MS"/>
              </a:rPr>
              <a:t>Проектный метод обучения</a:t>
            </a:r>
            <a:r>
              <a:rPr b="0" lang="ru-RU" sz="4000" spc="-1" strike="noStrike">
                <a:solidFill>
                  <a:schemeClr val="dk1"/>
                </a:solidFill>
                <a:latin typeface="Comic Sans MS"/>
              </a:rPr>
              <a:t> </a:t>
            </a: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31" name="Picture 2" descr="Picture background"/>
          <p:cNvPicPr/>
          <p:nvPr/>
        </p:nvPicPr>
        <p:blipFill>
          <a:blip r:embed="rId2"/>
          <a:stretch/>
        </p:blipFill>
        <p:spPr>
          <a:xfrm>
            <a:off x="2500200" y="2357280"/>
            <a:ext cx="4071600" cy="407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4" descr="Picture background"/>
          <p:cNvPicPr/>
          <p:nvPr/>
        </p:nvPicPr>
        <p:blipFill>
          <a:blip r:embed="rId2"/>
          <a:srcRect l="18297" t="15477" r="11833" b="10712"/>
          <a:stretch/>
        </p:blipFill>
        <p:spPr>
          <a:xfrm>
            <a:off x="500040" y="357120"/>
            <a:ext cx="8214840" cy="606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2" descr="Picture background"/>
          <p:cNvPicPr/>
          <p:nvPr/>
        </p:nvPicPr>
        <p:blipFill>
          <a:blip r:embed="rId2"/>
          <a:stretch/>
        </p:blipFill>
        <p:spPr>
          <a:xfrm>
            <a:off x="428760" y="785880"/>
            <a:ext cx="8357760" cy="522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2" descr="Picture background"/>
          <p:cNvPicPr/>
          <p:nvPr/>
        </p:nvPicPr>
        <p:blipFill>
          <a:blip r:embed="rId2"/>
          <a:stretch/>
        </p:blipFill>
        <p:spPr>
          <a:xfrm>
            <a:off x="1500120" y="642960"/>
            <a:ext cx="6214680" cy="621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0" name="Прямоугольник 4"/>
          <p:cNvSpPr/>
          <p:nvPr/>
        </p:nvSpPr>
        <p:spPr>
          <a:xfrm>
            <a:off x="714240" y="1928880"/>
            <a:ext cx="7929360" cy="18568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dk1"/>
                </a:solidFill>
                <a:latin typeface="Comic Sans MS"/>
              </a:rPr>
              <a:t>«Можно   привести  коня  к  водопою,  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dk1"/>
                </a:solidFill>
                <a:latin typeface="Comic Sans MS"/>
              </a:rPr>
              <a:t>но   заставить  его  напиться  нельзя»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41" name="Picture 47" descr="Picture background"/>
          <p:cNvPicPr/>
          <p:nvPr/>
        </p:nvPicPr>
        <p:blipFill>
          <a:blip r:embed="rId2"/>
          <a:srcRect l="22911" t="7998" r="23089" b="5998"/>
          <a:stretch/>
        </p:blipFill>
        <p:spPr>
          <a:xfrm>
            <a:off x="0" y="3839760"/>
            <a:ext cx="3571560" cy="301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3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Picture 12" descr="https://avatars.mds.yandex.net/i?id=1cc092ca6a59a78a4416958e7744a312_l-4259532-images-thumbs&amp;ref=rim&amp;n=13&amp;w=1000&amp;h=1000"/>
          <p:cNvPicPr/>
          <p:nvPr/>
        </p:nvPicPr>
        <p:blipFill>
          <a:blip r:embed="rId2"/>
          <a:stretch/>
        </p:blipFill>
        <p:spPr>
          <a:xfrm>
            <a:off x="1143000" y="0"/>
            <a:ext cx="6857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9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Picture 12" descr="Picture background"/>
          <p:cNvPicPr/>
          <p:nvPr/>
        </p:nvPicPr>
        <p:blipFill>
          <a:blip r:embed="rId2"/>
          <a:srcRect l="2953" t="3819" r="4094" b="2034"/>
          <a:stretch/>
        </p:blipFill>
        <p:spPr>
          <a:xfrm>
            <a:off x="2786040" y="2746440"/>
            <a:ext cx="3500280" cy="4111200"/>
          </a:xfrm>
          <a:prstGeom prst="rect">
            <a:avLst/>
          </a:prstGeom>
          <a:ln w="0">
            <a:noFill/>
          </a:ln>
        </p:spPr>
      </p:pic>
      <p:sp>
        <p:nvSpPr>
          <p:cNvPr id="155" name="Облако 8"/>
          <p:cNvSpPr/>
          <p:nvPr/>
        </p:nvSpPr>
        <p:spPr>
          <a:xfrm>
            <a:off x="285840" y="285840"/>
            <a:ext cx="2428560" cy="1499760"/>
          </a:xfrm>
          <a:prstGeom prst="cloud">
            <a:avLst/>
          </a:prstGeom>
          <a:solidFill>
            <a:srgbClr val="ffffff"/>
          </a:solidFill>
          <a:ln>
            <a:solidFill>
              <a:srgbClr val="0070c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Урок-путешествие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6" name="Облако 9"/>
          <p:cNvSpPr/>
          <p:nvPr/>
        </p:nvSpPr>
        <p:spPr>
          <a:xfrm>
            <a:off x="6572160" y="214200"/>
            <a:ext cx="2356920" cy="1571400"/>
          </a:xfrm>
          <a:prstGeom prst="cloud">
            <a:avLst/>
          </a:prstGeom>
          <a:solidFill>
            <a:srgbClr val="ffffff"/>
          </a:solidFill>
          <a:ln>
            <a:solidFill>
              <a:srgbClr val="0070c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Сюжетные уроки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7" name="Облако 12"/>
          <p:cNvSpPr/>
          <p:nvPr/>
        </p:nvSpPr>
        <p:spPr>
          <a:xfrm>
            <a:off x="285840" y="2786040"/>
            <a:ext cx="2356920" cy="1499760"/>
          </a:xfrm>
          <a:prstGeom prst="cloud">
            <a:avLst/>
          </a:prstGeom>
          <a:solidFill>
            <a:srgbClr val="ffffff"/>
          </a:solidFill>
          <a:ln>
            <a:solidFill>
              <a:srgbClr val="0070c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Урок-игра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8" name="Облако 13"/>
          <p:cNvSpPr/>
          <p:nvPr/>
        </p:nvSpPr>
        <p:spPr>
          <a:xfrm>
            <a:off x="6286680" y="2357280"/>
            <a:ext cx="2571480" cy="1499760"/>
          </a:xfrm>
          <a:prstGeom prst="cloud">
            <a:avLst/>
          </a:prstGeom>
          <a:solidFill>
            <a:srgbClr val="ffffff"/>
          </a:solidFill>
          <a:ln>
            <a:solidFill>
              <a:srgbClr val="0070c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Урок-викторина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9" name="Облако 14"/>
          <p:cNvSpPr/>
          <p:nvPr/>
        </p:nvSpPr>
        <p:spPr>
          <a:xfrm>
            <a:off x="3071880" y="714240"/>
            <a:ext cx="2428560" cy="1714320"/>
          </a:xfrm>
          <a:prstGeom prst="cloud">
            <a:avLst/>
          </a:prstGeom>
          <a:solidFill>
            <a:srgbClr val="ffffff"/>
          </a:solidFill>
          <a:ln>
            <a:solidFill>
              <a:srgbClr val="0070c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Урок-исследование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0" name="Облако 15"/>
          <p:cNvSpPr/>
          <p:nvPr/>
        </p:nvSpPr>
        <p:spPr>
          <a:xfrm>
            <a:off x="214200" y="5072040"/>
            <a:ext cx="2428560" cy="1356840"/>
          </a:xfrm>
          <a:prstGeom prst="cloud">
            <a:avLst/>
          </a:prstGeom>
          <a:solidFill>
            <a:srgbClr val="ffffff"/>
          </a:solidFill>
          <a:ln>
            <a:solidFill>
              <a:srgbClr val="0070c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Сказочные персонажи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1" name="Облако 16"/>
          <p:cNvSpPr/>
          <p:nvPr/>
        </p:nvSpPr>
        <p:spPr>
          <a:xfrm>
            <a:off x="6500880" y="4929120"/>
            <a:ext cx="2356920" cy="1499760"/>
          </a:xfrm>
          <a:prstGeom prst="cloud">
            <a:avLst/>
          </a:prstGeom>
          <a:solidFill>
            <a:srgbClr val="ffffff"/>
          </a:solidFill>
          <a:ln>
            <a:solidFill>
              <a:srgbClr val="0070c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Игровая деятельность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2" descr="Picture background"/>
          <p:cNvPicPr/>
          <p:nvPr/>
        </p:nvPicPr>
        <p:blipFill>
          <a:blip r:embed="rId2"/>
          <a:stretch/>
        </p:blipFill>
        <p:spPr>
          <a:xfrm>
            <a:off x="0" y="-495360"/>
            <a:ext cx="9276840" cy="735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Picture background"/>
          <p:cNvPicPr/>
          <p:nvPr/>
        </p:nvPicPr>
        <p:blipFill>
          <a:blip r:embed="rId1"/>
          <a:srcRect l="0" t="1875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65" name="Прямоугольник 2"/>
          <p:cNvSpPr/>
          <p:nvPr/>
        </p:nvSpPr>
        <p:spPr>
          <a:xfrm>
            <a:off x="4357800" y="1928880"/>
            <a:ext cx="4357440" cy="29998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chemeClr val="dk1"/>
                </a:solidFill>
                <a:latin typeface="Comic Sans MS"/>
              </a:rPr>
              <a:t>Какие же приёмы использовать?</a:t>
            </a: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66" name="Picture 2" descr="Picture background"/>
          <p:cNvPicPr/>
          <p:nvPr/>
        </p:nvPicPr>
        <p:blipFill>
          <a:blip r:embed="rId2"/>
          <a:srcRect l="5061" t="5061" r="5061" b="3795"/>
          <a:stretch/>
        </p:blipFill>
        <p:spPr>
          <a:xfrm>
            <a:off x="285840" y="1785960"/>
            <a:ext cx="3714480" cy="376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Application>Редактор_презентаций/2.6.0.0$Windows_X86_64 LibreOffice_project/6a029956ed5ae9ee93d1d306b34e090ff774c563</Application>
  <AppVersion>15.0000</AppVersion>
  <Words>116</Words>
  <Paragraphs>33</Paragraphs>
  <Company>Reanimator Extreme Edition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2025-02-22T11:47:46Z</dcterms:created>
  <dc:creator>user</dc:creator>
  <dc:description/>
  <dc:language>ru-RU</dc:language>
  <cp:lastModifiedBy/>
  <dcterms:modified xsi:type="dcterms:W3CDTF">2025-02-24T09:27:20Z</dcterms:modified>
  <cp:revision>17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27</vt:i4>
  </property>
</Properties>
</file>