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2" r:id="rId2"/>
    <p:sldId id="269" r:id="rId3"/>
    <p:sldId id="270" r:id="rId4"/>
    <p:sldId id="263" r:id="rId5"/>
    <p:sldId id="271" r:id="rId6"/>
    <p:sldId id="265" r:id="rId7"/>
    <p:sldId id="273" r:id="rId8"/>
    <p:sldId id="272" r:id="rId9"/>
    <p:sldId id="266" r:id="rId10"/>
    <p:sldId id="277" r:id="rId11"/>
    <p:sldId id="278" r:id="rId12"/>
    <p:sldId id="26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47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2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39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9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8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7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0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2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8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9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0A4B-AF2A-4680-817D-A3A8615AAD3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D80BFB-F797-42F8-A4DF-B2E3DE68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lter.ru/glossary/oshhushhenij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alter.ru/glossary/indivi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1983178" y="154379"/>
            <a:ext cx="9531487" cy="35150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   </a:t>
            </a:r>
          </a:p>
          <a:p>
            <a:pPr algn="ctr"/>
            <a:r>
              <a:rPr lang="ru-RU" sz="12800" b="1" dirty="0"/>
              <a:t>  </a:t>
            </a:r>
            <a:r>
              <a:rPr lang="ru-RU" sz="6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Муниципальное автономное учреждение дополнительного образования</a:t>
            </a:r>
            <a:br>
              <a:rPr lang="ru-RU" sz="6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6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Центр внешкольной работы «Подросток»</a:t>
            </a:r>
          </a:p>
          <a:p>
            <a:pPr algn="ctr"/>
            <a:endParaRPr lang="ru-RU" sz="6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600" b="1" dirty="0">
                <a:latin typeface="Calibri" panose="020F0502020204030204" pitchFamily="34" charset="0"/>
                <a:cs typeface="Calibri" panose="020F0502020204030204" pitchFamily="34" charset="0"/>
              </a:rPr>
              <a:t>ГОРОДСКОЕ МЕТОДИЧЕСКОЕ   ОБЪЕДИНЕНИЕ</a:t>
            </a:r>
          </a:p>
          <a:p>
            <a:pPr algn="ctr"/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«Мультимодальное обучение в дополнительном образовании: понятие, основные принципы и методы»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4917672" y="4300352"/>
            <a:ext cx="6626431" cy="1729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9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Ванюшкина Татьяна Ивановна</a:t>
            </a:r>
            <a:endParaRPr lang="en-US" sz="9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 дополнительного образования ДОЦ «Буратино»</a:t>
            </a:r>
          </a:p>
          <a:p>
            <a:pPr algn="ctr"/>
            <a:r>
              <a:rPr lang="ru-RU" sz="6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МАУДО «ЦВР «Подросток» </a:t>
            </a:r>
          </a:p>
          <a:p>
            <a:pPr marL="0" indent="0" algn="ctr">
              <a:buNone/>
            </a:pPr>
            <a:r>
              <a:rPr lang="ru-RU" sz="6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Оренбург, 2025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F325B-1730-406E-BF58-76D99167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3716" r="12490" b="45488"/>
          <a:stretch/>
        </p:blipFill>
        <p:spPr>
          <a:xfrm>
            <a:off x="1956972" y="3313602"/>
            <a:ext cx="2960700" cy="301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8D2F05-EFA5-462C-8F78-BB1904CF8E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13" y="336001"/>
            <a:ext cx="1306286" cy="1320800"/>
          </a:xfrm>
          <a:prstGeom prst="rect">
            <a:avLst/>
          </a:prstGeom>
        </p:spPr>
      </p:pic>
      <p:pic>
        <p:nvPicPr>
          <p:cNvPr id="11" name="Picture 2" descr="C:\Users\Татьяна\Desktop\мояработа\ФЛАГМАНЫ образования\Для презентации\MabSv99xQME.jpg">
            <a:extLst>
              <a:ext uri="{FF2B5EF4-FFF2-40B4-BE49-F238E27FC236}">
                <a16:creationId xmlns:a16="http://schemas.microsoft.com/office/drawing/2014/main" id="{57D6041A-A38C-4843-A0DB-50A6B791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94" y="311124"/>
            <a:ext cx="1269340" cy="12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808352" y="363343"/>
            <a:ext cx="7766936" cy="1134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МЕТОДЫ </a:t>
            </a:r>
            <a:b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мультимодального обучения </a:t>
            </a:r>
          </a:p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1751308" y="1946888"/>
            <a:ext cx="9690314" cy="3493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различных типов материалов: текстовых, аудио- и видеоматериалов. Каждый из них предоставляет информацию в различной форме, что помогает достичь большей понятности и доступности для разных типов учащихся.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Комбинирование различных методик для стимуляции всех чувств учащихся: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презентации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наглядные пособия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видеоуроки с интерактивными заданиями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дидактические и ролевые игры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4" y="449349"/>
            <a:ext cx="1568672" cy="12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646">
            <a:off x="1772871" y="1539934"/>
            <a:ext cx="3588504" cy="215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1859796" y="413985"/>
            <a:ext cx="9936861" cy="1134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МЕТОДЫ МУЛЬТИМОДАЛЬНОГО ОБУЧЕНИЯ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399">
            <a:off x="4880659" y="3932101"/>
            <a:ext cx="3528621" cy="263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93" y="4055071"/>
            <a:ext cx="3588504" cy="239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06" y="3889896"/>
            <a:ext cx="3408956" cy="239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7"/>
          <a:stretch/>
        </p:blipFill>
        <p:spPr>
          <a:xfrm rot="580971">
            <a:off x="5718426" y="1356420"/>
            <a:ext cx="2618996" cy="256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524">
            <a:off x="8445157" y="1617637"/>
            <a:ext cx="3169841" cy="21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21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808352" y="363343"/>
            <a:ext cx="7766936" cy="1134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МЕТОДЫ </a:t>
            </a:r>
            <a:b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мультимодального обучения</a:t>
            </a:r>
          </a:p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2119857" y="1977885"/>
            <a:ext cx="9143925" cy="2148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технологий, таких как виртуальная реальность или дополненная реальность. Они позволяют создавать интерактивные среды, где учащиеся могут взаимодействовать с объектами и явлениями изучаемого материала. Это делает процесс обучения более увлекательным и запоминающимся.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763">
            <a:off x="795667" y="4199490"/>
            <a:ext cx="3222431" cy="21482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81" y="379411"/>
            <a:ext cx="1568672" cy="1232907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7" y="460332"/>
            <a:ext cx="1644149" cy="10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306">
            <a:off x="3595841" y="4294676"/>
            <a:ext cx="2850639" cy="2137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185">
            <a:off x="6286804" y="4277365"/>
            <a:ext cx="3504937" cy="1973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260">
            <a:off x="8901439" y="4396026"/>
            <a:ext cx="3347696" cy="18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6270171" y="1554470"/>
            <a:ext cx="5308269" cy="3278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F6B96D-0F1A-4263-B84F-346C7C1AF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9576" r="52835" b="24922"/>
          <a:stretch/>
        </p:blipFill>
        <p:spPr>
          <a:xfrm>
            <a:off x="1863848" y="1147665"/>
            <a:ext cx="4180114" cy="456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1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3C6A405-DE16-4939-B783-F54E5DB2E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808352" y="363343"/>
            <a:ext cx="7766936" cy="1134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2844955" y="1390741"/>
            <a:ext cx="7693730" cy="515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357119-8406-4B6B-AA29-6D8BA7C3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27178" r="3261" b="7000"/>
          <a:stretch/>
        </p:blipFill>
        <p:spPr>
          <a:xfrm>
            <a:off x="2972532" y="2678601"/>
            <a:ext cx="6697417" cy="365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5B275F-8849-426B-A14E-679FC8978780}"/>
              </a:ext>
            </a:extLst>
          </p:cNvPr>
          <p:cNvSpPr txBox="1"/>
          <p:nvPr/>
        </p:nvSpPr>
        <p:spPr>
          <a:xfrm>
            <a:off x="1745747" y="585481"/>
            <a:ext cx="10153327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ТЕОРИЯ МУЛЬТИМОДАЛЬНОГО ОБУЧЕНИЯ </a:t>
            </a: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 Р.Э. Майер, утверждает, что взаимодействие визуальных и аудио-эффектов под управлением интерактивного программного обеспечения будет происходить эффективней, если вербальный и визуальный учебный материал представляется синхронно.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6FFA64-9E27-4146-B7CE-4B10956E0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02" y="5097713"/>
            <a:ext cx="1568672" cy="12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7766936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771749" y="256647"/>
            <a:ext cx="7766936" cy="1134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2844955" y="1390741"/>
            <a:ext cx="7693730" cy="515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982CC-0C04-450E-A026-39C48CD54832}"/>
              </a:ext>
            </a:extLst>
          </p:cNvPr>
          <p:cNvSpPr txBox="1"/>
          <p:nvPr/>
        </p:nvSpPr>
        <p:spPr>
          <a:xfrm>
            <a:off x="1653316" y="485620"/>
            <a:ext cx="10269510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МУЛЬТИМОДАЛЬНАЯ СТРАТЕГИЯ ОБУЧЕНИЯ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C0C2B-4B14-4970-BB12-513C67062F88}"/>
              </a:ext>
            </a:extLst>
          </p:cNvPr>
          <p:cNvSpPr txBox="1"/>
          <p:nvPr/>
        </p:nvSpPr>
        <p:spPr>
          <a:xfrm>
            <a:off x="2263373" y="1443720"/>
            <a:ext cx="898292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возможность выбора двух, трех или четырех модальностей для взаимодействия с другими людьми.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04E1F2-C011-47AE-9D8B-57AB540D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4448" r="6673" b="37580"/>
          <a:stretch/>
        </p:blipFill>
        <p:spPr>
          <a:xfrm>
            <a:off x="2207132" y="2840631"/>
            <a:ext cx="9095412" cy="320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1893044" y="141118"/>
            <a:ext cx="9685421" cy="2380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ОПРОСНИК     VARK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разработанный Нилом Флемингом, новозеландским педагогом, разделяет учащихся на  четыре основных типа: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6583003" y="4594037"/>
            <a:ext cx="5256071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55C9187-22A4-4405-AEB8-059177D8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1" y="2521502"/>
            <a:ext cx="3813666" cy="393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7513B4-0AF6-470D-8850-9EF8E02C15E4}"/>
              </a:ext>
            </a:extLst>
          </p:cNvPr>
          <p:cNvSpPr txBox="1"/>
          <p:nvPr/>
        </p:nvSpPr>
        <p:spPr>
          <a:xfrm>
            <a:off x="6016831" y="2794570"/>
            <a:ext cx="5916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визуальный (картинки, видео,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инфографии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аудиальный (подкасты, лекции)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чтение, письмо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кинестетический (практические задания) 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D121A-DEC2-4625-8699-A43079155609}"/>
              </a:ext>
            </a:extLst>
          </p:cNvPr>
          <p:cNvSpPr txBox="1"/>
          <p:nvPr/>
        </p:nvSpPr>
        <p:spPr>
          <a:xfrm>
            <a:off x="6003281" y="4677623"/>
            <a:ext cx="3813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Нил Флеминг – новозеландский педагог </a:t>
            </a:r>
          </a:p>
          <a:p>
            <a:r>
              <a:rPr lang="ru-RU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19.10.1939 – 16.06.2022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981A15-07E7-476B-BB08-188484926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9576" r="52835" b="24922"/>
          <a:stretch/>
        </p:blipFill>
        <p:spPr>
          <a:xfrm>
            <a:off x="10194999" y="4511980"/>
            <a:ext cx="1403196" cy="153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47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757" y="5449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700069" y="379411"/>
            <a:ext cx="7766936" cy="486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800" b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1507831" y="493982"/>
            <a:ext cx="8955766" cy="5051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9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МОДАЛЬНОСТИ </a:t>
            </a:r>
            <a:r>
              <a:rPr lang="ru-RU" sz="3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—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качественные характеристики 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ощущений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формируют восприятие 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индивидом</a:t>
            </a:r>
            <a:r>
              <a:rPr lang="ru-RU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предметов и явлений. Можно представить модальность как каналы, через которые человек воспринимает информацию о мире вокруг себя.</a:t>
            </a:r>
          </a:p>
          <a:p>
            <a:pPr marL="0" indent="0" algn="just">
              <a:buNone/>
            </a:pPr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/>
            <a:r>
              <a:rPr lang="ru-RU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9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МУЛЬТИМОДАЛЬНОСТЬ</a:t>
            </a:r>
            <a:r>
              <a:rPr lang="ru-RU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термин, определяющий использование звуковых, визуальных и тактильных способов передачи информации. 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280063" y="340638"/>
            <a:ext cx="8250042" cy="1199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МУЛЬТИМОДАЛЬНАЯ ПЕДАГОГИКА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1805050" y="1175322"/>
            <a:ext cx="9163582" cy="10912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 совмещение различных форматов подачи учебной информации педагогом.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87F59-BA51-463A-9EAB-178545C3D233}"/>
              </a:ext>
            </a:extLst>
          </p:cNvPr>
          <p:cNvSpPr txBox="1"/>
          <p:nvPr/>
        </p:nvSpPr>
        <p:spPr>
          <a:xfrm>
            <a:off x="2615640" y="3138737"/>
            <a:ext cx="7914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 МУЛЬТИМОДАЛЬНОЙ ПЕДАГОГИКИ: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45D2B-45CE-44E1-9AC2-5222C28CE871}"/>
              </a:ext>
            </a:extLst>
          </p:cNvPr>
          <p:cNvSpPr txBox="1"/>
          <p:nvPr/>
        </p:nvSpPr>
        <p:spPr>
          <a:xfrm>
            <a:off x="2540430" y="3958471"/>
            <a:ext cx="842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облегчение и улучшение качества усвоения обучающимися новой информации посредством её подачи в различных форматах восприятия и повышении за счёт этого интереса самих обучающихся к новому материалу.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4A9F5A-3C0A-4BDE-9799-4381336C7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74" y="1957649"/>
            <a:ext cx="1469711" cy="11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2055417" y="510640"/>
            <a:ext cx="9226141" cy="6365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ПРИМЕРЫ ИСПОЛЬЗОВАНИЯ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600" b="1" dirty="0">
                <a:ln w="6350">
                  <a:noFill/>
                </a:ln>
                <a:solidFill>
                  <a:schemeClr val="accen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элементов мультимодальной педагогики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600" b="1" dirty="0">
                <a:ln w="6350">
                  <a:noFill/>
                </a:ln>
                <a:solidFill>
                  <a:schemeClr val="accen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современной педагогической практике: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разработка учебных кейсов </a:t>
            </a:r>
            <a:r>
              <a:rPr lang="ru-RU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основе реальных практических примеров;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подготовка и защита обучающимися мультимедийных исследовательских проектов</a:t>
            </a:r>
            <a:r>
              <a:rPr lang="ru-RU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базе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медиаисточников</a:t>
            </a:r>
            <a:r>
              <a:rPr lang="ru-RU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различного формата;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i="1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игровые элементы (геймификация) в обучении</a:t>
            </a:r>
            <a:r>
              <a:rPr lang="ru-RU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i="1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стратегия сочетания индивидуального мышления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сотрудничества и презентации.</a:t>
            </a:r>
            <a:endParaRPr lang="ru-RU" sz="24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818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2966065" y="527313"/>
            <a:ext cx="7766936" cy="816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МУЛЬТИМОДАЛЬНОЕ ОБУЧЕНИЕ  </a:t>
            </a:r>
            <a:r>
              <a:rPr lang="ru-RU" sz="2800" b="1" dirty="0">
                <a:ea typeface="Calibri" panose="020F0502020204030204" pitchFamily="34" charset="0"/>
              </a:rPr>
              <a:t>-</a:t>
            </a:r>
            <a:endParaRPr lang="ru-RU"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1879273" y="1067852"/>
            <a:ext cx="9382285" cy="1180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rgbClr val="15151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 новый подход к образованию, который объединяет различные модели обучения и учитывает разнообразие способов восприятия информации.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3B7F1-7020-425D-88B5-27BBA6D9BB77}"/>
              </a:ext>
            </a:extLst>
          </p:cNvPr>
          <p:cNvSpPr txBox="1"/>
          <p:nvPr/>
        </p:nvSpPr>
        <p:spPr>
          <a:xfrm>
            <a:off x="1879272" y="2272004"/>
            <a:ext cx="963539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300" b="1" dirty="0">
                <a:ln w="6350">
                  <a:noFill/>
                </a:ln>
                <a:solidFill>
                  <a:schemeClr val="accen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Преимущества мультимодального обучения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15151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делает занятия более интересными и привлекательными для учащихся;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1515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представляет собой эффективный инструмент для повышения качества образовательного процесса;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1515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предлагает разнообразные активности, включающие в себя использование видео, аудиозаписей, графических изображений и физического движения.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8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7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D07FAA-6B0E-4DD0-AC45-D96AF6C4BD65}"/>
              </a:ext>
            </a:extLst>
          </p:cNvPr>
          <p:cNvSpPr txBox="1">
            <a:spLocks/>
          </p:cNvSpPr>
          <p:nvPr/>
        </p:nvSpPr>
        <p:spPr>
          <a:xfrm>
            <a:off x="3144456" y="379411"/>
            <a:ext cx="6806880" cy="79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ПРИНЦИПЫ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FA643A0-BE4E-474F-AE9C-AD43B232B2B5}"/>
              </a:ext>
            </a:extLst>
          </p:cNvPr>
          <p:cNvSpPr txBox="1">
            <a:spLocks/>
          </p:cNvSpPr>
          <p:nvPr/>
        </p:nvSpPr>
        <p:spPr>
          <a:xfrm>
            <a:off x="1947553" y="1473306"/>
            <a:ext cx="8596668" cy="322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создание полноценной образовательной среды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избыточности;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согласованности;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модальности;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пространственной и временной связи;</a:t>
            </a:r>
          </a:p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индивидуальных отличий.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19EC6A-A40C-48F4-9C05-8AB908EEE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47" y="379411"/>
            <a:ext cx="1469711" cy="11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634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496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Monotype Corsiva</vt:lpstr>
      <vt:lpstr>Symbol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 «Мультимодальное обучение в дополнительном образовании: понятие, основные принципы и методы» </dc:title>
  <dc:creator>PC</dc:creator>
  <cp:lastModifiedBy>PC</cp:lastModifiedBy>
  <cp:revision>55</cp:revision>
  <dcterms:created xsi:type="dcterms:W3CDTF">2024-10-10T04:49:26Z</dcterms:created>
  <dcterms:modified xsi:type="dcterms:W3CDTF">2025-03-17T05:56:41Z</dcterms:modified>
</cp:coreProperties>
</file>