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02" r:id="rId1"/>
  </p:sldMasterIdLst>
  <p:sldIdLst>
    <p:sldId id="257" r:id="rId2"/>
    <p:sldId id="260" r:id="rId3"/>
    <p:sldId id="261" r:id="rId4"/>
    <p:sldId id="262" r:id="rId5"/>
    <p:sldId id="263" r:id="rId6"/>
    <p:sldId id="265" r:id="rId7"/>
    <p:sldId id="267" r:id="rId8"/>
    <p:sldId id="266" r:id="rId9"/>
    <p:sldId id="26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-126" y="-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5BF8B-9605-41D3-814D-80E2CEBE1C5A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60C84-9960-490E-8C2D-E72B4BA281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346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5BF8B-9605-41D3-814D-80E2CEBE1C5A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60C84-9960-490E-8C2D-E72B4BA281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704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5BF8B-9605-41D3-814D-80E2CEBE1C5A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60C84-9960-490E-8C2D-E72B4BA281A3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70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5BF8B-9605-41D3-814D-80E2CEBE1C5A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60C84-9960-490E-8C2D-E72B4BA281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803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5BF8B-9605-41D3-814D-80E2CEBE1C5A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60C84-9960-490E-8C2D-E72B4BA281A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705275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5BF8B-9605-41D3-814D-80E2CEBE1C5A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60C84-9960-490E-8C2D-E72B4BA281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6206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5BF8B-9605-41D3-814D-80E2CEBE1C5A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60C84-9960-490E-8C2D-E72B4BA281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6566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5BF8B-9605-41D3-814D-80E2CEBE1C5A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60C84-9960-490E-8C2D-E72B4BA281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369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5BF8B-9605-41D3-814D-80E2CEBE1C5A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60C84-9960-490E-8C2D-E72B4BA281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581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5BF8B-9605-41D3-814D-80E2CEBE1C5A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60C84-9960-490E-8C2D-E72B4BA281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421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5BF8B-9605-41D3-814D-80E2CEBE1C5A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60C84-9960-490E-8C2D-E72B4BA281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642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5BF8B-9605-41D3-814D-80E2CEBE1C5A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60C84-9960-490E-8C2D-E72B4BA281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911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5BF8B-9605-41D3-814D-80E2CEBE1C5A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60C84-9960-490E-8C2D-E72B4BA281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16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5BF8B-9605-41D3-814D-80E2CEBE1C5A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60C84-9960-490E-8C2D-E72B4BA281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162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5BF8B-9605-41D3-814D-80E2CEBE1C5A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60C84-9960-490E-8C2D-E72B4BA281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794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5BF8B-9605-41D3-814D-80E2CEBE1C5A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60C84-9960-490E-8C2D-E72B4BA281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367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5BF8B-9605-41D3-814D-80E2CEBE1C5A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A560C84-9960-490E-8C2D-E72B4BA281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500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3" r:id="rId1"/>
    <p:sldLayoutId id="2147484304" r:id="rId2"/>
    <p:sldLayoutId id="2147484305" r:id="rId3"/>
    <p:sldLayoutId id="2147484306" r:id="rId4"/>
    <p:sldLayoutId id="2147484307" r:id="rId5"/>
    <p:sldLayoutId id="2147484308" r:id="rId6"/>
    <p:sldLayoutId id="2147484309" r:id="rId7"/>
    <p:sldLayoutId id="2147484310" r:id="rId8"/>
    <p:sldLayoutId id="2147484311" r:id="rId9"/>
    <p:sldLayoutId id="2147484312" r:id="rId10"/>
    <p:sldLayoutId id="2147484313" r:id="rId11"/>
    <p:sldLayoutId id="2147484314" r:id="rId12"/>
    <p:sldLayoutId id="2147484315" r:id="rId13"/>
    <p:sldLayoutId id="2147484316" r:id="rId14"/>
    <p:sldLayoutId id="2147484317" r:id="rId15"/>
    <p:sldLayoutId id="214748431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hijos.ru/wp-content/uploads/2012/12/number022.jpg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222738"/>
            <a:ext cx="11371385" cy="1453662"/>
          </a:xfrm>
          <a:ln>
            <a:solidFill>
              <a:schemeClr val="bg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prstTxWarp prst="textDeflateBottom">
              <a:avLst/>
            </a:prstTxWarp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</a:rPr>
              <a:t>Удивительное число 0</a:t>
            </a:r>
            <a:endParaRPr lang="ru-RU" sz="3600" b="1" dirty="0">
              <a:ln>
                <a:solidFill>
                  <a:schemeClr val="tx1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199" y="2057399"/>
            <a:ext cx="5440681" cy="3276602"/>
          </a:xfrm>
          <a:ln w="57150">
            <a:solidFill>
              <a:schemeClr val="accent4">
                <a:lumMod val="75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ru-RU" sz="2000" b="1" kern="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    </a:t>
            </a:r>
            <a:r>
              <a:rPr lang="ru-RU" sz="2000" b="1" kern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Цель </a:t>
            </a:r>
            <a:r>
              <a:rPr lang="ru-RU" sz="2000" b="1" kern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исследовательского проекта</a:t>
            </a:r>
            <a:r>
              <a:rPr lang="ru-RU" sz="2000" b="1" kern="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ru-RU" sz="2000" kern="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br>
              <a:rPr lang="ru-RU" sz="2000" kern="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    </a:t>
            </a:r>
            <a:r>
              <a:rPr lang="ru-RU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расширить  представление о числе и цифре 0   </a:t>
            </a:r>
          </a:p>
          <a:p>
            <a:pPr marL="0" lvl="0" indent="0" algn="just" eaLnBrk="0" fontAlgn="base" hangingPunct="0">
              <a:lnSpc>
                <a:spcPct val="107000"/>
              </a:lnSpc>
              <a:spcBef>
                <a:spcPct val="20000"/>
              </a:spcBef>
              <a:buClrTx/>
              <a:buSzTx/>
              <a:buNone/>
            </a:pPr>
            <a:r>
              <a:rPr lang="ru-RU" sz="2000" b="1" kern="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   Задачи </a:t>
            </a:r>
            <a:r>
              <a:rPr lang="ru-RU" sz="2000" b="1" kern="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проекта:</a:t>
            </a:r>
            <a:endParaRPr lang="ru-RU" sz="1600" kern="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ru-RU" sz="20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    узнать значение числа «ноль»; </a:t>
            </a:r>
            <a:endParaRPr lang="ru-RU" sz="2000" kern="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just" eaLnBrk="0" fontAlgn="base" hangingPunct="0">
              <a:lnSpc>
                <a:spcPct val="107000"/>
              </a:lnSpc>
              <a:spcBef>
                <a:spcPct val="20000"/>
              </a:spcBef>
              <a:buClrTx/>
              <a:buSzTx/>
              <a:buFontTx/>
              <a:buChar char="-"/>
            </a:pPr>
            <a:r>
              <a:rPr lang="ru-RU" sz="2000" kern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изучить </a:t>
            </a:r>
            <a:r>
              <a:rPr lang="ru-RU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историю </a:t>
            </a:r>
            <a:r>
              <a:rPr lang="ru-RU" sz="20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возникновения «нуля»; </a:t>
            </a:r>
          </a:p>
          <a:p>
            <a:pPr lvl="0" algn="just" eaLnBrk="0" fontAlgn="base" hangingPunct="0">
              <a:lnSpc>
                <a:spcPct val="107000"/>
              </a:lnSpc>
              <a:spcBef>
                <a:spcPct val="20000"/>
              </a:spcBef>
              <a:buClrTx/>
              <a:buSzTx/>
              <a:buFontTx/>
              <a:buChar char="-"/>
            </a:pPr>
            <a:r>
              <a:rPr lang="ru-RU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20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ыявить значимость нуля в современном мире.</a:t>
            </a:r>
          </a:p>
          <a:p>
            <a:pPr lvl="0" algn="just" eaLnBrk="0" fontAlgn="base" hangingPunct="0">
              <a:lnSpc>
                <a:spcPct val="107000"/>
              </a:lnSpc>
              <a:spcBef>
                <a:spcPct val="20000"/>
              </a:spcBef>
              <a:buClrTx/>
              <a:buSzTx/>
              <a:buFontTx/>
              <a:buChar char="-"/>
            </a:pP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Объект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исследования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–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число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0</a:t>
            </a:r>
          </a:p>
          <a:p>
            <a:pPr algn="just">
              <a:lnSpc>
                <a:spcPct val="107000"/>
              </a:lnSpc>
              <a:spcBef>
                <a:spcPts val="375"/>
              </a:spcBef>
              <a:spcAft>
                <a:spcPts val="375"/>
              </a:spcAft>
            </a:pP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Гипотеза: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если мы будем изучать и наблюдать, где встречается число 0, то узнаем как используется ноль в нашей жизни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kern="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783699" y="4095998"/>
            <a:ext cx="2934732" cy="2662356"/>
          </a:xfrm>
          <a:ln w="38100">
            <a:solidFill>
              <a:schemeClr val="accent4">
                <a:lumMod val="75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     Выполнила:</a:t>
            </a:r>
          </a:p>
          <a:p>
            <a:pPr marL="0" indent="0">
              <a:buNone/>
            </a:pPr>
            <a:r>
              <a:rPr lang="ru-RU" dirty="0" smtClean="0"/>
              <a:t>     Герцог Мирослава</a:t>
            </a:r>
          </a:p>
          <a:p>
            <a:pPr marL="0" indent="0">
              <a:buNone/>
            </a:pPr>
            <a:r>
              <a:rPr lang="ru-RU" dirty="0" smtClean="0"/>
              <a:t>      учащаяся 4 класса </a:t>
            </a:r>
          </a:p>
          <a:p>
            <a:pPr marL="0" indent="0">
              <a:buNone/>
            </a:pPr>
            <a:r>
              <a:rPr lang="ru-RU" dirty="0" smtClean="0"/>
              <a:t>        </a:t>
            </a:r>
            <a:r>
              <a:rPr lang="ru-RU" dirty="0"/>
              <a:t>МБОУ СОШ №7</a:t>
            </a:r>
          </a:p>
          <a:p>
            <a:pPr marL="0" indent="0">
              <a:buNone/>
            </a:pPr>
            <a:r>
              <a:rPr lang="ru-RU" dirty="0"/>
              <a:t>         </a:t>
            </a:r>
            <a:r>
              <a:rPr lang="ru-RU" dirty="0" err="1"/>
              <a:t>нп</a:t>
            </a:r>
            <a:r>
              <a:rPr lang="ru-RU" dirty="0"/>
              <a:t>. </a:t>
            </a:r>
            <a:r>
              <a:rPr lang="ru-RU" dirty="0" err="1" smtClean="0"/>
              <a:t>Корзуново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Руководитель:</a:t>
            </a:r>
            <a:r>
              <a:rPr lang="ru-RU" dirty="0"/>
              <a:t> </a:t>
            </a:r>
            <a:r>
              <a:rPr lang="ru-RU" dirty="0" smtClean="0"/>
              <a:t> Мищенко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Елена Сергеевна</a:t>
            </a:r>
          </a:p>
          <a:p>
            <a:pPr marL="0" indent="0">
              <a:buNone/>
            </a:pPr>
            <a:r>
              <a:rPr lang="ru-RU" dirty="0" smtClean="0"/>
              <a:t>        </a:t>
            </a:r>
            <a:endParaRPr lang="ru-RU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51466" y="5521567"/>
            <a:ext cx="41146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ru-RU" sz="6600" dirty="0" smtClean="0">
                <a:solidFill>
                  <a:srgbClr val="7030A0"/>
                </a:solidFill>
                <a:latin typeface="Arial" charset="0"/>
              </a:rPr>
              <a:t>0</a:t>
            </a:r>
            <a:endParaRPr lang="ru-RU" sz="6600" dirty="0">
              <a:solidFill>
                <a:srgbClr val="7030A0"/>
              </a:solidFill>
              <a:latin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250798">
            <a:off x="1564834" y="5795330"/>
            <a:ext cx="118340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ru-RU" sz="6600" dirty="0" smtClean="0">
                <a:solidFill>
                  <a:srgbClr val="0070C0"/>
                </a:solidFill>
                <a:latin typeface="Arial" charset="0"/>
              </a:rPr>
              <a:t>10</a:t>
            </a:r>
            <a:endParaRPr lang="ru-RU" sz="6600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20372279">
            <a:off x="3793380" y="5725176"/>
            <a:ext cx="159851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ru-RU" sz="66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100</a:t>
            </a:r>
            <a:endParaRPr lang="ru-RU" sz="6600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/>
          <a:srcRect l="962" t="37355" r="57578" b="7649"/>
          <a:stretch/>
        </p:blipFill>
        <p:spPr>
          <a:xfrm>
            <a:off x="6783699" y="1776046"/>
            <a:ext cx="2532183" cy="231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07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8" y="234461"/>
            <a:ext cx="8596668" cy="6377354"/>
          </a:xfrm>
        </p:spPr>
        <p:txBody>
          <a:bodyPr>
            <a:normAutofit/>
          </a:bodyPr>
          <a:lstStyle/>
          <a:p>
            <a:r>
              <a:rPr lang="ru-RU" sz="2800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Проблема: как можно полнее узнать историю числа </a:t>
            </a:r>
            <a:r>
              <a:rPr lang="ru-RU" sz="28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0.</a:t>
            </a:r>
            <a:br>
              <a:rPr lang="ru-RU" sz="28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u="sng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Толковый словарь Даля       </a:t>
            </a:r>
            <a:br>
              <a:rPr lang="ru-RU" sz="2400" u="sng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НОЛЬ – это цифровой знак, обозначающий отсутствие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величины.</a:t>
            </a:r>
            <a:r>
              <a:rPr lang="ru-RU" sz="1800" u="sng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u="sng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u="sng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Толковый словарь Ожегова </a:t>
            </a:r>
            <a:br>
              <a:rPr lang="ru-RU" sz="2400" u="sng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НОЛЬ,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НУЛЬ  и НОЛЯ, НУЛЯ  в математике это действительное число, от прибавления которого никакое число не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меняется.</a:t>
            </a:r>
            <a:r>
              <a:rPr lang="ru-RU" sz="1800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u="sng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Толковый словарь </a:t>
            </a:r>
            <a:r>
              <a:rPr lang="ru-RU" sz="2400" u="sng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Ушакова     </a:t>
            </a:r>
            <a:br>
              <a:rPr lang="ru-RU" sz="2400" u="sng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НОЛЬ и НУЛЬ – это отсутствие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величины. 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400" u="sng" dirty="0" err="1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СловарьРозенталя</a:t>
            </a:r>
            <a:r>
              <a:rPr lang="ru-RU" sz="2400" u="sng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br>
              <a:rPr lang="ru-RU" sz="2400" u="sng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разговорной речи чаще всего употребляется слово ноль, а в научной речи и терминологии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нуль;  </a:t>
            </a:r>
            <a:b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есть ситуации, когда возможен только "НОЛЬ": ноль целых, ноль часов, ноль-ноль, ноль внимания,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«полный ноль».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0041695"/>
              </p:ext>
            </p:extLst>
          </p:nvPr>
        </p:nvGraphicFramePr>
        <p:xfrm>
          <a:off x="161518" y="730739"/>
          <a:ext cx="8596668" cy="2153138"/>
        </p:xfrm>
        <a:graphic>
          <a:graphicData uri="http://schemas.openxmlformats.org/drawingml/2006/table">
            <a:tbl>
              <a:tblPr firstRow="1" firstCol="1" bandRow="1"/>
              <a:tblGrid>
                <a:gridCol w="6327586">
                  <a:extLst>
                    <a:ext uri="{9D8B030D-6E8A-4147-A177-3AD203B41FA5}">
                      <a16:colId xmlns="" xmlns:a16="http://schemas.microsoft.com/office/drawing/2014/main" val="2209631827"/>
                    </a:ext>
                  </a:extLst>
                </a:gridCol>
                <a:gridCol w="929754">
                  <a:extLst>
                    <a:ext uri="{9D8B030D-6E8A-4147-A177-3AD203B41FA5}">
                      <a16:colId xmlns="" xmlns:a16="http://schemas.microsoft.com/office/drawing/2014/main" val="3878718460"/>
                    </a:ext>
                  </a:extLst>
                </a:gridCol>
                <a:gridCol w="1339328">
                  <a:extLst>
                    <a:ext uri="{9D8B030D-6E8A-4147-A177-3AD203B41FA5}">
                      <a16:colId xmlns="" xmlns:a16="http://schemas.microsoft.com/office/drawing/2014/main" val="3257068405"/>
                    </a:ext>
                  </a:extLst>
                </a:gridCol>
              </a:tblGrid>
              <a:tr h="613196">
                <a:tc>
                  <a:txBody>
                    <a:bodyPr/>
                    <a:lstStyle/>
                    <a:p>
                      <a:pPr indent="4502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Вопросы 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знаю </a:t>
                      </a:r>
                      <a:endParaRPr lang="ru-RU" sz="14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Знаю кое-что</a:t>
                      </a:r>
                      <a:endParaRPr lang="ru-RU" sz="14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60943853"/>
                  </a:ext>
                </a:extLst>
              </a:tr>
              <a:tr h="3065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Как правильно говорить нуль или ноль?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4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4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76364298"/>
                  </a:ext>
                </a:extLst>
              </a:tr>
              <a:tr h="3065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Что ты знаешь о числе ноль?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4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76589683"/>
                  </a:ext>
                </a:extLst>
              </a:tr>
              <a:tr h="5102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Знаешь ли ты, где и как собрать информацию о числе?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35485012"/>
                  </a:ext>
                </a:extLst>
              </a:tr>
              <a:tr h="4164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Как используется число о в литературном творчестве?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080983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496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7725" y="808890"/>
            <a:ext cx="4408644" cy="417925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262" y="222738"/>
            <a:ext cx="8746463" cy="6189785"/>
          </a:xfrm>
        </p:spPr>
        <p:txBody>
          <a:bodyPr/>
          <a:lstStyle/>
          <a:p>
            <a:r>
              <a:rPr lang="ru-RU" sz="28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История возникновения нуля</a:t>
            </a:r>
            <a:br>
              <a:rPr lang="ru-RU" sz="28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    </a:t>
            </a:r>
            <a:r>
              <a:rPr lang="ru-RU" sz="9600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dirty="0">
              <a:ln w="22225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561" y="808890"/>
            <a:ext cx="3911979" cy="37865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r="68255"/>
          <a:stretch/>
        </p:blipFill>
        <p:spPr>
          <a:xfrm>
            <a:off x="2374559" y="4595446"/>
            <a:ext cx="2431074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91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04801"/>
            <a:ext cx="8596668" cy="6084276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ru-RU" sz="28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числа ноль в литературе:</a:t>
            </a:r>
            <a:br>
              <a:rPr lang="ru-RU" sz="28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u="sng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пословицах и поговорках</a:t>
            </a:r>
            <a:r>
              <a:rPr lang="ru-RU" sz="28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, serif"/>
              </a:rPr>
              <a:t>абсолютный нуль (о человеке</a:t>
            </a:r>
            <a:r>
              <a:rPr lang="ru-RU" sz="2400" dirty="0" smtClean="0">
                <a:solidFill>
                  <a:schemeClr val="tx1"/>
                </a:solidFill>
                <a:latin typeface="Times New Roman, serif"/>
              </a:rPr>
              <a:t>)</a:t>
            </a:r>
            <a:br>
              <a:rPr lang="ru-RU" sz="2400" dirty="0" smtClean="0">
                <a:solidFill>
                  <a:schemeClr val="tx1"/>
                </a:solidFill>
                <a:latin typeface="Times New Roman, serif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, serif"/>
              </a:rPr>
              <a:t>даром ничего не делается</a:t>
            </a:r>
            <a:br>
              <a:rPr lang="ru-RU" sz="2400" dirty="0" smtClean="0">
                <a:solidFill>
                  <a:schemeClr val="tx1"/>
                </a:solidFill>
                <a:latin typeface="Times New Roman, serif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, serif"/>
              </a:rPr>
              <a:t>ничего не возникает из ничего</a:t>
            </a:r>
            <a:br>
              <a:rPr lang="ru-RU" sz="2400" dirty="0" smtClean="0">
                <a:solidFill>
                  <a:schemeClr val="tx1"/>
                </a:solidFill>
                <a:latin typeface="Times New Roman, serif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, serif"/>
              </a:rPr>
              <a:t>начать с нуля</a:t>
            </a:r>
            <a:br>
              <a:rPr lang="ru-RU" sz="2400" dirty="0" smtClean="0">
                <a:solidFill>
                  <a:schemeClr val="tx1"/>
                </a:solidFill>
                <a:latin typeface="Times New Roman, serif"/>
              </a:rPr>
            </a:br>
            <a:r>
              <a:rPr lang="ru-RU" sz="2800" u="sng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загадках </a:t>
            </a:r>
            <a:br>
              <a:rPr lang="ru-RU" sz="2800" u="sng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 оранжевый овал</a:t>
            </a:r>
            <a:b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листе нарисовал.</a:t>
            </a:r>
            <a:b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 него большая роль,</a:t>
            </a:r>
            <a:b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Так как это цифра</a:t>
            </a: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</a:t>
            </a:r>
            <a:r>
              <a:rPr lang="ru-RU" sz="2400" u="sng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u="sng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u="sng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фразеологизмах</a:t>
            </a:r>
            <a:br>
              <a:rPr lang="ru-RU" sz="2400" u="sng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Остричь под нуль; </a:t>
            </a: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Быть 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равным нулю; </a:t>
            </a: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улице на нуле; 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56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5779477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ru-RU" sz="2500" u="sng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стихотворениях</a:t>
            </a:r>
            <a:br>
              <a:rPr lang="ru-RU" sz="2500" u="sng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С. Маршак</a:t>
            </a:r>
            <a:br>
              <a:rPr lang="ru-RU" sz="1800" b="1" i="1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Сказал веселый, круглый ноль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Соседке-единице: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— С тобою рядышком позволь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Стоять мне на странице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!</a:t>
            </a:r>
            <a:r>
              <a:rPr lang="ru-RU" sz="2000" u="sng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u="sng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0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Шварц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Нолик — круглый,</a:t>
            </a:r>
            <a:b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Земля.</a:t>
            </a:r>
            <a:b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 считают от нуля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В. 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Аношина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Нуль — число, не пустота,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Сила в нём и красота.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Нуль всегда всё округляет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на числа так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влияет…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В. 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Черняева.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Нуль, запомни, детвора, —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Лишь от бублика дыра.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Бублик сделали из теста.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Вот мы скушали его.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49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354" y="152401"/>
            <a:ext cx="8992648" cy="6494584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300" u="sng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сказках </a:t>
            </a:r>
            <a:br>
              <a:rPr lang="ru-RU" sz="2300" u="sng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kern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Ирина </a:t>
            </a:r>
            <a:r>
              <a:rPr lang="ru-RU" sz="2400" b="1" kern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Токмакова</a:t>
            </a:r>
            <a:r>
              <a:rPr lang="ru-RU" sz="2400" b="1" kern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«Может нуль не виноват»,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kern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Алена </a:t>
            </a:r>
            <a:r>
              <a:rPr lang="ru-RU" sz="2400" b="1" kern="18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Шишулина</a:t>
            </a:r>
            <a:r>
              <a:rPr lang="ru-RU" sz="2400" b="1" kern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«Сказка о цифре Ноль»,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Александра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Шепель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«Волшебный ноль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 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1964 году была впервые напечатана замечательная книга «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ПРИКЛЮЧЕНИЯ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НУЛИКА».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Объект 3" descr="http://hijos.ru/wp-content/uploads/2012/12/number022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216" y="3071446"/>
            <a:ext cx="4891088" cy="32341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538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16523"/>
            <a:ext cx="8596668" cy="5404339"/>
          </a:xfrm>
        </p:spPr>
        <p:txBody>
          <a:bodyPr>
            <a:normAutofit/>
          </a:bodyPr>
          <a:lstStyle/>
          <a:p>
            <a:r>
              <a:rPr lang="ru-RU" sz="28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Ноль </a:t>
            </a:r>
            <a:r>
              <a:rPr lang="ru-RU" sz="2800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вокруг нас</a:t>
            </a:r>
            <a:br>
              <a:rPr lang="ru-RU" sz="2800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«Крестики-нолики»</a:t>
            </a:r>
            <a:br>
              <a:rPr lang="ru-RU" sz="28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1549976"/>
              </p:ext>
            </p:extLst>
          </p:nvPr>
        </p:nvGraphicFramePr>
        <p:xfrm>
          <a:off x="512726" y="1368679"/>
          <a:ext cx="2569959" cy="15484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6653">
                  <a:extLst>
                    <a:ext uri="{9D8B030D-6E8A-4147-A177-3AD203B41FA5}">
                      <a16:colId xmlns="" xmlns:a16="http://schemas.microsoft.com/office/drawing/2014/main" val="2616978725"/>
                    </a:ext>
                  </a:extLst>
                </a:gridCol>
                <a:gridCol w="856653">
                  <a:extLst>
                    <a:ext uri="{9D8B030D-6E8A-4147-A177-3AD203B41FA5}">
                      <a16:colId xmlns="" xmlns:a16="http://schemas.microsoft.com/office/drawing/2014/main" val="594272479"/>
                    </a:ext>
                  </a:extLst>
                </a:gridCol>
                <a:gridCol w="856653">
                  <a:extLst>
                    <a:ext uri="{9D8B030D-6E8A-4147-A177-3AD203B41FA5}">
                      <a16:colId xmlns="" xmlns:a16="http://schemas.microsoft.com/office/drawing/2014/main" val="3735729547"/>
                    </a:ext>
                  </a:extLst>
                </a:gridCol>
              </a:tblGrid>
              <a:tr h="52558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19645108"/>
                  </a:ext>
                </a:extLst>
              </a:tr>
              <a:tr h="49724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206865996"/>
                  </a:ext>
                </a:extLst>
              </a:tr>
              <a:tr h="52558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82888710"/>
                  </a:ext>
                </a:extLst>
              </a:tr>
            </a:tbl>
          </a:graphicData>
        </a:graphic>
      </p:graphicFrame>
      <p:sp>
        <p:nvSpPr>
          <p:cNvPr id="9" name="Блок-схема: узел 8"/>
          <p:cNvSpPr/>
          <p:nvPr/>
        </p:nvSpPr>
        <p:spPr>
          <a:xfrm>
            <a:off x="597877" y="1375888"/>
            <a:ext cx="457200" cy="457200"/>
          </a:xfrm>
          <a:prstGeom prst="flowChartConnector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3935" y="2458548"/>
            <a:ext cx="475529" cy="475529"/>
          </a:xfrm>
          <a:prstGeom prst="rect">
            <a:avLst/>
          </a:prstGeom>
        </p:spPr>
      </p:pic>
      <p:sp>
        <p:nvSpPr>
          <p:cNvPr id="11" name="Умножение 10"/>
          <p:cNvSpPr/>
          <p:nvPr/>
        </p:nvSpPr>
        <p:spPr>
          <a:xfrm>
            <a:off x="677334" y="1897438"/>
            <a:ext cx="445477" cy="422031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098" y="1998543"/>
            <a:ext cx="329213" cy="31701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3070" y="1445978"/>
            <a:ext cx="329213" cy="31701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1970" y="2994390"/>
            <a:ext cx="2474349" cy="195846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74" y="3155570"/>
            <a:ext cx="2663790" cy="132264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6407" y="4918042"/>
            <a:ext cx="2786113" cy="143268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6047" y="1242646"/>
            <a:ext cx="4770677" cy="437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09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820" y="878931"/>
            <a:ext cx="3768484" cy="29025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1330" y="907758"/>
            <a:ext cx="7806943" cy="369941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57908"/>
            <a:ext cx="8969202" cy="53926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820" y="3892058"/>
            <a:ext cx="4165121" cy="287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37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354" y="433754"/>
            <a:ext cx="8686800" cy="6013938"/>
          </a:xfrm>
          <a:ln>
            <a:solidFill>
              <a:schemeClr val="tx1"/>
            </a:solidFill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8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Выводы:</a:t>
            </a:r>
            <a:br>
              <a:rPr lang="ru-RU" sz="28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результате работы над проектом я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расширила 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представление о 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числе 0. Познакомилась со значением понятий нуль, ноль, с историей возникновения числа 0, сформировала представление о нуле в литературном творчестве и в жизни вокруг нас.</a:t>
            </a:r>
            <a:b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Множество простых и привычных вещей, с которыми мы ежедневно сталкиваемся,  очень часто хранят в себе загадки и факты.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итогам данной работы я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могу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заметить, что число 0 играет важную роль в нашей жизни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b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Гипотеза моего 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проекта подтвердилась: если мы будем изучать и наблюдать, где встречается число 0, то узнаем как используется ноль </a:t>
            </a:r>
            <a: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жизни вокруг нас.</a:t>
            </a:r>
            <a:br>
              <a:rPr lang="ru-RU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Использованная литература:</a:t>
            </a:r>
            <a:br>
              <a:rPr lang="ru-RU" sz="28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С.И.Ожегова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.И.Даля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Н.Ю.Шведова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«Толковый словарь русского языка</a:t>
            </a:r>
            <a:r>
              <a:rPr lang="ru-RU" sz="18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18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solidFill>
                  <a:schemeClr val="tx1"/>
                </a:solidFill>
                <a:latin typeface="Times New Roman, serif"/>
              </a:rPr>
              <a:t>http://znayka.net/poslovicy/s-chislami</a:t>
            </a:r>
            <a:r>
              <a:rPr lang="en-US" sz="1800" dirty="0" smtClean="0">
                <a:solidFill>
                  <a:schemeClr val="tx1"/>
                </a:solidFill>
                <a:latin typeface="Times New Roman, serif"/>
              </a:rPr>
              <a:t>/</a:t>
            </a:r>
            <a:r>
              <a:rPr lang="ru-RU" sz="1800" dirty="0" smtClean="0">
                <a:solidFill>
                  <a:schemeClr val="tx1"/>
                </a:solidFill>
                <a:latin typeface="Times New Roman, serif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, serif"/>
              </a:rPr>
            </a:b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lolnet.ru/2003-pamyatnik-nulyu-v-budapeshte.html#ixzz3Fd4WygqX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27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363</TotalTime>
  <Words>115</Words>
  <Application>Microsoft Office PowerPoint</Application>
  <PresentationFormat>Произвольный</PresentationFormat>
  <Paragraphs>41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Аспект</vt:lpstr>
      <vt:lpstr>Удивительное число 0</vt:lpstr>
      <vt:lpstr>Проблема: как можно полнее узнать историю числа 0.      Толковый словарь Даля        НОЛЬ – это цифровой знак, обозначающий отсутствие величины. Толковый словарь Ожегова  НОЛЬ, НУЛЬ  и НОЛЯ, НУЛЯ  в математике это действительное число, от прибавления которого никакое число не меняется. Толковый словарь Ушакова      НОЛЬ и НУЛЬ – это отсутствие величины.   СловарьРозенталя   1) в разговорной речи чаще всего употребляется слово ноль, а в научной речи и терминологии – нуль;   2) есть ситуации, когда возможен только "НОЛЬ": ноль целых, ноль часов, ноль-ноль, ноль внимания, «полный ноль».</vt:lpstr>
      <vt:lpstr>                История возникновения нуля                0</vt:lpstr>
      <vt:lpstr>Использование числа ноль в литературе: в пословицах и поговорках абсолютный нуль (о человеке) даром ничего не делается ничего не возникает из ничего начать с нуля в загадках  Я оранжевый овал На листе нарисовал. У него большая роль, Так как это цифра... во фразеологизмах Остричь под нуль;  Быть равным нулю;  На улице на нуле; </vt:lpstr>
      <vt:lpstr> в стихотворениях С. Маршак Сказал веселый, круглый ноль Соседке-единице: — С тобою рядышком позволь Стоять мне на странице! Е. Шварц  Нолик — круглый, Как Земля. Все считают от нуля. В. Аношина   Нуль — число, не пустота, Сила в нём и красота. Нуль всегда всё округляет И на числа так влияет… В. Черняева.  Нуль, запомни, детвора, — Лишь от бублика дыра. Бублик сделали из теста. Вот мы скушали его. </vt:lpstr>
      <vt:lpstr>в сказках  Ирина Токмакова «Может нуль не виноват», Алена Шишулина «Сказка о цифре Ноль»,  Александра Шепель «Волшебный ноль»    В 1964 году была впервые напечатана замечательная книга «ПРИКЛЮЧЕНИЯ НУЛИКА». </vt:lpstr>
      <vt:lpstr>                              Ноль вокруг нас игра «Крестики-нолики» </vt:lpstr>
      <vt:lpstr>Презентация PowerPoint</vt:lpstr>
      <vt:lpstr>Выводы: В результате работы над проектом я расширила представление о числе 0. Познакомилась со значением понятий нуль, ноль, с историей возникновения числа 0, сформировала представление о нуле в литературном творчестве и в жизни вокруг нас. Множество простых и привычных вещей, с которыми мы ежедневно сталкиваемся,  очень часто хранят в себе загадки и факты. По итогам данной работы я могу заметить, что число 0 играет важную роль в нашей жизни.     Гипотеза моего проекта подтвердилась: если мы будем изучать и наблюдать, где встречается число 0, то узнаем как используется ноль в жизни вокруг нас.  Использованная литература: С.И.Ожегова, В.И.Даля  и Н.Ю.Шведова «Толковый словарь русского языка» http://znayka.net/poslovicy/s-chislami/ http://lolnet.ru/2003-pamyatnik-nulyu-v-budapeshte.html#ixzz3Fd4WygqX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Учитель</cp:lastModifiedBy>
  <cp:revision>32</cp:revision>
  <dcterms:created xsi:type="dcterms:W3CDTF">2019-03-10T17:29:29Z</dcterms:created>
  <dcterms:modified xsi:type="dcterms:W3CDTF">2025-03-26T06:55:34Z</dcterms:modified>
</cp:coreProperties>
</file>