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77" r:id="rId6"/>
    <p:sldId id="282" r:id="rId7"/>
    <p:sldId id="283" r:id="rId8"/>
    <p:sldId id="284" r:id="rId9"/>
    <p:sldId id="285" r:id="rId10"/>
    <p:sldId id="286" r:id="rId11"/>
    <p:sldId id="287" r:id="rId12"/>
    <p:sldId id="291" r:id="rId13"/>
    <p:sldId id="292" r:id="rId14"/>
    <p:sldId id="293" r:id="rId15"/>
    <p:sldId id="281" r:id="rId16"/>
    <p:sldId id="288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949" autoAdjust="0"/>
  </p:normalViewPr>
  <p:slideViewPr>
    <p:cSldViewPr snapToGrid="0" showGuides="1">
      <p:cViewPr varScale="1">
        <p:scale>
          <a:sx n="77" d="100"/>
          <a:sy n="77" d="100"/>
        </p:scale>
        <p:origin x="43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0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30.01.2025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30.01.2025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t>30.01.2025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577" y="1214847"/>
            <a:ext cx="7850281" cy="1819135"/>
          </a:xfrm>
          <a:solidFill>
            <a:schemeClr val="bg1"/>
          </a:solidFill>
        </p:spPr>
        <p:txBody>
          <a:bodyPr rtlCol="0"/>
          <a:lstStyle/>
          <a:p>
            <a:pPr algn="ctr" rtl="0"/>
            <a:r>
              <a:rPr lang="ru-RU" sz="2400" dirty="0" smtClean="0">
                <a:latin typeface="+mn-lt"/>
              </a:rPr>
              <a:t>Исследовательский проект: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«Топонимы Невьянска и его окрестностей как часть социокультурного наследия Урала»</a:t>
            </a:r>
            <a:endParaRPr lang="ru-RU" sz="24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6989" y="3434093"/>
            <a:ext cx="5616423" cy="2563904"/>
          </a:xfrm>
        </p:spPr>
        <p:txBody>
          <a:bodyPr rtlCol="0"/>
          <a:lstStyle/>
          <a:p>
            <a:r>
              <a:rPr lang="ru-RU" sz="2000" dirty="0" smtClean="0"/>
              <a:t>Выполнила: </a:t>
            </a:r>
          </a:p>
          <a:p>
            <a:r>
              <a:rPr lang="ru-RU" sz="2000" dirty="0" smtClean="0"/>
              <a:t>Аношина Василиса ученица  8 </a:t>
            </a:r>
            <a:r>
              <a:rPr lang="ru-RU" sz="2000" dirty="0"/>
              <a:t>«А» </a:t>
            </a:r>
            <a:r>
              <a:rPr lang="ru-RU" sz="2000" dirty="0" smtClean="0"/>
              <a:t>класса                                               </a:t>
            </a:r>
          </a:p>
          <a:p>
            <a:r>
              <a:rPr lang="ru-RU" sz="2000" dirty="0" smtClean="0"/>
              <a:t>Руководитель проекта: </a:t>
            </a:r>
          </a:p>
          <a:p>
            <a:r>
              <a:rPr lang="ru-RU" sz="2000" dirty="0" smtClean="0"/>
              <a:t>Девяткина </a:t>
            </a:r>
            <a:r>
              <a:rPr lang="ru-RU" sz="2000" dirty="0" err="1" smtClean="0"/>
              <a:t>Зульфия</a:t>
            </a:r>
            <a:r>
              <a:rPr lang="ru-RU" sz="2000" dirty="0" smtClean="0"/>
              <a:t> </a:t>
            </a:r>
            <a:r>
              <a:rPr lang="ru-RU" sz="2000" dirty="0" err="1" smtClean="0"/>
              <a:t>Ренатовна</a:t>
            </a:r>
            <a:endParaRPr lang="ru-RU" sz="2000" dirty="0" smtClean="0"/>
          </a:p>
          <a:p>
            <a:r>
              <a:rPr lang="ru-RU" sz="2000" dirty="0" smtClean="0"/>
              <a:t>учитель русского языка и </a:t>
            </a:r>
          </a:p>
          <a:p>
            <a:r>
              <a:rPr lang="ru-RU" sz="2000" dirty="0" smtClean="0"/>
              <a:t>литературы </a:t>
            </a:r>
            <a:endParaRPr lang="ru-RU" sz="2000" dirty="0"/>
          </a:p>
          <a:p>
            <a:pPr rtl="0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20236" y="6106180"/>
            <a:ext cx="2958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Г. Невьянск 2025 год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2307" y="306906"/>
            <a:ext cx="10237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Муниципальное автономное общеобразовательное учреждение</a:t>
            </a:r>
          </a:p>
          <a:p>
            <a:pPr algn="ctr"/>
            <a:r>
              <a:rPr lang="ru-RU" sz="2000" dirty="0"/>
              <a:t>средняя общеобразовательная школа №6</a:t>
            </a:r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75" r="21875"/>
          <a:stretch>
            <a:fillRect/>
          </a:stretch>
        </p:blipFill>
        <p:spPr>
          <a:xfrm>
            <a:off x="706074" y="1508301"/>
            <a:ext cx="2166335" cy="1997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903" r="18903"/>
          <a:stretch>
            <a:fillRect/>
          </a:stretch>
        </p:blipFill>
        <p:spPr>
          <a:xfrm>
            <a:off x="3597599" y="1491731"/>
            <a:ext cx="2212736" cy="200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792" r="16792"/>
          <a:stretch>
            <a:fillRect/>
          </a:stretch>
        </p:blipFill>
        <p:spPr>
          <a:xfrm>
            <a:off x="6440951" y="1491731"/>
            <a:ext cx="2278642" cy="2116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9255479" y="1508301"/>
            <a:ext cx="2293108" cy="2099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82670" y="3451486"/>
            <a:ext cx="2974010" cy="3406514"/>
          </a:xfrm>
          <a:solidFill>
            <a:schemeClr val="bg1"/>
          </a:solidFill>
        </p:spPr>
        <p:txBody>
          <a:bodyPr/>
          <a:lstStyle/>
          <a:p>
            <a:r>
              <a:rPr lang="ru-RU" b="1" dirty="0"/>
              <a:t>К</a:t>
            </a:r>
          </a:p>
          <a:p>
            <a:r>
              <a:rPr lang="ru-RU" dirty="0" err="1"/>
              <a:t>Конжаковский</a:t>
            </a:r>
            <a:r>
              <a:rPr lang="ru-RU" dirty="0"/>
              <a:t> камень - гора.  Вместе с речкой </a:t>
            </a:r>
            <a:r>
              <a:rPr lang="ru-RU" dirty="0" err="1" smtClean="0"/>
              <a:t>Конжаковка</a:t>
            </a:r>
            <a:r>
              <a:rPr lang="ru-RU" dirty="0" smtClean="0"/>
              <a:t>, гора </a:t>
            </a:r>
            <a:r>
              <a:rPr lang="ru-RU" dirty="0"/>
              <a:t>упоминается еще в источниках XVIII века. Начальник </a:t>
            </a:r>
            <a:r>
              <a:rPr lang="ru-RU" dirty="0" err="1"/>
              <a:t>Североуральской</a:t>
            </a:r>
            <a:r>
              <a:rPr lang="ru-RU" dirty="0"/>
              <a:t> экспедиции Русского географического общества </a:t>
            </a:r>
            <a:r>
              <a:rPr lang="ru-RU" dirty="0" err="1" smtClean="0"/>
              <a:t>Э.К.Гофман</a:t>
            </a:r>
            <a:r>
              <a:rPr lang="ru-RU" dirty="0"/>
              <a:t>, побывавший на вершине 3 июля 1853 года, писал, что гора получила название по имени вогула </a:t>
            </a:r>
            <a:r>
              <a:rPr lang="ru-RU" dirty="0" err="1"/>
              <a:t>Конжакова</a:t>
            </a:r>
            <a:r>
              <a:rPr lang="ru-RU" dirty="0"/>
              <a:t>, «который у подножья ее имел свою юрту и занимался на ней охотой».</a:t>
            </a:r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8"/>
          </p:nvPr>
        </p:nvSpPr>
        <p:spPr>
          <a:xfrm>
            <a:off x="3253853" y="3607903"/>
            <a:ext cx="2837720" cy="2838826"/>
          </a:xfrm>
        </p:spPr>
        <p:txBody>
          <a:bodyPr/>
          <a:lstStyle/>
          <a:p>
            <a:r>
              <a:rPr lang="ru-RU" b="1" dirty="0"/>
              <a:t>Н</a:t>
            </a:r>
          </a:p>
          <a:p>
            <a:r>
              <a:rPr lang="ru-RU" dirty="0"/>
              <a:t>Нижний Тагил - город, Нижний Тагил. Возник в 1721 г. в связи с началом разработки месторождения магнитного железняка на горе </a:t>
            </a:r>
            <a:r>
              <a:rPr lang="ru-RU" dirty="0" smtClean="0"/>
              <a:t>Высокая.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Название по расположению на р. Тагил (правый приток Туры) ; определение нижний указывает на наличие выше по течению р. Тагил другого завода.</a:t>
            </a:r>
          </a:p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20"/>
          </p:nvPr>
        </p:nvSpPr>
        <p:spPr>
          <a:xfrm>
            <a:off x="6285920" y="3822041"/>
            <a:ext cx="2588705" cy="2633698"/>
          </a:xfrm>
        </p:spPr>
        <p:txBody>
          <a:bodyPr/>
          <a:lstStyle/>
          <a:p>
            <a:r>
              <a:rPr lang="ru-RU" dirty="0"/>
              <a:t>Невьянск-    город. По указу Петра великого на реке </a:t>
            </a:r>
            <a:r>
              <a:rPr lang="ru-RU" dirty="0" err="1"/>
              <a:t>Невье</a:t>
            </a:r>
            <a:r>
              <a:rPr lang="ru-RU" dirty="0"/>
              <a:t> был основан завод в начале 18ого века (Невьянский). При строительстве завода был построен поселок, где жили строители. Затем поселок приобрел статус города. Город назвали Невьянск в честь реки.</a:t>
            </a:r>
          </a:p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22"/>
          </p:nvPr>
        </p:nvSpPr>
        <p:spPr>
          <a:xfrm>
            <a:off x="9255479" y="3822041"/>
            <a:ext cx="2588705" cy="2292798"/>
          </a:xfrm>
        </p:spPr>
        <p:txBody>
          <a:bodyPr/>
          <a:lstStyle/>
          <a:p>
            <a:r>
              <a:rPr lang="ru-RU" dirty="0"/>
              <a:t>Нейва – река. Когда-то на Среднем Урале жили древние хантыйские племена. Предполагают, что обитали они как раз между реками Тура и Пышма .Через время на эти места пришли манси ,но следы </a:t>
            </a:r>
            <a:r>
              <a:rPr lang="ru-RU" dirty="0" err="1"/>
              <a:t>хантов</a:t>
            </a:r>
            <a:r>
              <a:rPr lang="ru-RU" dirty="0"/>
              <a:t> остались-хантыйский язык в топонимических названиях.</a:t>
            </a:r>
          </a:p>
          <a:p>
            <a:endParaRPr lang="ru-RU" dirty="0"/>
          </a:p>
        </p:txBody>
      </p:sp>
      <p:sp>
        <p:nvSpPr>
          <p:cNvPr id="20" name="Надпись 9"/>
          <p:cNvSpPr txBox="1"/>
          <p:nvPr/>
        </p:nvSpPr>
        <p:spPr>
          <a:xfrm>
            <a:off x="1583029" y="23529"/>
            <a:ext cx="8966802" cy="1413106"/>
          </a:xfrm>
          <a:prstGeom prst="rect">
            <a:avLst/>
          </a:prstGeom>
        </p:spPr>
        <p:txBody>
          <a:bodyPr vert="horz" wrap="square" lIns="36360" tIns="36360" rIns="36360" bIns="36360" anchor="b" anchorCtr="0" compatLnSpc="0"/>
          <a:lstStyle/>
          <a:p>
            <a:pPr algn="ctr" hangingPunct="0">
              <a:spcAft>
                <a:spcPts val="0"/>
              </a:spcAft>
            </a:pPr>
            <a:r>
              <a:rPr lang="ru-RU" sz="2800" b="1" kern="150" dirty="0">
                <a:solidFill>
                  <a:srgbClr val="00004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Топонимический словарь</a:t>
            </a:r>
            <a:endParaRPr lang="ru-RU" sz="1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</a:pPr>
            <a:r>
              <a:rPr lang="ru-RU" sz="1400" kern="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hangingPunct="0">
              <a:spcAft>
                <a:spcPts val="0"/>
              </a:spcAft>
            </a:pPr>
            <a:r>
              <a:rPr lang="ru-RU" sz="2800" b="1" i="1" kern="150" dirty="0">
                <a:solidFill>
                  <a:srgbClr val="00004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«Топонимы Свердловской области»</a:t>
            </a:r>
            <a:endParaRPr lang="ru-RU" sz="1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13"/>
          <p:cNvSpPr>
            <a:spLocks noGrp="1"/>
          </p:cNvSpPr>
          <p:nvPr>
            <p:ph idx="22"/>
          </p:nvPr>
        </p:nvSpPr>
        <p:spPr>
          <a:xfrm>
            <a:off x="9523422" y="267376"/>
            <a:ext cx="2588705" cy="1383397"/>
          </a:xfrm>
        </p:spPr>
        <p:txBody>
          <a:bodyPr/>
          <a:lstStyle/>
          <a:p>
            <a:r>
              <a:rPr lang="ru-RU" sz="1800" b="1" dirty="0"/>
              <a:t>"Топонимы - свидетели</a:t>
            </a:r>
          </a:p>
          <a:p>
            <a:r>
              <a:rPr lang="ru-RU" sz="1800" b="1" dirty="0"/>
              <a:t>времен минувших".</a:t>
            </a:r>
          </a:p>
          <a:p>
            <a:r>
              <a:rPr lang="ru-RU" sz="1800" b="1" dirty="0" err="1"/>
              <a:t>В.Ф.Барашков</a:t>
            </a:r>
            <a:endParaRPr lang="ru-RU" sz="1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4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75" r="21875"/>
          <a:stretch>
            <a:fillRect/>
          </a:stretch>
        </p:blipFill>
        <p:spPr>
          <a:xfrm>
            <a:off x="6326786" y="1455911"/>
            <a:ext cx="2300791" cy="2275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9132224" y="1465632"/>
            <a:ext cx="2299113" cy="2148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667" r="16667"/>
          <a:stretch>
            <a:fillRect/>
          </a:stretch>
        </p:blipFill>
        <p:spPr>
          <a:xfrm>
            <a:off x="561149" y="1428683"/>
            <a:ext cx="2334583" cy="2185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6679" r="16679"/>
          <a:stretch>
            <a:fillRect/>
          </a:stretch>
        </p:blipFill>
        <p:spPr>
          <a:xfrm>
            <a:off x="3553465" y="1455911"/>
            <a:ext cx="2268675" cy="2189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625758" y="3582901"/>
            <a:ext cx="2152743" cy="2624837"/>
          </a:xfrm>
        </p:spPr>
        <p:txBody>
          <a:bodyPr/>
          <a:lstStyle/>
          <a:p>
            <a:r>
              <a:rPr lang="ru-RU" b="1" dirty="0"/>
              <a:t>Ц</a:t>
            </a:r>
          </a:p>
          <a:p>
            <a:r>
              <a:rPr lang="ru-RU" dirty="0"/>
              <a:t>Цементный – поселок, в 2 км от города Невьянск. Образован от завода, находящегося там же. Назван по выпускаемой заводом продукции – цемент.</a:t>
            </a:r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8"/>
          </p:nvPr>
        </p:nvSpPr>
        <p:spPr>
          <a:xfrm>
            <a:off x="9069451" y="3527701"/>
            <a:ext cx="2588705" cy="1990685"/>
          </a:xfrm>
        </p:spPr>
        <p:txBody>
          <a:bodyPr/>
          <a:lstStyle/>
          <a:p>
            <a:r>
              <a:rPr lang="ru-RU" b="1" dirty="0"/>
              <a:t>Ш</a:t>
            </a:r>
          </a:p>
          <a:p>
            <a:r>
              <a:rPr lang="ru-RU" dirty="0" err="1"/>
              <a:t>Шурала</a:t>
            </a:r>
            <a:r>
              <a:rPr lang="ru-RU" dirty="0"/>
              <a:t> – село Невьянского городского округа Свердловской области. </a:t>
            </a:r>
            <a:r>
              <a:rPr lang="ru-RU" dirty="0" err="1"/>
              <a:t>Шурала</a:t>
            </a:r>
            <a:r>
              <a:rPr lang="ru-RU" dirty="0"/>
              <a:t> происходит от тюркского "</a:t>
            </a:r>
            <a:r>
              <a:rPr lang="ru-RU" dirty="0" err="1"/>
              <a:t>Шурале</a:t>
            </a:r>
            <a:r>
              <a:rPr lang="ru-RU" dirty="0"/>
              <a:t>"-лесной черт, по-русски леший.</a:t>
            </a:r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7135" y="5818048"/>
            <a:ext cx="733980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87135" y="3131752"/>
            <a:ext cx="260859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1600" dirty="0"/>
          </a:p>
          <a:p>
            <a:r>
              <a:rPr lang="ru-RU" sz="1600" b="1" dirty="0" smtClean="0"/>
              <a:t>                       П</a:t>
            </a:r>
            <a:endParaRPr lang="ru-RU" sz="1600" b="1" dirty="0"/>
          </a:p>
          <a:p>
            <a:r>
              <a:rPr lang="ru-RU" sz="1600" dirty="0"/>
              <a:t>Пышма-река. Само слово «Пышма» пока окончательно не расшифровано. Есть несколько предполагаемых переводов, например, «спокойная или тихая вода», «река, берущее начало из круглого озера» (имеется в виду озеро </a:t>
            </a:r>
            <a:r>
              <a:rPr lang="ru-RU" sz="1600" dirty="0" err="1"/>
              <a:t>Шувакиш</a:t>
            </a:r>
            <a:r>
              <a:rPr lang="ru-RU" sz="1600" dirty="0"/>
              <a:t>) и др.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46113" y="3423781"/>
            <a:ext cx="35863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                             </a:t>
            </a:r>
            <a:r>
              <a:rPr lang="ru-RU" sz="1600" b="1" dirty="0" smtClean="0"/>
              <a:t> Т</a:t>
            </a:r>
            <a:endParaRPr lang="ru-RU" sz="1600" b="1" dirty="0"/>
          </a:p>
          <a:p>
            <a:r>
              <a:rPr lang="ru-RU" sz="1600" dirty="0" err="1"/>
              <a:t>Таватуй</a:t>
            </a:r>
            <a:r>
              <a:rPr lang="ru-RU" sz="1600" dirty="0"/>
              <a:t> - озеро в Свердловской </a:t>
            </a:r>
            <a:r>
              <a:rPr lang="ru-RU" sz="1600" dirty="0" smtClean="0"/>
              <a:t>области. Существует </a:t>
            </a:r>
            <a:r>
              <a:rPr lang="ru-RU" sz="1600" dirty="0"/>
              <a:t>две версии происхождения гидронима. Согласно первой — имя  озера </a:t>
            </a:r>
            <a:r>
              <a:rPr lang="ru-RU" sz="1600" dirty="0" smtClean="0"/>
              <a:t>является </a:t>
            </a:r>
            <a:r>
              <a:rPr lang="ru-RU" sz="1600" dirty="0"/>
              <a:t>производным от фразы «та </a:t>
            </a:r>
            <a:r>
              <a:rPr lang="ru-RU" sz="1600" dirty="0" err="1"/>
              <a:t>ва</a:t>
            </a:r>
            <a:r>
              <a:rPr lang="ru-RU" sz="1600" dirty="0"/>
              <a:t> туй», что переводится как «сей водный путь». </a:t>
            </a:r>
            <a:r>
              <a:rPr lang="ru-RU" sz="1600" dirty="0" smtClean="0"/>
              <a:t>Согласно </a:t>
            </a:r>
            <a:r>
              <a:rPr lang="ru-RU" sz="1600" dirty="0"/>
              <a:t>второй версии — название озера произошло от тюркских слов «тау туй» — «праздник (пир) гор»                                             </a:t>
            </a:r>
            <a:r>
              <a:rPr lang="ru-RU" sz="1600" dirty="0" err="1"/>
              <a:t>Таватуй</a:t>
            </a:r>
            <a:r>
              <a:rPr lang="ru-RU" sz="1600" dirty="0"/>
              <a:t> в самом деле со всех сторон окружён горами.</a:t>
            </a:r>
          </a:p>
        </p:txBody>
      </p:sp>
      <p:sp>
        <p:nvSpPr>
          <p:cNvPr id="26" name="Надпись 9"/>
          <p:cNvSpPr txBox="1"/>
          <p:nvPr/>
        </p:nvSpPr>
        <p:spPr>
          <a:xfrm>
            <a:off x="1583029" y="23529"/>
            <a:ext cx="8966802" cy="1413106"/>
          </a:xfrm>
          <a:prstGeom prst="rect">
            <a:avLst/>
          </a:prstGeom>
        </p:spPr>
        <p:txBody>
          <a:bodyPr vert="horz" wrap="square" lIns="36360" tIns="36360" rIns="36360" bIns="36360" anchor="b" anchorCtr="0" compatLnSpc="0"/>
          <a:lstStyle/>
          <a:p>
            <a:pPr algn="ctr" hangingPunct="0">
              <a:spcAft>
                <a:spcPts val="0"/>
              </a:spcAft>
            </a:pPr>
            <a:r>
              <a:rPr lang="ru-RU" sz="2800" b="1" kern="150" dirty="0">
                <a:solidFill>
                  <a:srgbClr val="00004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Топонимический словарь</a:t>
            </a:r>
            <a:endParaRPr lang="ru-RU" sz="1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</a:pPr>
            <a:r>
              <a:rPr lang="ru-RU" sz="1400" kern="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hangingPunct="0">
              <a:spcAft>
                <a:spcPts val="0"/>
              </a:spcAft>
            </a:pPr>
            <a:r>
              <a:rPr lang="ru-RU" sz="2800" b="1" i="1" kern="150" dirty="0">
                <a:solidFill>
                  <a:srgbClr val="00004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«Топонимы Свердловской области»</a:t>
            </a:r>
            <a:endParaRPr lang="ru-RU" sz="1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60961"/>
            <a:ext cx="11150600" cy="914400"/>
          </a:xfrm>
        </p:spPr>
        <p:txBody>
          <a:bodyPr/>
          <a:lstStyle/>
          <a:p>
            <a:r>
              <a:rPr lang="ru-RU" dirty="0"/>
              <a:t>Происхождение топонимов в Невьянском городском округе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06160"/>
              </p:ext>
            </p:extLst>
          </p:nvPr>
        </p:nvGraphicFramePr>
        <p:xfrm>
          <a:off x="378579" y="975361"/>
          <a:ext cx="11425318" cy="5750942"/>
        </p:xfrm>
        <a:graphic>
          <a:graphicData uri="http://schemas.openxmlformats.org/drawingml/2006/table">
            <a:tbl>
              <a:tblPr firstRow="1" firstCol="1" bandRow="1"/>
              <a:tblGrid>
                <a:gridCol w="5311901">
                  <a:extLst>
                    <a:ext uri="{9D8B030D-6E8A-4147-A177-3AD203B41FA5}">
                      <a16:colId xmlns:a16="http://schemas.microsoft.com/office/drawing/2014/main" val="167292735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393959095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906234214"/>
                    </a:ext>
                  </a:extLst>
                </a:gridCol>
                <a:gridCol w="1802674">
                  <a:extLst>
                    <a:ext uri="{9D8B030D-6E8A-4147-A177-3AD203B41FA5}">
                      <a16:colId xmlns:a16="http://schemas.microsoft.com/office/drawing/2014/main" val="2957999011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501934217"/>
                    </a:ext>
                  </a:extLst>
                </a:gridCol>
              </a:tblGrid>
              <a:tr h="416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Исторические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Природные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Культурные особенности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Лингвистические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Деятельность человека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837334"/>
                  </a:ext>
                </a:extLst>
              </a:tr>
              <a:tr h="1398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Переселявшиеся народы (татары)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Аятское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(озеро)-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(в переводе с мансийского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айт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ойт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– «луг», «заливной луг», или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тюрского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происхождения от казахского этнонима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аят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Семь  братьев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Проникновение культур различных народностей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бург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гоф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штадт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(немецкие заимствования)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Верхние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Таволги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Нижние Таволги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(слова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 уточнениями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);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Дальняя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Быньгa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Ближняя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Быньга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Производство цемента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п. Цементный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637698"/>
                  </a:ext>
                </a:extLst>
              </a:tr>
              <a:tr h="917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Таватуй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-считается, что название произошло от коми-пермяцких слов та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туй , что означает «сей водный путь». Краевед В. А. Ложкин считает, что название происходит от татарского тау туй — «пир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гор»,из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-за того, что озеро со всех сторон окружено горами.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Гора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Лeбяжка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Славянского происхождения на 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ева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ск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-град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Калиново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Кировград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52313"/>
                  </a:ext>
                </a:extLst>
              </a:tr>
              <a:tr h="493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От языков  ханты-манси (Аять,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Аятское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Аять перенесено с реки Аять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783563"/>
                  </a:ext>
                </a:extLst>
              </a:tr>
              <a:tr h="417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Шурала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– село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Шуралa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происходит от тюркского "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Шурале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"-лесной черт, по-русски леший.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Невьянск от реки , на котором стоит город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58966"/>
                  </a:ext>
                </a:extLst>
              </a:tr>
              <a:tr h="1484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Нейва – поздняя коми-пермяцкая или русская переделка: название было включено в ряд гидронимов на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сама же основа ней ни по-русски, ни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по-коми-пермяцки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ничего не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означает.В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словаре Н.К.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Чупина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название реки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Невья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анализируется так: хантыйское «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неви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 или «нави» – «белый», мансийское «я» – «река». Однако хантыйское слово звучит скорее, как «новы», и трудно представить, чтобы оно могло превратиться в «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нев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».В.А. Никонов сравнивает с финским «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нэва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 – «болото», «трясина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Забельный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поселок- </a:t>
                      </a:r>
                      <a:r>
                        <a:rPr lang="ru-RU" sz="1200" dirty="0"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от реки Белая и обозначает «расположенный за рекой Былая»</a:t>
                      </a: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20039"/>
                  </a:ext>
                </a:extLst>
              </a:tr>
              <a:tr h="218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Нейва</a:t>
                      </a:r>
                      <a:r>
                        <a:rPr lang="ru-RU" sz="1200" dirty="0"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ru-RU" sz="1200" dirty="0" err="1"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Невья</a:t>
                      </a:r>
                      <a:r>
                        <a:rPr lang="ru-RU" sz="1200" dirty="0"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- река</a:t>
                      </a: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36" marR="14636" marT="14636" marB="146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35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9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5938" y="1396297"/>
            <a:ext cx="104887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ходе изучения материала о родном крае я узнала, что раскрыть тайны и узнать значения многих географических объектов поможет мне особый раздел языкознания – </a:t>
            </a:r>
            <a:r>
              <a:rPr lang="ru-RU" sz="2800" dirty="0" smtClean="0"/>
              <a:t>ономастика.</a:t>
            </a:r>
          </a:p>
          <a:p>
            <a:endParaRPr lang="ru-RU" sz="2800" dirty="0"/>
          </a:p>
          <a:p>
            <a:r>
              <a:rPr lang="ru-RU" sz="2800" dirty="0" smtClean="0"/>
              <a:t>В </a:t>
            </a:r>
            <a:r>
              <a:rPr lang="ru-RU" sz="2800" dirty="0"/>
              <a:t>ходе исследования были выявлены закономерности возникновения топографических названий:</a:t>
            </a:r>
          </a:p>
          <a:p>
            <a:r>
              <a:rPr lang="ru-RU" sz="2800" dirty="0"/>
              <a:t>- сохранение названия от коренного населения</a:t>
            </a:r>
            <a:r>
              <a:rPr lang="ru-RU" sz="2800" dirty="0" smtClean="0"/>
              <a:t>;</a:t>
            </a:r>
            <a:endParaRPr lang="ru-RU" sz="2800" dirty="0"/>
          </a:p>
          <a:p>
            <a:r>
              <a:rPr lang="ru-RU" sz="2800" dirty="0"/>
              <a:t>- в результате миссионерской деятельности православия;</a:t>
            </a:r>
          </a:p>
          <a:p>
            <a:r>
              <a:rPr lang="ru-RU" sz="2800" dirty="0"/>
              <a:t>- сохранение старообрядческих названий;</a:t>
            </a:r>
          </a:p>
          <a:p>
            <a:r>
              <a:rPr lang="ru-RU" sz="2800" dirty="0"/>
              <a:t>- неизвестное, не выявленное происхождение гидронимов.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791" y="5797502"/>
            <a:ext cx="733980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20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5360" y="211787"/>
            <a:ext cx="5953715" cy="920336"/>
          </a:xfrm>
        </p:spPr>
        <p:txBody>
          <a:bodyPr/>
          <a:lstStyle/>
          <a:p>
            <a:pPr algn="ctr"/>
            <a:r>
              <a:rPr lang="ru-RU" dirty="0" smtClean="0">
                <a:latin typeface="+mn-lt"/>
              </a:rPr>
              <a:t>Цели и задачи работы:</a:t>
            </a:r>
            <a:endParaRPr lang="ru-RU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3439" y="1478675"/>
            <a:ext cx="977972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Цель работы </a:t>
            </a:r>
            <a:r>
              <a:rPr lang="ru-RU" sz="2200" dirty="0" smtClean="0"/>
              <a:t>- выяснить </a:t>
            </a:r>
            <a:r>
              <a:rPr lang="ru-RU" sz="2200" dirty="0"/>
              <a:t>значение и происхождение названий населённых пунктов и природных объектов нашей местности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r>
              <a:rPr lang="ru-RU" sz="2200" b="1" dirty="0"/>
              <a:t>Задачи:</a:t>
            </a:r>
          </a:p>
          <a:p>
            <a:r>
              <a:rPr lang="ru-RU" sz="2200" dirty="0"/>
              <a:t>1. Изучить этимологию топонимов Свердловской области. </a:t>
            </a:r>
          </a:p>
          <a:p>
            <a:r>
              <a:rPr lang="ru-RU" sz="2200" dirty="0"/>
              <a:t>2. Охарактеризовать топонимику как раздел ономастики и определить место и роль топонимов в изучении истории края и лингвистики.</a:t>
            </a:r>
          </a:p>
          <a:p>
            <a:r>
              <a:rPr lang="ru-RU" sz="2200" dirty="0"/>
              <a:t>3. Составить топонимический словарь «Топонимы Невьянска и его окрестностей».</a:t>
            </a:r>
          </a:p>
          <a:p>
            <a:r>
              <a:rPr lang="ru-RU" sz="2200" dirty="0"/>
              <a:t>4. Фольклорные рассказы о происхождении сёл и городов в Свердловской области.</a:t>
            </a:r>
          </a:p>
          <a:p>
            <a:r>
              <a:rPr lang="ru-RU" sz="2200" dirty="0"/>
              <a:t>5. Создать </a:t>
            </a:r>
            <a:r>
              <a:rPr lang="ru-RU" sz="2200" dirty="0" err="1"/>
              <a:t>геоинфографик</a:t>
            </a:r>
            <a:r>
              <a:rPr lang="ru-RU" sz="2200" dirty="0"/>
              <a:t> «Интересные топонимы Невьянска и его окрестностей».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4137" y="5972213"/>
            <a:ext cx="1341120" cy="786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850" algn="just">
              <a:lnSpc>
                <a:spcPct val="150000"/>
              </a:lnSpc>
              <a:spcAft>
                <a:spcPts val="0"/>
              </a:spcAft>
            </a:pPr>
            <a:r>
              <a:rPr lang="ru-RU" sz="1600" kern="100" dirty="0" smtClean="0"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                       </a:t>
            </a:r>
          </a:p>
          <a:p>
            <a:pPr indent="450850" algn="just">
              <a:lnSpc>
                <a:spcPct val="150000"/>
              </a:lnSpc>
              <a:spcAft>
                <a:spcPts val="0"/>
              </a:spcAft>
            </a:pPr>
            <a:endParaRPr lang="ru-RU" sz="1600" kern="10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556" y="513803"/>
            <a:ext cx="11150600" cy="714111"/>
          </a:xfrm>
        </p:spPr>
        <p:txBody>
          <a:bodyPr/>
          <a:lstStyle/>
          <a:p>
            <a:r>
              <a:rPr lang="ru-RU" dirty="0" smtClean="0"/>
              <a:t>Ономастика. Разделы ономастики: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7563" y="1904362"/>
            <a:ext cx="10813425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 err="1"/>
              <a:t>Онома́стика</a:t>
            </a:r>
            <a:r>
              <a:rPr lang="ru-RU" sz="2800" dirty="0"/>
              <a:t> — раздел языкознания, изучающий любые собственные имена, историю их возникновения и трансформации в результате длительного </a:t>
            </a:r>
            <a:r>
              <a:rPr lang="ru-RU" sz="2800" dirty="0" smtClean="0"/>
              <a:t>употребления.</a:t>
            </a:r>
          </a:p>
          <a:p>
            <a:endParaRPr lang="ru-RU" sz="2800" dirty="0" smtClean="0"/>
          </a:p>
          <a:p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dirty="0" smtClean="0"/>
              <a:t>К разделам ономастики относятся: </a:t>
            </a:r>
          </a:p>
          <a:p>
            <a:pPr marL="342900" indent="-342900">
              <a:buAutoNum type="arabicPeriod"/>
            </a:pPr>
            <a:r>
              <a:rPr lang="ru-RU" sz="2800" dirty="0"/>
              <a:t>Топонимика                            </a:t>
            </a:r>
            <a:r>
              <a:rPr lang="ru-RU" sz="2800" dirty="0" smtClean="0"/>
              <a:t>                              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Антропонимика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Этнонимика</a:t>
            </a:r>
          </a:p>
          <a:p>
            <a:pPr marL="342900" indent="-342900">
              <a:buAutoNum type="arabicPeriod"/>
            </a:pPr>
            <a:r>
              <a:rPr lang="ru-RU" sz="2800" dirty="0" err="1" smtClean="0"/>
              <a:t>Астронимика</a:t>
            </a:r>
            <a:r>
              <a:rPr lang="ru-RU" sz="2800" dirty="0"/>
              <a:t> </a:t>
            </a:r>
            <a:r>
              <a:rPr lang="ru-RU" sz="2800" dirty="0" smtClean="0"/>
              <a:t>и т.д.</a:t>
            </a: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3709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топонимов: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6601" y="1595021"/>
            <a:ext cx="1091956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Топонимы — это географические названия, имена собственные разных географических объектов</a:t>
            </a:r>
            <a:r>
              <a:rPr lang="ru-RU" sz="2800" dirty="0" smtClean="0"/>
              <a:t>.</a:t>
            </a:r>
          </a:p>
          <a:p>
            <a:endParaRPr lang="ru-RU" sz="2800" dirty="0" smtClean="0"/>
          </a:p>
          <a:p>
            <a:r>
              <a:rPr lang="ru-RU" sz="2800" dirty="0"/>
              <a:t>Топонимика дает объяснение происхождения и смыслового значения названий различных географических объектов, отсюда и истекает одна из причин необходимости изучать топонимы.</a:t>
            </a:r>
          </a:p>
          <a:p>
            <a:endParaRPr lang="ru-RU" sz="2800" dirty="0" smtClean="0"/>
          </a:p>
          <a:p>
            <a:r>
              <a:rPr lang="ru-RU" sz="2800" dirty="0" smtClean="0"/>
              <a:t>К разделам топонимики относятся: </a:t>
            </a:r>
          </a:p>
          <a:p>
            <a:pPr marL="514350" indent="-514350">
              <a:buAutoNum type="arabicPeriod"/>
            </a:pPr>
            <a:r>
              <a:rPr lang="ru-RU" sz="2800" dirty="0" err="1" smtClean="0"/>
              <a:t>Ойконимы</a:t>
            </a:r>
            <a:r>
              <a:rPr lang="ru-RU" sz="2800" dirty="0" smtClean="0"/>
              <a:t> </a:t>
            </a:r>
          </a:p>
          <a:p>
            <a:pPr marL="514350" indent="-514350">
              <a:buAutoNum type="arabicPeriod" startAt="2"/>
            </a:pPr>
            <a:r>
              <a:rPr lang="ru-RU" sz="2800" dirty="0" err="1" smtClean="0"/>
              <a:t>Астионимы</a:t>
            </a:r>
            <a:r>
              <a:rPr lang="ru-RU" sz="2800" dirty="0" smtClean="0"/>
              <a:t> </a:t>
            </a:r>
          </a:p>
          <a:p>
            <a:pPr marL="514350" indent="-514350">
              <a:buAutoNum type="arabicPeriod" startAt="2"/>
            </a:pPr>
            <a:r>
              <a:rPr lang="ru-RU" sz="2800" dirty="0" smtClean="0"/>
              <a:t>Гидронимы и т.д.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292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</a:t>
            </a:r>
            <a:r>
              <a:rPr lang="ru-RU" dirty="0"/>
              <a:t>Н</a:t>
            </a:r>
            <a:r>
              <a:rPr lang="ru-RU" dirty="0" smtClean="0"/>
              <a:t>евьянск: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5938" y="1453963"/>
            <a:ext cx="10283833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Невьянск - историческая столица заводчиков Демидовых - расположен в центральной части Свердловской области. Невьянск основан в 1700 г. изначально как посёлок Невьянский Завод в связи со строительством казённого чугуноплавильного и железоделательного завода.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/>
              <a:t> Демидов превратил Невьянский завод в крупнейшее и современное на тот момент металлургическое предприятие России и даже Европы. В те времена в Невьянске выпускали лучшее железо, здесь работала самая большая в те годы в мире царь-домна. </a:t>
            </a:r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374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374" y="1983157"/>
            <a:ext cx="3927566" cy="1988109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ойконимы</a:t>
            </a:r>
            <a:r>
              <a:rPr lang="ru-RU" dirty="0" smtClean="0"/>
              <a:t> невьянского района: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7556" y="2042153"/>
            <a:ext cx="11150600" cy="920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гидронимы невьянского района: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594" y="5813432"/>
            <a:ext cx="733980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5938" y="1208537"/>
            <a:ext cx="6529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Ойконимы</a:t>
            </a:r>
            <a:r>
              <a:rPr lang="ru-RU" sz="2800" dirty="0" smtClean="0"/>
              <a:t> </a:t>
            </a:r>
            <a:r>
              <a:rPr lang="ru-RU" sz="2800" dirty="0"/>
              <a:t>- названия населённых мест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2234" y="2962489"/>
            <a:ext cx="7036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Гидро́нимы</a:t>
            </a:r>
            <a:r>
              <a:rPr lang="ru-RU" sz="2800" dirty="0"/>
              <a:t> - </a:t>
            </a:r>
            <a:r>
              <a:rPr lang="ru-RU" sz="2800" dirty="0" smtClean="0"/>
              <a:t>названия </a:t>
            </a:r>
            <a:r>
              <a:rPr lang="ru-RU" sz="2800" dirty="0"/>
              <a:t>водных объектов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2234" y="3527289"/>
            <a:ext cx="11150600" cy="920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астионимы</a:t>
            </a:r>
            <a:r>
              <a:rPr lang="ru-RU" dirty="0" smtClean="0"/>
              <a:t> невьянского района: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556" y="480535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/>
              <a:t>Астио́ним</a:t>
            </a:r>
            <a:r>
              <a:rPr lang="ru-RU" sz="2800" dirty="0" smtClean="0"/>
              <a:t> -  </a:t>
            </a:r>
            <a:r>
              <a:rPr lang="ru-RU" sz="2800" dirty="0"/>
              <a:t>собственное имя </a:t>
            </a:r>
            <a:r>
              <a:rPr lang="ru-RU" sz="2800" dirty="0" smtClean="0"/>
              <a:t>города </a:t>
            </a:r>
            <a:endParaRPr lang="ru-RU" sz="2800" dirty="0"/>
          </a:p>
        </p:txBody>
      </p:sp>
      <p:sp>
        <p:nvSpPr>
          <p:cNvPr id="12" name="AutoShape 2" descr="Picture background"/>
          <p:cNvSpPr>
            <a:spLocks noChangeAspect="1" noChangeArrowheads="1"/>
          </p:cNvSpPr>
          <p:nvPr/>
        </p:nvSpPr>
        <p:spPr bwMode="auto">
          <a:xfrm>
            <a:off x="10135598" y="522514"/>
            <a:ext cx="2056402" cy="19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851" y="3772786"/>
            <a:ext cx="4048496" cy="268967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21" y="34843"/>
            <a:ext cx="3665161" cy="22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243" y="2736563"/>
            <a:ext cx="3780486" cy="24202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326" y="368541"/>
            <a:ext cx="11150600" cy="920336"/>
          </a:xfrm>
        </p:spPr>
        <p:txBody>
          <a:bodyPr/>
          <a:lstStyle/>
          <a:p>
            <a:r>
              <a:rPr lang="ru-RU" dirty="0" err="1" smtClean="0"/>
              <a:t>Оронимы</a:t>
            </a:r>
            <a:r>
              <a:rPr lang="ru-RU" dirty="0" smtClean="0"/>
              <a:t> невьянского района: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3693" y="2407290"/>
            <a:ext cx="7855244" cy="920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годонимы</a:t>
            </a:r>
            <a:r>
              <a:rPr lang="ru-RU" dirty="0" smtClean="0"/>
              <a:t> невьянского района: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0594" y="5813432"/>
            <a:ext cx="733980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263" y="3506215"/>
            <a:ext cx="7785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 err="1" smtClean="0"/>
              <a:t>Годо́ним</a:t>
            </a:r>
            <a:r>
              <a:rPr lang="ru-RU" sz="2800" dirty="0" smtClean="0"/>
              <a:t> </a:t>
            </a:r>
            <a:r>
              <a:rPr lang="ru-RU" sz="2800" dirty="0"/>
              <a:t>- топоним для обозначения названий улиц, в том числе проспектов, бульваров, аллей, набережных, </a:t>
            </a:r>
            <a:r>
              <a:rPr lang="ru-RU" sz="2800" dirty="0" smtClean="0"/>
              <a:t>проездов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0263" y="1422016"/>
            <a:ext cx="4018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Оронимы</a:t>
            </a:r>
            <a:r>
              <a:rPr lang="ru-RU" sz="2800" dirty="0" smtClean="0"/>
              <a:t> </a:t>
            </a:r>
            <a:r>
              <a:rPr lang="ru-RU" sz="2800" dirty="0"/>
              <a:t>- названия гор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783" y="107469"/>
            <a:ext cx="4624251" cy="26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682" y="1419506"/>
            <a:ext cx="4916697" cy="28939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499170"/>
            <a:ext cx="11150600" cy="920336"/>
          </a:xfrm>
        </p:spPr>
        <p:txBody>
          <a:bodyPr/>
          <a:lstStyle/>
          <a:p>
            <a:r>
              <a:rPr lang="ru-RU" dirty="0" smtClean="0"/>
              <a:t>«Невьянские были» </a:t>
            </a:r>
            <a:r>
              <a:rPr lang="ru-RU" dirty="0"/>
              <a:t>о топонимах Невьянска и его окрестностей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6314" y="1816988"/>
            <a:ext cx="70231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легендах и исторических преданиях реальность </a:t>
            </a:r>
            <a:r>
              <a:rPr lang="ru-RU" sz="2800" dirty="0" smtClean="0"/>
              <a:t>переплетается </a:t>
            </a:r>
            <a:r>
              <a:rPr lang="ru-RU" sz="2800" dirty="0"/>
              <a:t>с ярким вымыслом.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1. Ермак </a:t>
            </a:r>
            <a:r>
              <a:rPr lang="ru-RU" sz="2800" dirty="0"/>
              <a:t>и семь </a:t>
            </a:r>
            <a:r>
              <a:rPr lang="ru-RU" sz="2800" dirty="0" smtClean="0"/>
              <a:t>братьев</a:t>
            </a:r>
          </a:p>
          <a:p>
            <a:r>
              <a:rPr lang="ru-RU" sz="2800" dirty="0" smtClean="0"/>
              <a:t>2. Семь братьев</a:t>
            </a:r>
          </a:p>
          <a:p>
            <a:r>
              <a:rPr lang="ru-RU" sz="2800" dirty="0" smtClean="0"/>
              <a:t>3. Легенда </a:t>
            </a:r>
            <a:r>
              <a:rPr lang="ru-RU" sz="2800" dirty="0"/>
              <a:t>о </a:t>
            </a:r>
            <a:r>
              <a:rPr lang="ru-RU" sz="2800" dirty="0" err="1" smtClean="0"/>
              <a:t>Шайтанке</a:t>
            </a:r>
            <a:endParaRPr lang="ru-RU" sz="2800" dirty="0" smtClean="0"/>
          </a:p>
          <a:p>
            <a:r>
              <a:rPr lang="ru-RU" sz="2800" dirty="0" smtClean="0"/>
              <a:t>4. Легенда </a:t>
            </a:r>
            <a:r>
              <a:rPr lang="ru-RU" sz="2800" dirty="0"/>
              <a:t>о </a:t>
            </a:r>
            <a:r>
              <a:rPr lang="ru-RU" sz="2800" dirty="0" smtClean="0"/>
              <a:t>русалке</a:t>
            </a:r>
          </a:p>
          <a:p>
            <a:r>
              <a:rPr lang="ru-RU" sz="2800" dirty="0" smtClean="0"/>
              <a:t>5. Село </a:t>
            </a:r>
            <a:r>
              <a:rPr lang="ru-RU" sz="2800" dirty="0" err="1" smtClean="0"/>
              <a:t>Шурала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634" y="5787306"/>
            <a:ext cx="733980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216" y="3707609"/>
            <a:ext cx="5327561" cy="28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0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80" r="16680"/>
          <a:stretch>
            <a:fillRect/>
          </a:stretch>
        </p:blipFill>
        <p:spPr>
          <a:xfrm>
            <a:off x="3572916" y="1568331"/>
            <a:ext cx="2186609" cy="200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708" r="16708"/>
          <a:stretch>
            <a:fillRect/>
          </a:stretch>
        </p:blipFill>
        <p:spPr>
          <a:xfrm>
            <a:off x="6503924" y="1620499"/>
            <a:ext cx="2044775" cy="1926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667" r="16667"/>
          <a:stretch>
            <a:fillRect/>
          </a:stretch>
        </p:blipFill>
        <p:spPr>
          <a:xfrm>
            <a:off x="9293098" y="1514143"/>
            <a:ext cx="2122015" cy="199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1625" y="3434186"/>
            <a:ext cx="3206046" cy="3324423"/>
          </a:xfrm>
          <a:solidFill>
            <a:schemeClr val="bg1"/>
          </a:solidFill>
        </p:spPr>
        <p:txBody>
          <a:bodyPr/>
          <a:lstStyle/>
          <a:p>
            <a:r>
              <a:rPr lang="ru-RU" b="1" dirty="0"/>
              <a:t>А</a:t>
            </a:r>
          </a:p>
          <a:p>
            <a:r>
              <a:rPr lang="ru-RU" dirty="0" err="1"/>
              <a:t>Аятское</a:t>
            </a:r>
            <a:r>
              <a:rPr lang="ru-RU" dirty="0"/>
              <a:t> (озеро) - озеро, расположенное в 50 км от Екатеринбурга. По мнению А. </a:t>
            </a:r>
            <a:r>
              <a:rPr lang="ru-RU" dirty="0" err="1" smtClean="0"/>
              <a:t>Каннисто</a:t>
            </a:r>
            <a:r>
              <a:rPr lang="ru-RU" dirty="0" smtClean="0"/>
              <a:t>, </a:t>
            </a:r>
            <a:r>
              <a:rPr lang="ru-RU" dirty="0" err="1"/>
              <a:t>Аятское</a:t>
            </a:r>
            <a:r>
              <a:rPr lang="ru-RU" dirty="0"/>
              <a:t> озеро означает «Луговое озеро» (в переводе с мансийского </a:t>
            </a:r>
            <a:r>
              <a:rPr lang="ru-RU" dirty="0" err="1"/>
              <a:t>айт</a:t>
            </a:r>
            <a:r>
              <a:rPr lang="ru-RU" dirty="0"/>
              <a:t>, </a:t>
            </a:r>
            <a:r>
              <a:rPr lang="ru-RU" dirty="0" err="1"/>
              <a:t>ойт</a:t>
            </a:r>
            <a:r>
              <a:rPr lang="ru-RU" dirty="0"/>
              <a:t> - «луг», «заливной луг», или </a:t>
            </a:r>
            <a:r>
              <a:rPr lang="ru-RU" dirty="0" err="1"/>
              <a:t>тюрского</a:t>
            </a:r>
            <a:r>
              <a:rPr lang="ru-RU" dirty="0"/>
              <a:t> происхождения от казахского этнонима </a:t>
            </a:r>
            <a:r>
              <a:rPr lang="ru-RU" dirty="0" err="1"/>
              <a:t>аят</a:t>
            </a:r>
            <a:r>
              <a:rPr lang="ru-RU" dirty="0" smtClean="0"/>
              <a:t>.)                                  Аять </a:t>
            </a:r>
            <a:r>
              <a:rPr lang="ru-RU" dirty="0"/>
              <a:t>- поселок в Свердловской области. Расположен на реке Аять. Название перенесено с реки</a:t>
            </a:r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8"/>
          </p:nvPr>
        </p:nvSpPr>
        <p:spPr>
          <a:xfrm>
            <a:off x="3371867" y="3410498"/>
            <a:ext cx="2588705" cy="2682628"/>
          </a:xfrm>
        </p:spPr>
        <p:txBody>
          <a:bodyPr/>
          <a:lstStyle/>
          <a:p>
            <a:r>
              <a:rPr lang="ru-RU" b="1" dirty="0"/>
              <a:t>Б</a:t>
            </a:r>
          </a:p>
          <a:p>
            <a:r>
              <a:rPr lang="ru-RU" dirty="0" err="1"/>
              <a:t>Быньги</a:t>
            </a:r>
            <a:r>
              <a:rPr lang="ru-RU" dirty="0"/>
              <a:t> - село Свердловской области, расположено в 7 км от города Невьянска. Расположено между двумя реками (устьем и притоком) Дальняя </a:t>
            </a:r>
            <a:r>
              <a:rPr lang="ru-RU" dirty="0" err="1"/>
              <a:t>Быньга</a:t>
            </a:r>
            <a:r>
              <a:rPr lang="ru-RU" dirty="0"/>
              <a:t> и Ближняя </a:t>
            </a:r>
            <a:r>
              <a:rPr lang="ru-RU" dirty="0" err="1"/>
              <a:t>Быньга</a:t>
            </a:r>
            <a:r>
              <a:rPr lang="ru-RU" dirty="0"/>
              <a:t>. Отсюда пошло и название во множественном числе.</a:t>
            </a:r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20"/>
          </p:nvPr>
        </p:nvSpPr>
        <p:spPr>
          <a:xfrm>
            <a:off x="6231959" y="3514548"/>
            <a:ext cx="2588705" cy="2744241"/>
          </a:xfrm>
        </p:spPr>
        <p:txBody>
          <a:bodyPr/>
          <a:lstStyle/>
          <a:p>
            <a:r>
              <a:rPr lang="ru-RU" b="1" dirty="0"/>
              <a:t>Д</a:t>
            </a:r>
          </a:p>
          <a:p>
            <a:r>
              <a:rPr lang="ru-RU" dirty="0"/>
              <a:t>Денежкин камень—Гора «Денежкин камень» находится в округе Североуральск Свердловской области. Название горы происходит от жившего здесь в семнадцатом веке представителя манси </a:t>
            </a:r>
            <a:r>
              <a:rPr lang="ru-RU" dirty="0" err="1"/>
              <a:t>Денга</a:t>
            </a:r>
            <a:r>
              <a:rPr lang="ru-RU" dirty="0"/>
              <a:t> </a:t>
            </a:r>
            <a:r>
              <a:rPr lang="ru-RU" dirty="0" err="1"/>
              <a:t>Ондрюшин</a:t>
            </a:r>
            <a:r>
              <a:rPr lang="ru-RU" dirty="0"/>
              <a:t> (Андрея Денежкина).</a:t>
            </a:r>
          </a:p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idx="22"/>
          </p:nvPr>
        </p:nvSpPr>
        <p:spPr>
          <a:xfrm>
            <a:off x="9067320" y="3446052"/>
            <a:ext cx="2937498" cy="3106252"/>
          </a:xfrm>
        </p:spPr>
        <p:txBody>
          <a:bodyPr/>
          <a:lstStyle/>
          <a:p>
            <a:r>
              <a:rPr lang="ru-RU" b="1" dirty="0"/>
              <a:t>Е</a:t>
            </a:r>
          </a:p>
          <a:p>
            <a:r>
              <a:rPr lang="ru-RU" dirty="0"/>
              <a:t>Екатеринбург-город, был основан в 1723 году по указанию Петра I Василием </a:t>
            </a:r>
            <a:r>
              <a:rPr lang="ru-RU" dirty="0" err="1"/>
              <a:t>Никитечем</a:t>
            </a:r>
            <a:r>
              <a:rPr lang="ru-RU" dirty="0"/>
              <a:t> Татищевым. Первоначально это был завод-крепость на Урале на </a:t>
            </a:r>
            <a:r>
              <a:rPr lang="ru-RU" dirty="0" smtClean="0"/>
              <a:t>реке </a:t>
            </a:r>
            <a:r>
              <a:rPr lang="ru-RU" dirty="0" err="1" smtClean="0"/>
              <a:t>Исеть.Металлургический</a:t>
            </a:r>
            <a:r>
              <a:rPr lang="ru-RU" dirty="0" smtClean="0"/>
              <a:t> </a:t>
            </a:r>
            <a:r>
              <a:rPr lang="ru-RU" dirty="0"/>
              <a:t>завод строил русский инженер немецкого происхождения Георг Вильгельм де </a:t>
            </a:r>
            <a:r>
              <a:rPr lang="ru-RU" dirty="0" err="1"/>
              <a:t>Геннин</a:t>
            </a:r>
            <a:r>
              <a:rPr lang="ru-RU" dirty="0"/>
              <a:t>. Завод-крепость был назван в честь Екатерины I, супруги Петра I. </a:t>
            </a:r>
          </a:p>
        </p:txBody>
      </p:sp>
      <p:sp>
        <p:nvSpPr>
          <p:cNvPr id="17" name="Надпись 9"/>
          <p:cNvSpPr txBox="1"/>
          <p:nvPr/>
        </p:nvSpPr>
        <p:spPr>
          <a:xfrm>
            <a:off x="1564724" y="53842"/>
            <a:ext cx="8966802" cy="1413106"/>
          </a:xfrm>
          <a:prstGeom prst="rect">
            <a:avLst/>
          </a:prstGeom>
        </p:spPr>
        <p:txBody>
          <a:bodyPr vert="horz" wrap="square" lIns="36360" tIns="36360" rIns="36360" bIns="36360" anchor="b" anchorCtr="0" compatLnSpc="0"/>
          <a:lstStyle/>
          <a:p>
            <a:pPr algn="ctr" hangingPunct="0">
              <a:spcAft>
                <a:spcPts val="0"/>
              </a:spcAft>
            </a:pPr>
            <a:r>
              <a:rPr lang="ru-RU" sz="2800" b="1" kern="150" dirty="0">
                <a:solidFill>
                  <a:srgbClr val="00004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Топонимический словарь</a:t>
            </a:r>
            <a:endParaRPr lang="ru-RU" sz="1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</a:pPr>
            <a:r>
              <a:rPr lang="ru-RU" sz="1400" kern="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hangingPunct="0">
              <a:spcAft>
                <a:spcPts val="0"/>
              </a:spcAft>
            </a:pPr>
            <a:r>
              <a:rPr lang="ru-RU" sz="2800" b="1" i="1" kern="150" dirty="0">
                <a:solidFill>
                  <a:srgbClr val="00004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«Топонимы Свердловской области»</a:t>
            </a:r>
            <a:endParaRPr lang="ru-RU" sz="1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6727" r="16727"/>
          <a:stretch>
            <a:fillRect/>
          </a:stretch>
        </p:blipFill>
        <p:spPr>
          <a:xfrm>
            <a:off x="767491" y="1605275"/>
            <a:ext cx="2077278" cy="1966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3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797F-2510-4681-A59B-FCD8F3733FE0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сферами</Template>
  <TotalTime>0</TotalTime>
  <Words>1259</Words>
  <Application>Microsoft Office PowerPoint</Application>
  <PresentationFormat>Широкоэкранный</PresentationFormat>
  <Paragraphs>156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Schoolbook</vt:lpstr>
      <vt:lpstr>Corbel</vt:lpstr>
      <vt:lpstr>Liberation Serif</vt:lpstr>
      <vt:lpstr>Lucida Sans Unicode</vt:lpstr>
      <vt:lpstr>Times New Roman</vt:lpstr>
      <vt:lpstr>Тема Office</vt:lpstr>
      <vt:lpstr>Исследовательский проект:   «Топонимы Невьянска и его окрестностей как часть социокультурного наследия Урала»</vt:lpstr>
      <vt:lpstr>Цели и задачи работы:</vt:lpstr>
      <vt:lpstr>Ономастика. Разделы ономастики:</vt:lpstr>
      <vt:lpstr>Виды топонимов: </vt:lpstr>
      <vt:lpstr>Город Невьянск: </vt:lpstr>
      <vt:lpstr>ойконимы невьянского района: </vt:lpstr>
      <vt:lpstr>Оронимы невьянского района:</vt:lpstr>
      <vt:lpstr>«Невьянские были» о топонимах Невьянска и его окрестностей</vt:lpstr>
      <vt:lpstr>Презентация PowerPoint</vt:lpstr>
      <vt:lpstr>Презентация PowerPoint</vt:lpstr>
      <vt:lpstr>Презентация PowerPoint</vt:lpstr>
      <vt:lpstr>Происхождение топонимов в Невьянском городском округе</vt:lpstr>
      <vt:lpstr>Заключение: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2025-01-26T14:19:33Z</dcterms:created>
  <dcterms:modified xsi:type="dcterms:W3CDTF">2025-01-30T19:07:43Z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