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5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2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6714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31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299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150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205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0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5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4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8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8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72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3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9BEDA-6968-40B0-BBA8-C42072F90FD6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7AFD09-4B28-4CE2-AA57-BD3D2FCA8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66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 и семейные отношения. </a:t>
            </a:r>
            <a:endParaRPr lang="ru-RU" sz="6000" b="1" i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1" name="Picture 1" descr="C:\Users\Acer\Desktop\semya96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708920"/>
            <a:ext cx="6215074" cy="3495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071678"/>
            <a:ext cx="7215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Зачем человеку семья? 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04864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B050"/>
                </a:solidFill>
              </a:rPr>
              <a:t>Семья строится на взаимной </a:t>
            </a:r>
            <a:r>
              <a:rPr lang="ru-RU" sz="6000" b="1" i="1" u="sng" dirty="0" smtClean="0">
                <a:solidFill>
                  <a:srgbClr val="00B050"/>
                </a:solidFill>
              </a:rPr>
              <a:t>любви.</a:t>
            </a:r>
            <a:endParaRPr lang="ru-RU" sz="6000" b="1" i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57166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На что и клад, коли в семье лад.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Любовь </a:t>
            </a:r>
            <a:r>
              <a:rPr lang="ru-RU" sz="2000" b="1" i="1" dirty="0" smtClean="0">
                <a:solidFill>
                  <a:srgbClr val="00B050"/>
                </a:solidFill>
              </a:rPr>
              <a:t>да совет — так и горя нет.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Согласье </a:t>
            </a:r>
            <a:r>
              <a:rPr lang="ru-RU" sz="2000" b="1" i="1" dirty="0" smtClean="0">
                <a:solidFill>
                  <a:srgbClr val="00B050"/>
                </a:solidFill>
              </a:rPr>
              <a:t>в семье — достаток в дому, раздоры в семье — пропадать всему.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Семья </a:t>
            </a:r>
            <a:r>
              <a:rPr lang="ru-RU" sz="2000" b="1" i="1" dirty="0" smtClean="0">
                <a:solidFill>
                  <a:srgbClr val="00B050"/>
                </a:solidFill>
              </a:rPr>
              <a:t>сильна, когда над ней крыша одна.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Добрая </a:t>
            </a:r>
            <a:r>
              <a:rPr lang="ru-RU" sz="2000" b="1" i="1" dirty="0" smtClean="0">
                <a:solidFill>
                  <a:srgbClr val="00B050"/>
                </a:solidFill>
              </a:rPr>
              <a:t>семья прибавит разума-ума.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В </a:t>
            </a:r>
            <a:r>
              <a:rPr lang="ru-RU" sz="2000" b="1" i="1" dirty="0" smtClean="0">
                <a:solidFill>
                  <a:srgbClr val="00B050"/>
                </a:solidFill>
              </a:rPr>
              <a:t>своей семье не велик расчет.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Вся </a:t>
            </a:r>
            <a:r>
              <a:rPr lang="ru-RU" sz="2000" b="1" i="1" dirty="0" smtClean="0">
                <a:solidFill>
                  <a:srgbClr val="00B050"/>
                </a:solidFill>
              </a:rPr>
              <a:t>семья вместе — так и душа па месте.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В </a:t>
            </a:r>
            <a:r>
              <a:rPr lang="ru-RU" sz="2000" b="1" i="1" dirty="0" smtClean="0">
                <a:solidFill>
                  <a:srgbClr val="00B050"/>
                </a:solidFill>
              </a:rPr>
              <a:t>родной семье и каша гуще.</a:t>
            </a:r>
          </a:p>
          <a:p>
            <a:pPr algn="ctr" fontAlgn="base"/>
            <a:endParaRPr lang="ru-RU" sz="2000" b="1" i="1" dirty="0" smtClean="0">
              <a:solidFill>
                <a:srgbClr val="00B050"/>
              </a:solidFill>
            </a:endParaRPr>
          </a:p>
          <a:p>
            <a:pPr algn="ctr" fontAlgn="base"/>
            <a:r>
              <a:rPr lang="ru-RU" sz="2000" b="1" i="1" dirty="0" smtClean="0">
                <a:solidFill>
                  <a:srgbClr val="00B050"/>
                </a:solidFill>
              </a:rPr>
              <a:t>За </a:t>
            </a:r>
            <a:r>
              <a:rPr lang="ru-RU" sz="2000" b="1" i="1" dirty="0" smtClean="0">
                <a:solidFill>
                  <a:srgbClr val="00B050"/>
                </a:solidFill>
              </a:rPr>
              <a:t>общим семейным столом еда вкуснее.</a:t>
            </a:r>
            <a:endParaRPr lang="ru-RU" sz="2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96153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>
                <a:solidFill>
                  <a:srgbClr val="C00000"/>
                </a:solidFill>
              </a:rPr>
              <a:t>	Семья </a:t>
            </a:r>
            <a:r>
              <a:rPr lang="ru-RU" sz="2800" dirty="0" smtClean="0">
                <a:solidFill>
                  <a:srgbClr val="C00000"/>
                </a:solidFill>
              </a:rPr>
              <a:t>образуется, когда мужчина и женщина вступают в брак</a:t>
            </a:r>
          </a:p>
          <a:p>
            <a:pPr fontAlgn="base"/>
            <a:endParaRPr lang="ru-RU" sz="2800" dirty="0" smtClean="0">
              <a:solidFill>
                <a:srgbClr val="FFFF00"/>
              </a:solidFill>
            </a:endParaRPr>
          </a:p>
          <a:p>
            <a:pPr lvl="1" fontAlgn="base"/>
            <a:r>
              <a:rPr lang="ru-RU" sz="2800" i="1" dirty="0" smtClean="0">
                <a:solidFill>
                  <a:srgbClr val="00B050"/>
                </a:solidFill>
              </a:rPr>
              <a:t>Основа такой семьи:</a:t>
            </a:r>
            <a:r>
              <a:rPr lang="ru-RU" sz="2800" dirty="0" smtClean="0">
                <a:solidFill>
                  <a:srgbClr val="00B050"/>
                </a:solidFill>
              </a:rPr>
              <a:t> взаимное чувство любви, стремление создать уютный дом, родить и воспитать детей</a:t>
            </a:r>
          </a:p>
          <a:p>
            <a:pPr lvl="1" fontAlgn="base"/>
            <a:endParaRPr lang="ru-RU" sz="2800" dirty="0" smtClean="0">
              <a:solidFill>
                <a:srgbClr val="FFFF00"/>
              </a:solidFill>
            </a:endParaRPr>
          </a:p>
          <a:p>
            <a:pPr fontAlgn="base"/>
            <a:r>
              <a:rPr lang="ru-RU" sz="2800" dirty="0" smtClean="0">
                <a:solidFill>
                  <a:srgbClr val="C00000"/>
                </a:solidFill>
              </a:rPr>
              <a:t>	В  </a:t>
            </a:r>
            <a:r>
              <a:rPr lang="ru-RU" sz="2800" dirty="0" smtClean="0">
                <a:solidFill>
                  <a:srgbClr val="C00000"/>
                </a:solidFill>
              </a:rPr>
              <a:t>семьях происходит объединение на родственной основе (бабушка и внуки, тетя и племянники и т. д.)</a:t>
            </a:r>
          </a:p>
          <a:p>
            <a:pPr fontAlgn="base"/>
            <a:endParaRPr lang="ru-RU" sz="2800" dirty="0" smtClean="0">
              <a:solidFill>
                <a:srgbClr val="FFFF00"/>
              </a:solidFill>
            </a:endParaRPr>
          </a:p>
          <a:p>
            <a:pPr lvl="1" fontAlgn="base"/>
            <a:r>
              <a:rPr lang="ru-RU" sz="2800" i="1" dirty="0" smtClean="0">
                <a:solidFill>
                  <a:srgbClr val="00B050"/>
                </a:solidFill>
              </a:rPr>
              <a:t>Основа такой семьи</a:t>
            </a:r>
            <a:r>
              <a:rPr lang="ru-RU" sz="2800" dirty="0" smtClean="0">
                <a:solidFill>
                  <a:srgbClr val="00B050"/>
                </a:solidFill>
              </a:rPr>
              <a:t>: желание помогать друг другу, заботиться о малых детях и стариках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5724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C00000"/>
                </a:solidFill>
              </a:rPr>
              <a:t>Семья</a:t>
            </a:r>
          </a:p>
          <a:p>
            <a:pPr fontAlgn="base"/>
            <a:r>
              <a:rPr lang="ru-RU" sz="2800" b="1" dirty="0" smtClean="0">
                <a:solidFill>
                  <a:srgbClr val="00B050"/>
                </a:solidFill>
              </a:rPr>
              <a:t>Рождение детей</a:t>
            </a:r>
          </a:p>
          <a:p>
            <a:pPr fontAlgn="base"/>
            <a:endParaRPr lang="ru-RU" sz="2800" b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b="1" dirty="0" smtClean="0">
                <a:solidFill>
                  <a:srgbClr val="00B050"/>
                </a:solidFill>
              </a:rPr>
              <a:t>Воспитание нового поколения</a:t>
            </a:r>
          </a:p>
          <a:p>
            <a:pPr fontAlgn="base"/>
            <a:endParaRPr lang="ru-RU" sz="2800" b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b="1" dirty="0" smtClean="0">
                <a:solidFill>
                  <a:srgbClr val="00B050"/>
                </a:solidFill>
              </a:rPr>
              <a:t>Ведение общего хозяйства, взаимная материальная помощь</a:t>
            </a:r>
          </a:p>
          <a:p>
            <a:pPr fontAlgn="base"/>
            <a:endParaRPr lang="ru-RU" sz="2800" b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b="1" dirty="0" smtClean="0">
                <a:solidFill>
                  <a:srgbClr val="00B050"/>
                </a:solidFill>
              </a:rPr>
              <a:t>Физическая, экономическая, психологическая защита</a:t>
            </a:r>
          </a:p>
          <a:p>
            <a:pPr fontAlgn="base"/>
            <a:endParaRPr lang="ru-RU" sz="2800" b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b="1" dirty="0" smtClean="0">
                <a:solidFill>
                  <a:srgbClr val="00B050"/>
                </a:solidFill>
              </a:rPr>
              <a:t>Эмоциональная разрядка (получение и отдача любви, тепла, ласки)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7867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C00000"/>
                </a:solidFill>
              </a:rPr>
              <a:t>Государство</a:t>
            </a:r>
          </a:p>
          <a:p>
            <a:pPr fontAlgn="base"/>
            <a:endParaRPr lang="ru-RU" sz="3200" b="1" dirty="0" smtClean="0">
              <a:solidFill>
                <a:srgbClr val="C0000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Строит детские сады</a:t>
            </a:r>
          </a:p>
          <a:p>
            <a:pPr fontAlgn="base"/>
            <a:endParaRPr lang="ru-RU" sz="2800" i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Материально обеспечивает школы</a:t>
            </a:r>
          </a:p>
          <a:p>
            <a:pPr fontAlgn="base"/>
            <a:endParaRPr lang="ru-RU" sz="2800" i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Заботится о благополучии семей</a:t>
            </a:r>
          </a:p>
          <a:p>
            <a:pPr fontAlgn="base"/>
            <a:endParaRPr lang="ru-RU" sz="2800" i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Выплачивает материнский капитал</a:t>
            </a:r>
          </a:p>
          <a:p>
            <a:pPr fontAlgn="base"/>
            <a:endParaRPr lang="ru-RU" sz="2800" i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Осуществляет помощь многодетным семьям</a:t>
            </a:r>
          </a:p>
          <a:p>
            <a:pPr fontAlgn="base"/>
            <a:endParaRPr lang="ru-RU" sz="2800" i="1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800" i="1" dirty="0" smtClean="0">
                <a:solidFill>
                  <a:srgbClr val="00B050"/>
                </a:solidFill>
              </a:rPr>
              <a:t>Помогает семьям приобрести жилье</a:t>
            </a:r>
            <a:endParaRPr lang="ru-RU" sz="28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792961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2800" dirty="0" smtClean="0"/>
          </a:p>
          <a:p>
            <a:pPr fontAlgn="base"/>
            <a:r>
              <a:rPr lang="ru-RU" sz="2800" i="1" dirty="0" smtClean="0">
                <a:solidFill>
                  <a:srgbClr val="FF0000"/>
                </a:solidFill>
              </a:rPr>
              <a:t>Как вы понимаете фразу</a:t>
            </a:r>
            <a:r>
              <a:rPr lang="ru-RU" sz="2800" dirty="0" smtClean="0">
                <a:solidFill>
                  <a:srgbClr val="FF0000"/>
                </a:solidFill>
              </a:rPr>
              <a:t>:</a:t>
            </a:r>
          </a:p>
          <a:p>
            <a:pPr fontAlgn="base"/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«Семья, материнство, отцовство, детство </a:t>
            </a:r>
            <a:endParaRPr lang="ru-RU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находятся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под защитой государства»?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71480"/>
            <a:ext cx="74295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rgbClr val="C00000"/>
                </a:solidFill>
              </a:rPr>
              <a:t>Портрет благополучной и неблагополучно семьи.</a:t>
            </a:r>
          </a:p>
          <a:p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i="1" dirty="0" smtClean="0"/>
              <a:t>Слова – подсказки: </a:t>
            </a:r>
          </a:p>
          <a:p>
            <a:endParaRPr lang="ru-RU" i="1" dirty="0" smtClean="0"/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Злобность,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Дружелюбие,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Лень,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Заботливость, 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Внимательность, 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Любовь,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Зависть,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Ворчливость,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Строгость, 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Неуступчивость,</a:t>
            </a:r>
          </a:p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Верность.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Конституция РФ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785794"/>
            <a:ext cx="77867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Статья 38.</a:t>
            </a:r>
          </a:p>
          <a:p>
            <a:pPr marL="342900" indent="-342900">
              <a:buAutoNum type="arabicPeriod"/>
            </a:pPr>
            <a:r>
              <a:rPr lang="ru-RU" dirty="0" smtClean="0"/>
              <a:t>Материнство и детство, семья находятся под защитой государства.</a:t>
            </a:r>
          </a:p>
          <a:p>
            <a:pPr marL="342900" indent="-342900">
              <a:buAutoNum type="arabicPeriod"/>
            </a:pPr>
            <a:r>
              <a:rPr lang="ru-RU" dirty="0" smtClean="0"/>
              <a:t> Забота о детях, их воспитание – равное право и обязанность родителей. </a:t>
            </a:r>
          </a:p>
          <a:p>
            <a:pPr marL="342900" indent="-342900">
              <a:buAutoNum type="arabicPeriod"/>
            </a:pPr>
            <a:r>
              <a:rPr lang="ru-RU" dirty="0" smtClean="0"/>
              <a:t> Трудоспособные дети, достигшие 18 лет, должны заботиться о нетрудоспособных родителей. </a:t>
            </a:r>
          </a:p>
          <a:p>
            <a:pPr marL="342900" indent="-342900"/>
            <a:r>
              <a:rPr lang="ru-RU" dirty="0" smtClean="0"/>
              <a:t>Статья 43. 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Каждый имеет право на образование.</a:t>
            </a:r>
          </a:p>
          <a:p>
            <a:pPr marL="342900" indent="-342900">
              <a:buAutoNum type="arabicPeriod"/>
            </a:pPr>
            <a:r>
              <a:rPr lang="ru-RU" dirty="0" smtClean="0"/>
              <a:t> Гарантируются общедоступность и бесплатность дошкольного, основного общего и среднего профессионального образования в государственных или муниципальных образовательных учреждениях и на предприятиях. </a:t>
            </a:r>
          </a:p>
          <a:p>
            <a:pPr marL="342900" indent="-342900">
              <a:buAutoNum type="arabicPeriod"/>
            </a:pPr>
            <a:r>
              <a:rPr lang="ru-RU" dirty="0" smtClean="0"/>
              <a:t> Каждый вправе на конкурсной основе бесплатно получить высшее образование в государственном или муниципальном образовательном учреждении и на предприятии. </a:t>
            </a:r>
          </a:p>
          <a:p>
            <a:pPr marL="342900" indent="-342900">
              <a:buAutoNum type="arabicPeriod"/>
            </a:pPr>
            <a:r>
              <a:rPr lang="ru-RU" dirty="0" smtClean="0"/>
              <a:t> Основное общее образование обязательно. Родители или лица, их заменяющие, обеспечивают получение детьми основного общего образования. </a:t>
            </a:r>
          </a:p>
          <a:p>
            <a:pPr marL="342900" indent="-342900">
              <a:buAutoNum type="arabicPeriod"/>
            </a:pPr>
            <a:r>
              <a:rPr lang="ru-RU" dirty="0" smtClean="0"/>
              <a:t> Российская Федерация устанавливает федеральные государственные стандарты, поддерживает различные формы образования и самообразования. 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Закон признает  ребенком лицо, не достигшее 18 лет.</a:t>
            </a:r>
          </a:p>
          <a:p>
            <a:r>
              <a:rPr lang="ru-RU" dirty="0" smtClean="0"/>
              <a:t>Ребенок имеет право:</a:t>
            </a:r>
          </a:p>
          <a:p>
            <a:pPr>
              <a:buFontTx/>
              <a:buChar char="-"/>
            </a:pPr>
            <a:r>
              <a:rPr lang="ru-RU" dirty="0" smtClean="0"/>
              <a:t>На общение с обоими родителями, дедушкой, бабушкой, братьями и сестрами</a:t>
            </a:r>
          </a:p>
          <a:p>
            <a:pPr>
              <a:buFontTx/>
              <a:buChar char="-"/>
            </a:pPr>
            <a:r>
              <a:rPr lang="ru-RU" dirty="0" smtClean="0"/>
              <a:t> на защиту от злоупотреблений родителей ( может обращаться в специальные органы опеки и попечительства, с 14 лет – в суд)</a:t>
            </a:r>
          </a:p>
          <a:p>
            <a:pPr>
              <a:buFontTx/>
              <a:buChar char="-"/>
            </a:pPr>
            <a:r>
              <a:rPr lang="ru-RU" dirty="0" smtClean="0"/>
              <a:t> на выражение своего мнения в решении касающихся его семейных вопросов </a:t>
            </a:r>
          </a:p>
          <a:p>
            <a:pPr>
              <a:buFontTx/>
              <a:buChar char="-"/>
            </a:pPr>
            <a:r>
              <a:rPr lang="ru-RU" dirty="0" smtClean="0"/>
              <a:t>На выступление в ходе судебного разбирательства  ( с 10 лет учет мнения ребенка обязателен) </a:t>
            </a:r>
          </a:p>
          <a:p>
            <a:pPr>
              <a:buFontTx/>
              <a:buChar char="-"/>
            </a:pPr>
            <a:r>
              <a:rPr lang="ru-RU" dirty="0" smtClean="0"/>
              <a:t> на участие в решении вопроса о своей фамилии  ( с 10 лет изменение фамилии может быть произведено только с согласия ребенка) </a:t>
            </a:r>
          </a:p>
          <a:p>
            <a:pPr>
              <a:buFontTx/>
              <a:buChar char="-"/>
            </a:pPr>
            <a:r>
              <a:rPr lang="ru-RU" dirty="0" smtClean="0"/>
              <a:t> с 6 лет совершать самостоятельно мелкие сделки ( например, что-то покупать в магазине, принимать подарки)</a:t>
            </a:r>
          </a:p>
          <a:p>
            <a:pPr>
              <a:buFontTx/>
              <a:buChar char="-"/>
            </a:pPr>
            <a:r>
              <a:rPr lang="ru-RU" dirty="0" smtClean="0"/>
              <a:t> с 14 лет на большую свободу действий ( появляется личное имущество, которым он может свободно распоряжаться)   </a:t>
            </a:r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	</a:t>
            </a:r>
            <a:r>
              <a:rPr lang="ru-RU" sz="2800" i="1" dirty="0" smtClean="0"/>
              <a:t>В </a:t>
            </a:r>
            <a:r>
              <a:rPr lang="ru-RU" sz="2800" i="1" dirty="0"/>
              <a:t>одном маленьком городе живут по соседству две семьи. В первой семье супруги постоянно ссорятся, виня друг друга во всех бедах, а во второй каждый в своей половинке души не чает. Дивится строптивая хозяйка счастью соседки, завидует.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Школа\Desktop\3VTpx8hEMv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429000"/>
            <a:ext cx="5544616" cy="31515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91680" y="404664"/>
            <a:ext cx="444793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4000" b="1" dirty="0" smtClean="0">
                <a:solidFill>
                  <a:srgbClr val="00B050"/>
                </a:solidFill>
              </a:rPr>
              <a:t>Виды </a:t>
            </a:r>
            <a:r>
              <a:rPr lang="ru-RU" sz="4000" b="1" dirty="0" smtClean="0">
                <a:solidFill>
                  <a:srgbClr val="00B050"/>
                </a:solidFill>
              </a:rPr>
              <a:t>семей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18" y="2204864"/>
            <a:ext cx="7715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B050"/>
                </a:solidFill>
              </a:rPr>
              <a:t>Двухпоколенная</a:t>
            </a:r>
            <a:r>
              <a:rPr lang="ru-RU" b="1" dirty="0" smtClean="0">
                <a:solidFill>
                  <a:srgbClr val="C00000"/>
                </a:solidFill>
              </a:rPr>
              <a:t>  - в семье живут только родители (мать, отец) и их дети.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00B050"/>
                </a:solidFill>
              </a:rPr>
              <a:t>Трехпоколенная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- в семье живут три поколения ( дети, родители, родители родителей – бабушки и дедушки.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00B050"/>
                </a:solidFill>
              </a:rPr>
              <a:t>Четырехпоколенная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- дети, родители, бабушки и дедушки и прабабушки и прадедушки.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Неполная семья </a:t>
            </a:r>
            <a:r>
              <a:rPr lang="ru-RU" b="1" dirty="0" smtClean="0">
                <a:solidFill>
                  <a:srgbClr val="C00000"/>
                </a:solidFill>
              </a:rPr>
              <a:t>– по каким – то причинам в семье отсутствует один из родителей.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6632"/>
            <a:ext cx="750099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sz="2000" dirty="0" smtClean="0"/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Почему человек без семьи считался обиженный Богом и судьбой</a:t>
            </a:r>
            <a:r>
              <a:rPr lang="ru-RU" sz="2400" dirty="0" smtClean="0">
                <a:solidFill>
                  <a:srgbClr val="00B050"/>
                </a:solidFill>
              </a:rPr>
              <a:t>?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Кто являлся главой семьи</a:t>
            </a:r>
            <a:r>
              <a:rPr lang="ru-RU" sz="2400" dirty="0" smtClean="0">
                <a:solidFill>
                  <a:srgbClr val="00B050"/>
                </a:solidFill>
              </a:rPr>
              <a:t>?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Почему ругань, зависть, своекорыстие были лично невыгодны для всех членов семьи</a:t>
            </a:r>
            <a:r>
              <a:rPr lang="ru-RU" sz="2400" dirty="0" smtClean="0">
                <a:solidFill>
                  <a:srgbClr val="00B050"/>
                </a:solidFill>
              </a:rPr>
              <a:t>?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Кто такая </a:t>
            </a:r>
            <a:r>
              <a:rPr lang="ru-RU" sz="2400" i="1" dirty="0" err="1" smtClean="0">
                <a:solidFill>
                  <a:srgbClr val="00B050"/>
                </a:solidFill>
              </a:rPr>
              <a:t>большуха</a:t>
            </a:r>
            <a:r>
              <a:rPr lang="ru-RU" sz="2400" dirty="0" smtClean="0">
                <a:solidFill>
                  <a:srgbClr val="00B050"/>
                </a:solidFill>
              </a:rPr>
              <a:t>?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Справедливо ли такое название</a:t>
            </a:r>
            <a:r>
              <a:rPr lang="ru-RU" sz="2400" dirty="0" smtClean="0">
                <a:solidFill>
                  <a:srgbClr val="00B050"/>
                </a:solidFill>
              </a:rPr>
              <a:t>?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Сравните сегодняшний уклад семьи с тем, который описал В. Белов</a:t>
            </a:r>
            <a:r>
              <a:rPr lang="ru-RU" sz="2400" dirty="0" smtClean="0">
                <a:solidFill>
                  <a:srgbClr val="00B050"/>
                </a:solidFill>
              </a:rPr>
              <a:t>.</a:t>
            </a:r>
          </a:p>
          <a:p>
            <a:pPr fontAlgn="base"/>
            <a:endParaRPr lang="ru-RU" sz="24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2400" dirty="0" smtClean="0">
                <a:solidFill>
                  <a:srgbClr val="00B050"/>
                </a:solidFill>
              </a:rPr>
              <a:t>— Как распределяются обязанности в современной семье?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2101610"/>
            <a:ext cx="6156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u="sng" dirty="0" smtClean="0">
                <a:solidFill>
                  <a:srgbClr val="00B0F0"/>
                </a:solidFill>
              </a:rPr>
              <a:t>Физминутка</a:t>
            </a:r>
            <a:endParaRPr lang="ru-RU" sz="6600" u="sng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85728"/>
            <a:ext cx="7715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285729"/>
            <a:ext cx="74295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Игра «Угадаем — не угадаем?»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Загадка 1.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Русская пословица гласит: «Жить для себя — тлеть, для семьи — … (пропущен глагол), а для народа — светить». Назовите пропущенный глагол.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Загадка 2.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О какой русской игрушке говорит эта цитата из энциклопедии: «Она олицетворяет идею крепкой семьи, достатка, продолжения рода, несет в себе идею единства»?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Загадка 3.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 называется жилище большой трудолюбивой пчелиной семьи?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Загадка 4.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 называется семья львов?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Загадка 5.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Самые «семейные» грибы — это… </a:t>
            </a:r>
            <a:endParaRPr lang="ru-RU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142984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 уроке я работал (а)…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активно / пассивно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Своей работой на уроке я…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доволен (довольна) / недоволен (недовольна)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Урок мне показался…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коротким / длинным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 урок я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устал(а) /устал(а)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Мое настроение…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стало лучше / стало хуже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Материал урока мне был… (</a:t>
            </a:r>
            <a:r>
              <a:rPr lang="ru-RU" sz="2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полезен / бесполезен</a:t>
            </a:r>
            <a:endParaRPr lang="ru-RU" sz="2400" b="1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428728" y="428604"/>
            <a:ext cx="621510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Дом, как известно всем давно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не стены, не окна,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не стулья со столом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не дом.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 – это то, куда готов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 возвращаться вновь и вновь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Яростным, добрым, нежным, злым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Еле живым.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 это тот, где вас поймут, тот, где надеются и ждут,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 забудешь о плохом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твой дом.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 descr="C:\Users\Acer\Desktop\0014-014-Spasibo-za-vnima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524771" cy="564357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3"/>
            <a:ext cx="619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Говорит мужу: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Пойди посмотри, как у них так все гладко получается.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Пришел тот к соседям, зашел тихо в дом и спрятался в укромном уголке. Наблюдает. А хозяйка веселую песенку напевает и порядок в доме наводит. Вазу дорогую от пыли вытирает. Вдруг звонит телефон, женщина отвлеклась, а вазу поставила на край стола, да так, что вот-вот упадет.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В этот момент заходит в комнату ее муж. Зацепил он вазу, </a:t>
            </a:r>
            <a:endParaRPr lang="ru-RU" sz="2000" i="1" dirty="0" smtClean="0"/>
          </a:p>
          <a:p>
            <a:r>
              <a:rPr lang="ru-RU" sz="2000" i="1" dirty="0" smtClean="0"/>
              <a:t>та </a:t>
            </a:r>
            <a:r>
              <a:rPr lang="ru-RU" sz="2000" i="1" dirty="0"/>
              <a:t>упала и разбилась. «Что будет-то?» — думает сосед.</a:t>
            </a:r>
            <a:endParaRPr lang="ru-RU" sz="2000" dirty="0"/>
          </a:p>
        </p:txBody>
      </p:sp>
      <p:pic>
        <p:nvPicPr>
          <p:cNvPr id="2050" name="Picture 2" descr="C:\Users\Школа\Desktop\dc52a9f981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05064"/>
            <a:ext cx="3263462" cy="2656458"/>
          </a:xfrm>
          <a:prstGeom prst="rect">
            <a:avLst/>
          </a:prstGeom>
          <a:noFill/>
        </p:spPr>
      </p:pic>
      <p:pic>
        <p:nvPicPr>
          <p:cNvPr id="2051" name="Picture 3" descr="C:\Users\Школа\Desktop\0a140770f437df3dc9747bfcd20479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7859" y="4437112"/>
            <a:ext cx="2895600" cy="1944687"/>
          </a:xfrm>
          <a:prstGeom prst="rect">
            <a:avLst/>
          </a:prstGeom>
          <a:noFill/>
        </p:spPr>
      </p:pic>
      <p:pic>
        <p:nvPicPr>
          <p:cNvPr id="2052" name="Picture 4" descr="C:\Users\Школа\Desktop\bir-portrenin-100-hali,ZD3-6fcyD0qxagvWDOlVF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4466" y="3623281"/>
            <a:ext cx="1196006" cy="303824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/>
              <a:t>Подошла жена, вздохнула с сожалением и говорит мужу: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Прости, дорогой. Я виновата. Так небрежно ее на стол поставила.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Что ты, милая! Это я виноват. Торопился и не заметил вазу. Ну да ладно, не было бы у нас большего несчастья.</a:t>
            </a:r>
            <a:endParaRPr lang="ru-RU" sz="2000" dirty="0"/>
          </a:p>
        </p:txBody>
      </p:sp>
      <p:pic>
        <p:nvPicPr>
          <p:cNvPr id="3074" name="Picture 2" descr="C:\Users\Школа\Desktop\1384540492_1384492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90304"/>
            <a:ext cx="2592288" cy="36212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851920" y="3284984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/>
              <a:t>Больно защемило сердце у соседа. Пришел он домой расстроенный. Жена к нему: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Ну что ты так долго? Посмотрел?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Да!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Ну и как там у них?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/>
              <a:t>— У них все виноваты, а у нас все правы.</a:t>
            </a:r>
            <a:endParaRPr lang="ru-RU" sz="2000" dirty="0"/>
          </a:p>
        </p:txBody>
      </p:sp>
      <p:pic>
        <p:nvPicPr>
          <p:cNvPr id="3075" name="Picture 3" descr="C:\Users\Школа\Desktop\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2536" y="136935"/>
            <a:ext cx="3024336" cy="294598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00042"/>
            <a:ext cx="77867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00B050"/>
                </a:solidFill>
              </a:rPr>
              <a:t>В чем смысл этой притчи? </a:t>
            </a:r>
          </a:p>
          <a:p>
            <a:endParaRPr lang="ru-RU" sz="4800" i="1" dirty="0" smtClean="0"/>
          </a:p>
          <a:p>
            <a:r>
              <a:rPr lang="ru-RU" sz="4800" i="1" dirty="0" smtClean="0">
                <a:solidFill>
                  <a:srgbClr val="00B050"/>
                </a:solidFill>
              </a:rPr>
              <a:t>Как вы думаете, какое отношение она имеет к теме нашего урока?</a:t>
            </a:r>
          </a:p>
          <a:p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5724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solidFill>
                  <a:srgbClr val="00B050"/>
                </a:solidFill>
              </a:rPr>
              <a:t>Что такое семья?</a:t>
            </a:r>
          </a:p>
          <a:p>
            <a:r>
              <a:rPr lang="ru-RU" sz="5400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5400" i="1" dirty="0" smtClean="0">
                <a:solidFill>
                  <a:srgbClr val="00B050"/>
                </a:solidFill>
              </a:rPr>
              <a:t>Чем все семьи похожи?</a:t>
            </a:r>
          </a:p>
          <a:p>
            <a:r>
              <a:rPr lang="ru-RU" sz="5400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5400" i="1" dirty="0" smtClean="0">
                <a:solidFill>
                  <a:srgbClr val="00B050"/>
                </a:solidFill>
              </a:rPr>
              <a:t>Что отличает одну семью от другой?</a:t>
            </a:r>
            <a:endParaRPr lang="ru-RU" sz="5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i="1" dirty="0" smtClean="0">
                <a:solidFill>
                  <a:srgbClr val="00B050"/>
                </a:solidFill>
              </a:rPr>
              <a:t>Тема нашего урока: </a:t>
            </a:r>
          </a:p>
          <a:p>
            <a:pPr algn="ctr"/>
            <a:r>
              <a:rPr lang="ru-RU" sz="7200" b="1" i="1" dirty="0" smtClean="0">
                <a:solidFill>
                  <a:srgbClr val="FF0000"/>
                </a:solidFill>
              </a:rPr>
              <a:t>«Семья и семейные отношения»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7929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0070C0"/>
                </a:solidFill>
              </a:rPr>
              <a:t>Предположите, о чем пойдет речь на уроке?</a:t>
            </a:r>
          </a:p>
          <a:p>
            <a:pPr algn="ctr"/>
            <a:r>
              <a:rPr lang="ru-RU" sz="3600" i="1" dirty="0" smtClean="0">
                <a:solidFill>
                  <a:srgbClr val="0070C0"/>
                </a:solidFill>
              </a:rPr>
              <a:t>Как вы думаете, на какие вопросы нам предстоит ответить?</a:t>
            </a:r>
          </a:p>
          <a:p>
            <a:endParaRPr lang="ru-RU" sz="3600" dirty="0" smtClean="0"/>
          </a:p>
          <a:p>
            <a:r>
              <a:rPr lang="ru-RU" sz="3600" u="sng" dirty="0" smtClean="0">
                <a:solidFill>
                  <a:srgbClr val="00B050"/>
                </a:solidFill>
              </a:rPr>
              <a:t>План:</a:t>
            </a:r>
          </a:p>
          <a:p>
            <a:pPr marL="742950" indent="-742950">
              <a:buAutoNum type="arabicPeriod"/>
            </a:pPr>
            <a:r>
              <a:rPr lang="ru-RU" sz="3600" u="sng" dirty="0" smtClean="0">
                <a:solidFill>
                  <a:srgbClr val="00B050"/>
                </a:solidFill>
              </a:rPr>
              <a:t>Зачем люди создают семьи.</a:t>
            </a:r>
          </a:p>
          <a:p>
            <a:pPr marL="742950" indent="-742950">
              <a:buAutoNum type="arabicPeriod"/>
            </a:pPr>
            <a:r>
              <a:rPr lang="ru-RU" sz="3600" u="sng" dirty="0" smtClean="0">
                <a:solidFill>
                  <a:srgbClr val="00B050"/>
                </a:solidFill>
              </a:rPr>
              <a:t> Если семья не выполняет своих обязанностей.</a:t>
            </a:r>
          </a:p>
          <a:p>
            <a:pPr marL="742950" indent="-742950">
              <a:buAutoNum type="arabicPeriod"/>
            </a:pPr>
            <a:r>
              <a:rPr lang="ru-RU" sz="3600" u="sng" dirty="0" smtClean="0">
                <a:solidFill>
                  <a:srgbClr val="00B050"/>
                </a:solidFill>
              </a:rPr>
              <a:t> Какие бывают семьи.</a:t>
            </a:r>
            <a:endParaRPr lang="ru-RU" sz="3600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792961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u="sng" dirty="0" smtClean="0">
                <a:solidFill>
                  <a:srgbClr val="C00000"/>
                </a:solidFill>
              </a:rPr>
              <a:t>Мудрые говорят: </a:t>
            </a:r>
          </a:p>
          <a:p>
            <a:endParaRPr lang="ru-RU" sz="3600" b="1" i="1" u="sng" dirty="0" smtClean="0">
              <a:solidFill>
                <a:srgbClr val="C00000"/>
              </a:solidFill>
            </a:endParaRPr>
          </a:p>
          <a:p>
            <a:r>
              <a:rPr lang="ru-RU" sz="36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 smtClean="0">
                <a:solidFill>
                  <a:srgbClr val="C00000"/>
                </a:solidFill>
              </a:rPr>
              <a:t>Любая дорога начинается с первых шагов, здание – с фундамента, а человек становится человеком только в семье»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i="1" dirty="0">
                <a:solidFill>
                  <a:srgbClr val="00B050"/>
                </a:solidFill>
              </a:rPr>
              <a:t>Как вы понимаете это высказывание? </a:t>
            </a:r>
          </a:p>
          <a:p>
            <a:r>
              <a:rPr lang="ru-RU" sz="2800" i="1" dirty="0">
                <a:solidFill>
                  <a:srgbClr val="00B050"/>
                </a:solidFill>
              </a:rPr>
              <a:t>Согласны ли в с ним?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857</Words>
  <Application>Microsoft Office PowerPoint</Application>
  <PresentationFormat>Экран (4:3)</PresentationFormat>
  <Paragraphs>189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Inna</cp:lastModifiedBy>
  <cp:revision>21</cp:revision>
  <dcterms:created xsi:type="dcterms:W3CDTF">2016-10-21T14:20:16Z</dcterms:created>
  <dcterms:modified xsi:type="dcterms:W3CDTF">2025-03-04T17:22:47Z</dcterms:modified>
</cp:coreProperties>
</file>